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handoutMasterIdLst>
    <p:handoutMasterId r:id="rId13"/>
  </p:handoutMasterIdLst>
  <p:sldIdLst>
    <p:sldId id="262" r:id="rId2"/>
    <p:sldId id="267" r:id="rId3"/>
    <p:sldId id="264" r:id="rId4"/>
    <p:sldId id="265" r:id="rId5"/>
    <p:sldId id="268" r:id="rId6"/>
    <p:sldId id="270" r:id="rId7"/>
    <p:sldId id="269" r:id="rId8"/>
    <p:sldId id="263" r:id="rId9"/>
    <p:sldId id="272" r:id="rId10"/>
    <p:sldId id="271"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p:scale>
          <a:sx n="90" d="100"/>
          <a:sy n="90" d="100"/>
        </p:scale>
        <p:origin x="398" y="-110"/>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9/12/2019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9/12/2019</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tx1"/>
                </a:solidFill>
              </a:defRPr>
            </a:lvl1pPr>
          </a:lstStyle>
          <a:p>
            <a:fld id="{8F81D24A-EF38-4949-81EA-C39AA50871C5}" type="datetime1">
              <a:rPr lang="en-US" smtClean="0"/>
              <a:t>9/12/2019</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406247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E69A895-DC24-4A80-9E4B-77E8C98B8261}" type="datetime1">
              <a:rPr lang="en-US" smtClean="0"/>
              <a:t>9/12/2019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76012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A611491E-4104-40E9-885C-6629BDFE1DBB}" type="datetime1">
              <a:rPr lang="en-US" smtClean="0"/>
              <a:t>9/12/2019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41501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319F328-D78C-4AE3-9BD5-6819CFE7241A}" type="datetime1">
              <a:rPr lang="en-US" smtClean="0"/>
              <a:t>9/12/2019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5076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scene3d>
              <a:camera prst="orthographicFront"/>
              <a:lightRig rig="threePt" dir="t"/>
            </a:scene3d>
            <a:sp3d extrusionH="57150">
              <a:bevelT w="38100" h="38100"/>
            </a:sp3d>
          </a:bodyPr>
          <a:lstStyle>
            <a:lvl1pPr algn="l">
              <a:defRPr sz="54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3E783FD6-3C14-4BAD-B096-2ECF8D7D1C88}" type="datetime1">
              <a:rPr lang="en-US" smtClean="0"/>
              <a:t>9/12/2019</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9724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1095541-7853-4DCC-906F-39CE0BB88B8E}" type="datetime1">
              <a:rPr lang="en-US" smtClean="0"/>
              <a:t>9/12/2019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5328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D790FE-2B5A-46A8-B4F6-76CB6FDA68AC}" type="datetime1">
              <a:rPr lang="en-US" smtClean="0"/>
              <a:t>9/12/2019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19991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Date Placeholder 2"/>
          <p:cNvSpPr>
            <a:spLocks noGrp="1"/>
          </p:cNvSpPr>
          <p:nvPr>
            <p:ph type="dt" sz="half" idx="10"/>
          </p:nvPr>
        </p:nvSpPr>
        <p:spPr/>
        <p:txBody>
          <a:bodyPr/>
          <a:lstStyle/>
          <a:p>
            <a:fld id="{7DFC2738-2C3A-4E5B-A4DB-9708318E767B}" type="datetime1">
              <a:rPr lang="en-US" smtClean="0"/>
              <a:t>9/12/2019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53833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fld id="{49EB1C49-F74B-47FE-8050-CE9AAF0717AC}" type="datetime1">
              <a:rPr lang="en-US" smtClean="0"/>
              <a:t>9/12/2019</a:t>
            </a:fld>
            <a:endParaRPr lang="en-US"/>
          </a:p>
        </p:txBody>
      </p:sp>
      <p:sp>
        <p:nvSpPr>
          <p:cNvPr id="3" name="Footer Placeholder 2"/>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304466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767358" y="381000"/>
            <a:ext cx="3293422" cy="1371600"/>
          </a:xfrm>
        </p:spPr>
        <p:txBody>
          <a:bodyPr anchor="b">
            <a:normAutofit/>
          </a:bodyPr>
          <a:lstStyle>
            <a:lvl1pPr algn="l">
              <a:defRPr sz="2800" b="1" cap="all" baseline="0">
                <a:solidFill>
                  <a:schemeClr val="tx2"/>
                </a:solidFill>
              </a:defRPr>
            </a:lvl1pPr>
          </a:lstStyle>
          <a:p>
            <a:r>
              <a:rPr lang="en-US"/>
              <a:t>Click to edit Master title style</a:t>
            </a:r>
            <a:endParaRPr dirty="0"/>
          </a:p>
        </p:txBody>
      </p:sp>
      <p:sp>
        <p:nvSpPr>
          <p:cNvPr id="3" name="Content Placeholder 2"/>
          <p:cNvSpPr>
            <a:spLocks noGrp="1"/>
          </p:cNvSpPr>
          <p:nvPr>
            <p:ph idx="1"/>
          </p:nvPr>
        </p:nvSpPr>
        <p:spPr>
          <a:xfrm>
            <a:off x="5332411" y="482600"/>
            <a:ext cx="6043825"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76735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8F57B2-B504-486D-85D3-4C584AEF2C6C}" type="datetime1">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62933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110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4875529" y="0"/>
            <a:ext cx="73132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1" cap="none" spc="0" baseline="0">
                <a:ln w="22225">
                  <a:solidFill>
                    <a:schemeClr val="tx2"/>
                  </a:solidFill>
                  <a:prstDash val="solid"/>
                </a:ln>
                <a:solidFill>
                  <a:schemeClr val="tx2"/>
                </a:solidFill>
                <a:effectLst/>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C675C8C5-A9A9-4B3A-B134-0E3A713D185C}" type="datetime1">
              <a:rPr lang="en-US" smtClean="0"/>
              <a:pPr/>
              <a:t>9/12/2019</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67826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0604" y="-9144"/>
            <a:ext cx="12178221"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a:p>
            </p:txBody>
          </p:sp>
        </p:grpSp>
      </p:gr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5A4F0574-43A3-46A0-8870-1B2305CBE5B3}" type="datetime1">
              <a:rPr lang="en-US" smtClean="0"/>
              <a:pPr/>
              <a:t>9/12/2019</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0923316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b="1" kern="1200" cap="none" spc="0">
          <a:ln w="22225">
            <a:solidFill>
              <a:schemeClr val="tx2"/>
            </a:solidFill>
            <a:prstDash val="solid"/>
          </a:ln>
          <a:solidFill>
            <a:schemeClr val="tx2"/>
          </a:solidFill>
          <a:effectLst/>
          <a:latin typeface="+mj-lt"/>
          <a:ea typeface="+mj-ea"/>
          <a:cs typeface="+mj-cs"/>
        </a:defRPr>
      </a:lvl1pPr>
    </p:titleStyle>
    <p:body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guide id="3" pos="100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How to Defeat Depression</a:t>
            </a:r>
          </a:p>
        </p:txBody>
      </p:sp>
      <p:sp>
        <p:nvSpPr>
          <p:cNvPr id="2" name="Subtitle 1"/>
          <p:cNvSpPr>
            <a:spLocks noGrp="1"/>
          </p:cNvSpPr>
          <p:nvPr>
            <p:ph type="subTitle" idx="1"/>
          </p:nvPr>
        </p:nvSpPr>
        <p:spPr/>
        <p:txBody>
          <a:bodyPr/>
          <a:lstStyle/>
          <a:p>
            <a:r>
              <a:rPr lang="en-US" dirty="0"/>
              <a:t>Deliverance Series</a:t>
            </a:r>
          </a:p>
        </p:txBody>
      </p:sp>
    </p:spTree>
    <p:extLst>
      <p:ext uri="{BB962C8B-B14F-4D97-AF65-F5344CB8AC3E}">
        <p14:creationId xmlns:p14="http://schemas.microsoft.com/office/powerpoint/2010/main" val="25898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670E0-ECF0-4BEA-936B-CDACDE380A21}"/>
              </a:ext>
            </a:extLst>
          </p:cNvPr>
          <p:cNvSpPr>
            <a:spLocks noGrp="1"/>
          </p:cNvSpPr>
          <p:nvPr>
            <p:ph type="title"/>
          </p:nvPr>
        </p:nvSpPr>
        <p:spPr/>
        <p:txBody>
          <a:bodyPr/>
          <a:lstStyle/>
          <a:p>
            <a:r>
              <a:rPr lang="en-US" dirty="0"/>
              <a:t>3 Takeaways</a:t>
            </a:r>
          </a:p>
        </p:txBody>
      </p:sp>
      <p:sp>
        <p:nvSpPr>
          <p:cNvPr id="3" name="Content Placeholder 2">
            <a:extLst>
              <a:ext uri="{FF2B5EF4-FFF2-40B4-BE49-F238E27FC236}">
                <a16:creationId xmlns:a16="http://schemas.microsoft.com/office/drawing/2014/main" id="{85615E86-3D0C-4B8B-9C11-A63F059E6B58}"/>
              </a:ext>
            </a:extLst>
          </p:cNvPr>
          <p:cNvSpPr>
            <a:spLocks noGrp="1"/>
          </p:cNvSpPr>
          <p:nvPr>
            <p:ph sz="half" idx="2"/>
          </p:nvPr>
        </p:nvSpPr>
        <p:spPr>
          <a:xfrm>
            <a:off x="8456613" y="1600200"/>
            <a:ext cx="2919624" cy="4572000"/>
          </a:xfrm>
        </p:spPr>
        <p:txBody>
          <a:bodyPr>
            <a:normAutofit lnSpcReduction="10000"/>
          </a:bodyPr>
          <a:lstStyle/>
          <a:p>
            <a:pPr marL="0" indent="0" algn="ctr">
              <a:buNone/>
            </a:pPr>
            <a:r>
              <a:rPr lang="en-US" dirty="0"/>
              <a:t>To overcome depression, we must focus our attention on God and not our circumstance. We must communicate with the Lord for healing and perspective.</a:t>
            </a:r>
          </a:p>
        </p:txBody>
      </p:sp>
      <p:sp>
        <p:nvSpPr>
          <p:cNvPr id="4" name="Content Placeholder 3">
            <a:extLst>
              <a:ext uri="{FF2B5EF4-FFF2-40B4-BE49-F238E27FC236}">
                <a16:creationId xmlns:a16="http://schemas.microsoft.com/office/drawing/2014/main" id="{A8E26C86-DEE4-4005-9AB3-A4B2EDACBB38}"/>
              </a:ext>
            </a:extLst>
          </p:cNvPr>
          <p:cNvSpPr>
            <a:spLocks noGrp="1"/>
          </p:cNvSpPr>
          <p:nvPr>
            <p:ph sz="half" idx="1"/>
          </p:nvPr>
        </p:nvSpPr>
        <p:spPr>
          <a:xfrm>
            <a:off x="5224948" y="1600200"/>
            <a:ext cx="2919624" cy="4572000"/>
          </a:xfrm>
        </p:spPr>
        <p:txBody>
          <a:bodyPr>
            <a:normAutofit lnSpcReduction="10000"/>
          </a:bodyPr>
          <a:lstStyle/>
          <a:p>
            <a:pPr marL="0" indent="0" algn="ctr">
              <a:buNone/>
            </a:pPr>
            <a:r>
              <a:rPr lang="en-US" dirty="0"/>
              <a:t>Depression functions in a cycle. When life hits, it aims to isolate so it can plant seeds of negativity which produce false narratives and bitterness.</a:t>
            </a:r>
          </a:p>
        </p:txBody>
      </p:sp>
      <p:sp>
        <p:nvSpPr>
          <p:cNvPr id="5" name="Content Placeholder 3">
            <a:extLst>
              <a:ext uri="{FF2B5EF4-FFF2-40B4-BE49-F238E27FC236}">
                <a16:creationId xmlns:a16="http://schemas.microsoft.com/office/drawing/2014/main" id="{FE186D94-4159-4BED-9EAA-85231988A2CA}"/>
              </a:ext>
            </a:extLst>
          </p:cNvPr>
          <p:cNvSpPr txBox="1">
            <a:spLocks/>
          </p:cNvSpPr>
          <p:nvPr/>
        </p:nvSpPr>
        <p:spPr>
          <a:xfrm>
            <a:off x="1751012" y="1600200"/>
            <a:ext cx="3053176" cy="4572000"/>
          </a:xfrm>
          <a:prstGeom prst="rect">
            <a:avLst/>
          </a:prstGeom>
        </p:spPr>
        <p:txBody>
          <a:bodyPr vert="horz" lIns="91440" tIns="45720" rIns="91440" bIns="45720" rtlCol="0">
            <a:normAutofit/>
          </a:bodyPr>
          <a:lstStyle>
            <a:lvl1pPr marL="246888" indent="-246888" algn="l" defTabSz="914400" rtl="0" eaLnBrk="1" latinLnBrk="0" hangingPunct="1">
              <a:lnSpc>
                <a:spcPct val="90000"/>
              </a:lnSpc>
              <a:spcBef>
                <a:spcPts val="1400"/>
              </a:spcBef>
              <a:buClr>
                <a:schemeClr val="tx2"/>
              </a:buClr>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Clr>
                <a:schemeClr val="tx2"/>
              </a:buClr>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Clr>
                <a:schemeClr val="tx2"/>
              </a:buClr>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Clr>
                <a:schemeClr val="tx2"/>
              </a:buClr>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Clr>
                <a:schemeClr val="tx2"/>
              </a:buClr>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Clr>
                <a:schemeClr val="tx2"/>
              </a:buClr>
              <a:buFont typeface="Euphemia" pitchFamily="34" charset="0"/>
              <a:buChar char="›"/>
              <a:defRPr sz="1800" kern="1200" baseline="0">
                <a:solidFill>
                  <a:schemeClr val="tx1"/>
                </a:solidFill>
                <a:latin typeface="+mn-lt"/>
                <a:ea typeface="+mn-ea"/>
                <a:cs typeface="+mn-cs"/>
              </a:defRPr>
            </a:lvl9pPr>
          </a:lstStyle>
          <a:p>
            <a:pPr marL="0" indent="0" algn="ctr">
              <a:buNone/>
            </a:pPr>
            <a:r>
              <a:rPr lang="en-US" dirty="0"/>
              <a:t>Depression is an attack that starts in the form of a lie. It thrives from losing focus and comes to rob our joy. It wants to rob us of faith and cause our demise.</a:t>
            </a:r>
          </a:p>
        </p:txBody>
      </p:sp>
    </p:spTree>
    <p:extLst>
      <p:ext uri="{BB962C8B-B14F-4D97-AF65-F5344CB8AC3E}">
        <p14:creationId xmlns:p14="http://schemas.microsoft.com/office/powerpoint/2010/main" val="81908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C9D80-B229-4D75-87C5-C5F183C75B2E}"/>
              </a:ext>
            </a:extLst>
          </p:cNvPr>
          <p:cNvSpPr>
            <a:spLocks noGrp="1"/>
          </p:cNvSpPr>
          <p:nvPr>
            <p:ph type="ctrTitle"/>
          </p:nvPr>
        </p:nvSpPr>
        <p:spPr/>
        <p:txBody>
          <a:bodyPr/>
          <a:lstStyle/>
          <a:p>
            <a:r>
              <a:rPr lang="en-US" dirty="0"/>
              <a:t>How Do You Handle Negative Thoughts?</a:t>
            </a:r>
          </a:p>
        </p:txBody>
      </p:sp>
      <p:sp>
        <p:nvSpPr>
          <p:cNvPr id="3" name="Subtitle 2">
            <a:extLst>
              <a:ext uri="{FF2B5EF4-FFF2-40B4-BE49-F238E27FC236}">
                <a16:creationId xmlns:a16="http://schemas.microsoft.com/office/drawing/2014/main" id="{0B3A6014-FC38-4D6C-B685-E91CEE123200}"/>
              </a:ext>
            </a:extLst>
          </p:cNvPr>
          <p:cNvSpPr>
            <a:spLocks noGrp="1"/>
          </p:cNvSpPr>
          <p:nvPr>
            <p:ph type="subTitle" idx="1"/>
          </p:nvPr>
        </p:nvSpPr>
        <p:spPr/>
        <p:txBody>
          <a:bodyPr/>
          <a:lstStyle/>
          <a:p>
            <a:r>
              <a:rPr lang="en-US" dirty="0"/>
              <a:t>Discussion</a:t>
            </a:r>
          </a:p>
        </p:txBody>
      </p:sp>
    </p:spTree>
    <p:extLst>
      <p:ext uri="{BB962C8B-B14F-4D97-AF65-F5344CB8AC3E}">
        <p14:creationId xmlns:p14="http://schemas.microsoft.com/office/powerpoint/2010/main" val="373237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E9E0-002B-4130-907A-AB9C20796BA8}"/>
              </a:ext>
            </a:extLst>
          </p:cNvPr>
          <p:cNvSpPr>
            <a:spLocks noGrp="1"/>
          </p:cNvSpPr>
          <p:nvPr>
            <p:ph type="title"/>
          </p:nvPr>
        </p:nvSpPr>
        <p:spPr/>
        <p:txBody>
          <a:bodyPr/>
          <a:lstStyle/>
          <a:p>
            <a:r>
              <a:rPr lang="en-US" dirty="0"/>
              <a:t>Depression – What You Should Know </a:t>
            </a:r>
          </a:p>
        </p:txBody>
      </p:sp>
      <p:sp>
        <p:nvSpPr>
          <p:cNvPr id="3" name="Content Placeholder 2">
            <a:extLst>
              <a:ext uri="{FF2B5EF4-FFF2-40B4-BE49-F238E27FC236}">
                <a16:creationId xmlns:a16="http://schemas.microsoft.com/office/drawing/2014/main" id="{899E8ED7-006F-4938-9864-9FABA539BCA0}"/>
              </a:ext>
            </a:extLst>
          </p:cNvPr>
          <p:cNvSpPr>
            <a:spLocks noGrp="1"/>
          </p:cNvSpPr>
          <p:nvPr>
            <p:ph idx="1"/>
          </p:nvPr>
        </p:nvSpPr>
        <p:spPr/>
        <p:txBody>
          <a:bodyPr>
            <a:normAutofit lnSpcReduction="10000"/>
          </a:bodyPr>
          <a:lstStyle/>
          <a:p>
            <a:r>
              <a:rPr lang="en-US" dirty="0"/>
              <a:t>Caused by a Lack of Joy</a:t>
            </a:r>
          </a:p>
          <a:p>
            <a:pPr lvl="1"/>
            <a:r>
              <a:rPr lang="en-US" dirty="0"/>
              <a:t>An absence of joy means that we don’t have it (Christ) or we are not realizing (accessing) it. </a:t>
            </a:r>
          </a:p>
          <a:p>
            <a:pPr lvl="1"/>
            <a:r>
              <a:rPr lang="en-US" dirty="0"/>
              <a:t>Not realizing usually means our focus is not on Christ.</a:t>
            </a:r>
          </a:p>
          <a:p>
            <a:pPr lvl="1"/>
            <a:r>
              <a:rPr lang="en-US" dirty="0"/>
              <a:t>Joy represents a journey. Depression clouds perspective.</a:t>
            </a:r>
          </a:p>
          <a:p>
            <a:r>
              <a:rPr lang="en-US" dirty="0"/>
              <a:t>After a major high or a major low.</a:t>
            </a:r>
          </a:p>
          <a:p>
            <a:pPr lvl="1"/>
            <a:r>
              <a:rPr lang="en-US" dirty="0"/>
              <a:t>Depression aims to strike when we are vulnerable. It starts with a negative thought and starts a cycle.</a:t>
            </a:r>
          </a:p>
          <a:p>
            <a:r>
              <a:rPr lang="en-US" dirty="0"/>
              <a:t>Those thoughts aren’t always yours. </a:t>
            </a:r>
          </a:p>
          <a:p>
            <a:pPr lvl="1"/>
            <a:r>
              <a:rPr lang="en-US" dirty="0"/>
              <a:t>The devil sends fiery darts (usually recurring lies) to attack our faith. Imaginations and strongholds must be casted down. </a:t>
            </a:r>
          </a:p>
          <a:p>
            <a:pPr lvl="1"/>
            <a:r>
              <a:rPr lang="en-US" dirty="0"/>
              <a:t>Depression thrives under the guise of “mental illness.”</a:t>
            </a:r>
          </a:p>
          <a:p>
            <a:endParaRPr lang="en-US" dirty="0"/>
          </a:p>
        </p:txBody>
      </p:sp>
    </p:spTree>
    <p:extLst>
      <p:ext uri="{BB962C8B-B14F-4D97-AF65-F5344CB8AC3E}">
        <p14:creationId xmlns:p14="http://schemas.microsoft.com/office/powerpoint/2010/main" val="2397407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E9E0-002B-4130-907A-AB9C20796BA8}"/>
              </a:ext>
            </a:extLst>
          </p:cNvPr>
          <p:cNvSpPr>
            <a:spLocks noGrp="1"/>
          </p:cNvSpPr>
          <p:nvPr>
            <p:ph type="title"/>
          </p:nvPr>
        </p:nvSpPr>
        <p:spPr/>
        <p:txBody>
          <a:bodyPr/>
          <a:lstStyle/>
          <a:p>
            <a:r>
              <a:rPr lang="en-US" dirty="0"/>
              <a:t>Circumstances – Ruth 1:1-5</a:t>
            </a:r>
          </a:p>
        </p:txBody>
      </p:sp>
      <p:sp>
        <p:nvSpPr>
          <p:cNvPr id="3" name="Content Placeholder 2">
            <a:extLst>
              <a:ext uri="{FF2B5EF4-FFF2-40B4-BE49-F238E27FC236}">
                <a16:creationId xmlns:a16="http://schemas.microsoft.com/office/drawing/2014/main" id="{899E8ED7-006F-4938-9864-9FABA539BCA0}"/>
              </a:ext>
            </a:extLst>
          </p:cNvPr>
          <p:cNvSpPr>
            <a:spLocks noGrp="1"/>
          </p:cNvSpPr>
          <p:nvPr>
            <p:ph idx="1"/>
          </p:nvPr>
        </p:nvSpPr>
        <p:spPr/>
        <p:txBody>
          <a:bodyPr>
            <a:normAutofit fontScale="92500" lnSpcReduction="10000"/>
          </a:bodyPr>
          <a:lstStyle/>
          <a:p>
            <a:pPr marL="0" indent="0" algn="just">
              <a:buNone/>
            </a:pPr>
            <a:r>
              <a:rPr lang="en-US" dirty="0"/>
              <a:t>Now it came to pass in the days when the judges ruled, that </a:t>
            </a:r>
            <a:r>
              <a:rPr lang="en-US" dirty="0">
                <a:solidFill>
                  <a:schemeClr val="accent2"/>
                </a:solidFill>
              </a:rPr>
              <a:t>there was a famine in the land.</a:t>
            </a:r>
            <a:r>
              <a:rPr lang="en-US" dirty="0"/>
              <a:t> And a certain man of </a:t>
            </a:r>
            <a:r>
              <a:rPr lang="en-US" dirty="0" err="1"/>
              <a:t>Bethlehemjudah</a:t>
            </a:r>
            <a:r>
              <a:rPr lang="en-US" dirty="0"/>
              <a:t> went to sojourn in the country of Moab, he, and his wife, and his two sons. And the name of the man was Elimelech, and the name of his wife Naomi, and the name of his two sons </a:t>
            </a:r>
            <a:r>
              <a:rPr lang="en-US" dirty="0" err="1"/>
              <a:t>Mahlon</a:t>
            </a:r>
            <a:r>
              <a:rPr lang="en-US" dirty="0"/>
              <a:t> and </a:t>
            </a:r>
            <a:r>
              <a:rPr lang="en-US" dirty="0" err="1"/>
              <a:t>Chilion</a:t>
            </a:r>
            <a:r>
              <a:rPr lang="en-US" dirty="0"/>
              <a:t>, </a:t>
            </a:r>
            <a:r>
              <a:rPr lang="en-US" dirty="0" err="1"/>
              <a:t>Ephrathites</a:t>
            </a:r>
            <a:r>
              <a:rPr lang="en-US" dirty="0"/>
              <a:t> of </a:t>
            </a:r>
            <a:r>
              <a:rPr lang="en-US" dirty="0" err="1"/>
              <a:t>Bethlehemjudah</a:t>
            </a:r>
            <a:r>
              <a:rPr lang="en-US" dirty="0"/>
              <a:t>. And they came into the country of Moab, and continued there. And </a:t>
            </a:r>
            <a:r>
              <a:rPr lang="en-US" dirty="0">
                <a:solidFill>
                  <a:schemeClr val="accent2"/>
                </a:solidFill>
              </a:rPr>
              <a:t>Elimelech Naomi's husband died;</a:t>
            </a:r>
            <a:r>
              <a:rPr lang="en-US" dirty="0"/>
              <a:t> and she was left, and her two sons. And they took them wives of the women of Moab; the name of the one was Orpah, and the name of the other Ruth: and they dwelled there about ten years. And </a:t>
            </a:r>
            <a:r>
              <a:rPr lang="en-US" dirty="0" err="1">
                <a:solidFill>
                  <a:schemeClr val="accent2"/>
                </a:solidFill>
              </a:rPr>
              <a:t>Mahlon</a:t>
            </a:r>
            <a:r>
              <a:rPr lang="en-US" dirty="0">
                <a:solidFill>
                  <a:schemeClr val="accent2"/>
                </a:solidFill>
              </a:rPr>
              <a:t> and </a:t>
            </a:r>
            <a:r>
              <a:rPr lang="en-US" dirty="0" err="1">
                <a:solidFill>
                  <a:schemeClr val="accent2"/>
                </a:solidFill>
              </a:rPr>
              <a:t>Chilion</a:t>
            </a:r>
            <a:r>
              <a:rPr lang="en-US" dirty="0">
                <a:solidFill>
                  <a:schemeClr val="accent2"/>
                </a:solidFill>
              </a:rPr>
              <a:t> died also both of them;</a:t>
            </a:r>
            <a:r>
              <a:rPr lang="en-US" dirty="0"/>
              <a:t> and the woman was left of her two sons and her husband.</a:t>
            </a:r>
          </a:p>
        </p:txBody>
      </p:sp>
    </p:spTree>
    <p:extLst>
      <p:ext uri="{BB962C8B-B14F-4D97-AF65-F5344CB8AC3E}">
        <p14:creationId xmlns:p14="http://schemas.microsoft.com/office/powerpoint/2010/main" val="170352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E9E0-002B-4130-907A-AB9C20796BA8}"/>
              </a:ext>
            </a:extLst>
          </p:cNvPr>
          <p:cNvSpPr>
            <a:spLocks noGrp="1"/>
          </p:cNvSpPr>
          <p:nvPr>
            <p:ph type="title"/>
          </p:nvPr>
        </p:nvSpPr>
        <p:spPr/>
        <p:txBody>
          <a:bodyPr/>
          <a:lstStyle/>
          <a:p>
            <a:r>
              <a:rPr lang="en-US" dirty="0"/>
              <a:t>Isolation – Ruth 1:6-11</a:t>
            </a:r>
          </a:p>
        </p:txBody>
      </p:sp>
      <p:sp>
        <p:nvSpPr>
          <p:cNvPr id="3" name="Content Placeholder 2">
            <a:extLst>
              <a:ext uri="{FF2B5EF4-FFF2-40B4-BE49-F238E27FC236}">
                <a16:creationId xmlns:a16="http://schemas.microsoft.com/office/drawing/2014/main" id="{899E8ED7-006F-4938-9864-9FABA539BCA0}"/>
              </a:ext>
            </a:extLst>
          </p:cNvPr>
          <p:cNvSpPr>
            <a:spLocks noGrp="1"/>
          </p:cNvSpPr>
          <p:nvPr>
            <p:ph idx="1"/>
          </p:nvPr>
        </p:nvSpPr>
        <p:spPr/>
        <p:txBody>
          <a:bodyPr>
            <a:normAutofit fontScale="92500" lnSpcReduction="20000"/>
          </a:bodyPr>
          <a:lstStyle/>
          <a:p>
            <a:pPr marL="0" indent="0" algn="just">
              <a:buNone/>
            </a:pPr>
            <a:r>
              <a:rPr lang="en-US" dirty="0"/>
              <a:t>Then she arose with her daughters in law, that she might return from the country of Moab: for she had heard in the country of Moab how that the Lord had visited his people in giving them bread. Wherefore she went forth out of the place where she was, and her two daughters in law with her; and they went on the way to return unto the land of Judah. And Naomi said unto her two daughters in law, </a:t>
            </a:r>
            <a:r>
              <a:rPr lang="en-US" dirty="0">
                <a:solidFill>
                  <a:schemeClr val="accent2"/>
                </a:solidFill>
              </a:rPr>
              <a:t>Go, return each to her mother's house:</a:t>
            </a:r>
            <a:r>
              <a:rPr lang="en-US" dirty="0"/>
              <a:t> the Lord deal kindly with you, as ye have dealt with the dead, and with me. The Lord grant you that ye may find rest, each of you in the house of her husband. Then she kissed them; and they lifted up their voice, and wept. And they said unto her, </a:t>
            </a:r>
            <a:r>
              <a:rPr lang="en-US" dirty="0">
                <a:solidFill>
                  <a:schemeClr val="accent2"/>
                </a:solidFill>
              </a:rPr>
              <a:t>Surely we will return with thee unto thy people.</a:t>
            </a:r>
            <a:r>
              <a:rPr lang="en-US" dirty="0"/>
              <a:t> And Naomi said, </a:t>
            </a:r>
            <a:r>
              <a:rPr lang="en-US" dirty="0">
                <a:solidFill>
                  <a:schemeClr val="accent2"/>
                </a:solidFill>
              </a:rPr>
              <a:t>Turn again, my daughters: why will ye go with me? are there yet any more sons in my womb, that they may be your husbands?</a:t>
            </a:r>
          </a:p>
        </p:txBody>
      </p:sp>
    </p:spTree>
    <p:extLst>
      <p:ext uri="{BB962C8B-B14F-4D97-AF65-F5344CB8AC3E}">
        <p14:creationId xmlns:p14="http://schemas.microsoft.com/office/powerpoint/2010/main" val="386782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E9E0-002B-4130-907A-AB9C20796BA8}"/>
              </a:ext>
            </a:extLst>
          </p:cNvPr>
          <p:cNvSpPr>
            <a:spLocks noGrp="1"/>
          </p:cNvSpPr>
          <p:nvPr>
            <p:ph type="title"/>
          </p:nvPr>
        </p:nvSpPr>
        <p:spPr/>
        <p:txBody>
          <a:bodyPr/>
          <a:lstStyle/>
          <a:p>
            <a:r>
              <a:rPr lang="en-US" dirty="0"/>
              <a:t>False Narrative – Ruth 1:12-18</a:t>
            </a:r>
          </a:p>
        </p:txBody>
      </p:sp>
      <p:sp>
        <p:nvSpPr>
          <p:cNvPr id="3" name="Content Placeholder 2">
            <a:extLst>
              <a:ext uri="{FF2B5EF4-FFF2-40B4-BE49-F238E27FC236}">
                <a16:creationId xmlns:a16="http://schemas.microsoft.com/office/drawing/2014/main" id="{899E8ED7-006F-4938-9864-9FABA539BCA0}"/>
              </a:ext>
            </a:extLst>
          </p:cNvPr>
          <p:cNvSpPr>
            <a:spLocks noGrp="1"/>
          </p:cNvSpPr>
          <p:nvPr>
            <p:ph idx="1"/>
          </p:nvPr>
        </p:nvSpPr>
        <p:spPr/>
        <p:txBody>
          <a:bodyPr>
            <a:normAutofit fontScale="85000" lnSpcReduction="20000"/>
          </a:bodyPr>
          <a:lstStyle/>
          <a:p>
            <a:pPr marL="0" indent="0" algn="just">
              <a:buNone/>
            </a:pPr>
            <a:r>
              <a:rPr lang="en-US" dirty="0"/>
              <a:t>Turn again, my daughters, go your way; </a:t>
            </a:r>
            <a:r>
              <a:rPr lang="en-US" dirty="0">
                <a:solidFill>
                  <a:schemeClr val="accent2"/>
                </a:solidFill>
              </a:rPr>
              <a:t>for I am too old to have an husband.</a:t>
            </a:r>
            <a:r>
              <a:rPr lang="en-US" dirty="0"/>
              <a:t> If I should say, I have hope, if I should have an husband also to night, and should also bear sons; Would ye tarry for them till they were grown? would ye stay for them from having husbands? nay, my daughters; </a:t>
            </a:r>
            <a:r>
              <a:rPr lang="en-US" dirty="0">
                <a:solidFill>
                  <a:schemeClr val="accent2"/>
                </a:solidFill>
              </a:rPr>
              <a:t>for it </a:t>
            </a:r>
            <a:r>
              <a:rPr lang="en-US" dirty="0" err="1">
                <a:solidFill>
                  <a:schemeClr val="accent2"/>
                </a:solidFill>
              </a:rPr>
              <a:t>grieveth</a:t>
            </a:r>
            <a:r>
              <a:rPr lang="en-US" dirty="0">
                <a:solidFill>
                  <a:schemeClr val="accent2"/>
                </a:solidFill>
              </a:rPr>
              <a:t> me much for your sakes that the hand of the Lord is gone out against me.</a:t>
            </a:r>
            <a:r>
              <a:rPr lang="en-US" dirty="0"/>
              <a:t> And they lifted up their voice, and wept again: and Orpah kissed her mother in law; but Ruth clave unto her. And she said, Behold, thy sister in law is gone back unto her people, and unto her gods: return thou after thy sister in law. And Ruth said, Intreat me not to leave thee, or to return from following after thee: for whither thou </a:t>
            </a:r>
            <a:r>
              <a:rPr lang="en-US" dirty="0" err="1"/>
              <a:t>goest</a:t>
            </a:r>
            <a:r>
              <a:rPr lang="en-US" dirty="0"/>
              <a:t>, I will go; and where thou </a:t>
            </a:r>
            <a:r>
              <a:rPr lang="en-US" dirty="0" err="1"/>
              <a:t>lodgest</a:t>
            </a:r>
            <a:r>
              <a:rPr lang="en-US" dirty="0"/>
              <a:t>, I will lodge: thy people shall be my people, and thy God my God:  Where thou </a:t>
            </a:r>
            <a:r>
              <a:rPr lang="en-US" dirty="0" err="1"/>
              <a:t>diest</a:t>
            </a:r>
            <a:r>
              <a:rPr lang="en-US" dirty="0"/>
              <a:t>, will I die, and there will I be buried: the Lord do so to me, and more also, if ought but death part thee and me. When she saw that she was </a:t>
            </a:r>
            <a:r>
              <a:rPr lang="en-US" dirty="0" err="1"/>
              <a:t>stedfastly</a:t>
            </a:r>
            <a:r>
              <a:rPr lang="en-US" dirty="0"/>
              <a:t> minded to go with her, then she left speaking unto her.</a:t>
            </a:r>
            <a:endParaRPr lang="en-US" dirty="0">
              <a:solidFill>
                <a:schemeClr val="accent2"/>
              </a:solidFill>
            </a:endParaRPr>
          </a:p>
        </p:txBody>
      </p:sp>
    </p:spTree>
    <p:extLst>
      <p:ext uri="{BB962C8B-B14F-4D97-AF65-F5344CB8AC3E}">
        <p14:creationId xmlns:p14="http://schemas.microsoft.com/office/powerpoint/2010/main" val="30219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E9E0-002B-4130-907A-AB9C20796BA8}"/>
              </a:ext>
            </a:extLst>
          </p:cNvPr>
          <p:cNvSpPr>
            <a:spLocks noGrp="1"/>
          </p:cNvSpPr>
          <p:nvPr>
            <p:ph type="title"/>
          </p:nvPr>
        </p:nvSpPr>
        <p:spPr/>
        <p:txBody>
          <a:bodyPr/>
          <a:lstStyle/>
          <a:p>
            <a:r>
              <a:rPr lang="en-US" dirty="0"/>
              <a:t>“Bitterness” – Ruth 1:19-22</a:t>
            </a:r>
          </a:p>
        </p:txBody>
      </p:sp>
      <p:sp>
        <p:nvSpPr>
          <p:cNvPr id="3" name="Content Placeholder 2">
            <a:extLst>
              <a:ext uri="{FF2B5EF4-FFF2-40B4-BE49-F238E27FC236}">
                <a16:creationId xmlns:a16="http://schemas.microsoft.com/office/drawing/2014/main" id="{899E8ED7-006F-4938-9864-9FABA539BCA0}"/>
              </a:ext>
            </a:extLst>
          </p:cNvPr>
          <p:cNvSpPr>
            <a:spLocks noGrp="1"/>
          </p:cNvSpPr>
          <p:nvPr>
            <p:ph idx="1"/>
          </p:nvPr>
        </p:nvSpPr>
        <p:spPr/>
        <p:txBody>
          <a:bodyPr>
            <a:normAutofit lnSpcReduction="10000"/>
          </a:bodyPr>
          <a:lstStyle/>
          <a:p>
            <a:pPr marL="0" indent="0" algn="just">
              <a:buNone/>
            </a:pPr>
            <a:r>
              <a:rPr lang="en-US" dirty="0"/>
              <a:t>So they two went until they came to Bethlehem. And it came to pass, when they were come to Bethlehem, that all the city was moved about them, </a:t>
            </a:r>
            <a:r>
              <a:rPr lang="en-US" dirty="0">
                <a:solidFill>
                  <a:schemeClr val="accent2"/>
                </a:solidFill>
              </a:rPr>
              <a:t>and they said, Is this Naomi? And she said unto them, Call me not Naomi, call me Mara: for the Almighty hath dealt very bitterly with me.</a:t>
            </a:r>
            <a:r>
              <a:rPr lang="en-US" dirty="0"/>
              <a:t> I went out full and the Lord hath brought me home again empty: why then call ye me Naomi, seeing the Lord hath testified against me, and the Almighty hath afflicted me? So Naomi returned, and Ruth the Moabitess, her daughter in law, with her, which returned out of the country of Moab: and they came to Bethlehem in the beginning of barley harvest.</a:t>
            </a:r>
            <a:endParaRPr lang="en-US" dirty="0">
              <a:solidFill>
                <a:schemeClr val="accent2"/>
              </a:solidFill>
            </a:endParaRPr>
          </a:p>
        </p:txBody>
      </p:sp>
    </p:spTree>
    <p:extLst>
      <p:ext uri="{BB962C8B-B14F-4D97-AF65-F5344CB8AC3E}">
        <p14:creationId xmlns:p14="http://schemas.microsoft.com/office/powerpoint/2010/main" val="1798822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E9E0-002B-4130-907A-AB9C20796BA8}"/>
              </a:ext>
            </a:extLst>
          </p:cNvPr>
          <p:cNvSpPr>
            <a:spLocks noGrp="1"/>
          </p:cNvSpPr>
          <p:nvPr>
            <p:ph type="title"/>
          </p:nvPr>
        </p:nvSpPr>
        <p:spPr/>
        <p:txBody>
          <a:bodyPr/>
          <a:lstStyle/>
          <a:p>
            <a:r>
              <a:rPr lang="en-US" dirty="0"/>
              <a:t>Elijah’s Cycle of Depression – 1 Kings 19</a:t>
            </a:r>
          </a:p>
        </p:txBody>
      </p:sp>
      <p:sp>
        <p:nvSpPr>
          <p:cNvPr id="3" name="Content Placeholder 2">
            <a:extLst>
              <a:ext uri="{FF2B5EF4-FFF2-40B4-BE49-F238E27FC236}">
                <a16:creationId xmlns:a16="http://schemas.microsoft.com/office/drawing/2014/main" id="{899E8ED7-006F-4938-9864-9FABA539BCA0}"/>
              </a:ext>
            </a:extLst>
          </p:cNvPr>
          <p:cNvSpPr>
            <a:spLocks noGrp="1"/>
          </p:cNvSpPr>
          <p:nvPr>
            <p:ph idx="1"/>
          </p:nvPr>
        </p:nvSpPr>
        <p:spPr>
          <a:xfrm>
            <a:off x="1593436" y="1600200"/>
            <a:ext cx="9782801" cy="4953000"/>
          </a:xfrm>
        </p:spPr>
        <p:txBody>
          <a:bodyPr>
            <a:normAutofit lnSpcReduction="10000"/>
          </a:bodyPr>
          <a:lstStyle/>
          <a:p>
            <a:r>
              <a:rPr lang="en-US" dirty="0"/>
              <a:t>Circumstances (1 Kings 19:2)</a:t>
            </a:r>
          </a:p>
          <a:p>
            <a:pPr lvl="1"/>
            <a:r>
              <a:rPr lang="en-US" dirty="0"/>
              <a:t>Elijah was being persecuted by Jezebel after he experienced a major victory.</a:t>
            </a:r>
          </a:p>
          <a:p>
            <a:r>
              <a:rPr lang="en-US" dirty="0"/>
              <a:t>Isolation (1 Kings 19:3)</a:t>
            </a:r>
          </a:p>
          <a:p>
            <a:pPr lvl="1"/>
            <a:r>
              <a:rPr lang="en-US" dirty="0"/>
              <a:t>Elijah ran and left his assistance behind. It allowed him to get alone with his negative thoughts.</a:t>
            </a:r>
          </a:p>
          <a:p>
            <a:r>
              <a:rPr lang="en-US" dirty="0"/>
              <a:t>False Narrative (1 Kings 19:4)</a:t>
            </a:r>
          </a:p>
          <a:p>
            <a:pPr lvl="1"/>
            <a:r>
              <a:rPr lang="en-US" dirty="0"/>
              <a:t>Elijah didn’t feel like he lived up to the prophets beforehand. He bought into being a failure after achieving much success. </a:t>
            </a:r>
          </a:p>
          <a:p>
            <a:r>
              <a:rPr lang="en-US" dirty="0"/>
              <a:t>Bitterness (1 Kings 19:10)</a:t>
            </a:r>
          </a:p>
          <a:p>
            <a:pPr lvl="1"/>
            <a:r>
              <a:rPr lang="en-US" dirty="0"/>
              <a:t>Elijah was upset that he was devoted to the LORD and was “the only prophet remaining”</a:t>
            </a:r>
          </a:p>
        </p:txBody>
      </p:sp>
    </p:spTree>
    <p:extLst>
      <p:ext uri="{BB962C8B-B14F-4D97-AF65-F5344CB8AC3E}">
        <p14:creationId xmlns:p14="http://schemas.microsoft.com/office/powerpoint/2010/main" val="136460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E9E0-002B-4130-907A-AB9C20796BA8}"/>
              </a:ext>
            </a:extLst>
          </p:cNvPr>
          <p:cNvSpPr>
            <a:spLocks noGrp="1"/>
          </p:cNvSpPr>
          <p:nvPr>
            <p:ph type="title"/>
          </p:nvPr>
        </p:nvSpPr>
        <p:spPr/>
        <p:txBody>
          <a:bodyPr/>
          <a:lstStyle/>
          <a:p>
            <a:r>
              <a:rPr lang="en-US" dirty="0"/>
              <a:t>How to Defeat Depression</a:t>
            </a:r>
          </a:p>
        </p:txBody>
      </p:sp>
      <p:sp>
        <p:nvSpPr>
          <p:cNvPr id="3" name="Content Placeholder 2">
            <a:extLst>
              <a:ext uri="{FF2B5EF4-FFF2-40B4-BE49-F238E27FC236}">
                <a16:creationId xmlns:a16="http://schemas.microsoft.com/office/drawing/2014/main" id="{899E8ED7-006F-4938-9864-9FABA539BCA0}"/>
              </a:ext>
            </a:extLst>
          </p:cNvPr>
          <p:cNvSpPr>
            <a:spLocks noGrp="1"/>
          </p:cNvSpPr>
          <p:nvPr>
            <p:ph idx="1"/>
          </p:nvPr>
        </p:nvSpPr>
        <p:spPr>
          <a:xfrm>
            <a:off x="1593436" y="1600200"/>
            <a:ext cx="9782801" cy="4953000"/>
          </a:xfrm>
        </p:spPr>
        <p:txBody>
          <a:bodyPr>
            <a:normAutofit/>
          </a:bodyPr>
          <a:lstStyle/>
          <a:p>
            <a:r>
              <a:rPr lang="en-US" dirty="0"/>
              <a:t>Know that God is bigger than your circumstance. (John 16:33)</a:t>
            </a:r>
          </a:p>
          <a:p>
            <a:r>
              <a:rPr lang="en-US" dirty="0"/>
              <a:t>Surround yourself with other saints who can encourage your faith. (Gal. 6:2; Prov. 11:14)</a:t>
            </a:r>
          </a:p>
          <a:p>
            <a:r>
              <a:rPr lang="en-US" dirty="0"/>
              <a:t>Cry out to God. Don’t internalize. (John 11:35; Ps. 126:5-6; Ps. 56:8)</a:t>
            </a:r>
          </a:p>
          <a:p>
            <a:r>
              <a:rPr lang="en-US" dirty="0"/>
              <a:t>Praise God despite how you feel. (Isa. 61:3)</a:t>
            </a:r>
          </a:p>
          <a:p>
            <a:r>
              <a:rPr lang="en-US" dirty="0"/>
              <a:t>Change your meditation (Ps. 118:24)</a:t>
            </a:r>
          </a:p>
          <a:p>
            <a:pPr lvl="1"/>
            <a:r>
              <a:rPr lang="en-US" dirty="0"/>
              <a:t>Get some fresh air. Cut off distractions.</a:t>
            </a:r>
          </a:p>
        </p:txBody>
      </p:sp>
    </p:spTree>
    <p:extLst>
      <p:ext uri="{BB962C8B-B14F-4D97-AF65-F5344CB8AC3E}">
        <p14:creationId xmlns:p14="http://schemas.microsoft.com/office/powerpoint/2010/main" val="57506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Jigsaw design slides</Template>
  <TotalTime>240</TotalTime>
  <Words>1196</Words>
  <Application>Microsoft Office PowerPoint</Application>
  <PresentationFormat>Custom</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Euphemia</vt:lpstr>
      <vt:lpstr>Jigsaw design template</vt:lpstr>
      <vt:lpstr>How to Defeat Depression</vt:lpstr>
      <vt:lpstr>How Do You Handle Negative Thoughts?</vt:lpstr>
      <vt:lpstr>Depression – What You Should Know </vt:lpstr>
      <vt:lpstr>Circumstances – Ruth 1:1-5</vt:lpstr>
      <vt:lpstr>Isolation – Ruth 1:6-11</vt:lpstr>
      <vt:lpstr>False Narrative – Ruth 1:12-18</vt:lpstr>
      <vt:lpstr>“Bitterness” – Ruth 1:19-22</vt:lpstr>
      <vt:lpstr>Elijah’s Cycle of Depression – 1 Kings 19</vt:lpstr>
      <vt:lpstr>How to Defeat Depression</vt:lpstr>
      <vt:lpstr>3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USER</dc:creator>
  <cp:lastModifiedBy>USER</cp:lastModifiedBy>
  <cp:revision>20</cp:revision>
  <dcterms:created xsi:type="dcterms:W3CDTF">2019-09-05T22:23:23Z</dcterms:created>
  <dcterms:modified xsi:type="dcterms:W3CDTF">2019-09-12T23:45:04Z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