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3"/>
  </p:notesMasterIdLst>
  <p:handoutMasterIdLst>
    <p:handoutMasterId r:id="rId14"/>
  </p:handoutMasterIdLst>
  <p:sldIdLst>
    <p:sldId id="256" r:id="rId5"/>
    <p:sldId id="266" r:id="rId6"/>
    <p:sldId id="263" r:id="rId7"/>
    <p:sldId id="262" r:id="rId8"/>
    <p:sldId id="270" r:id="rId9"/>
    <p:sldId id="267" r:id="rId10"/>
    <p:sldId id="27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7463" autoAdjust="0"/>
  </p:normalViewPr>
  <p:slideViewPr>
    <p:cSldViewPr snapToGrid="0">
      <p:cViewPr varScale="1">
        <p:scale>
          <a:sx n="86" d="100"/>
          <a:sy n="86" d="100"/>
        </p:scale>
        <p:origin x="562" y="67"/>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8/8/2019</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8/8/2019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1800036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7</a:t>
            </a:fld>
            <a:endParaRPr lang="en-US" dirty="0"/>
          </a:p>
        </p:txBody>
      </p:sp>
    </p:spTree>
    <p:extLst>
      <p:ext uri="{BB962C8B-B14F-4D97-AF65-F5344CB8AC3E}">
        <p14:creationId xmlns:p14="http://schemas.microsoft.com/office/powerpoint/2010/main" val="1191835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8</a:t>
            </a:fld>
            <a:endParaRPr lang="en-US" dirty="0"/>
          </a:p>
        </p:txBody>
      </p:sp>
    </p:spTree>
    <p:extLst>
      <p:ext uri="{BB962C8B-B14F-4D97-AF65-F5344CB8AC3E}">
        <p14:creationId xmlns:p14="http://schemas.microsoft.com/office/powerpoint/2010/main" val="914183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8/8/2019</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8/8/2019</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8/8/2019</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8/8/2019</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8/8/2019</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8/8/2019</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8/8/2019</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8/8/2019</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8/8/2019</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8/8/2019</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8/8/2019</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8/8/2019</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a:bodyPr>
          <a:lstStyle/>
          <a:p>
            <a:pPr algn="l"/>
            <a:r>
              <a:rPr lang="en-US" sz="4400" dirty="0">
                <a:latin typeface="Franklin Gothic Book" panose="020B0503020102020204" pitchFamily="34" charset="0"/>
                <a:cs typeface="Segoe UI" panose="020B0502040204020203" pitchFamily="34" charset="0"/>
              </a:rPr>
              <a:t>“The </a:t>
            </a:r>
            <a:r>
              <a:rPr lang="en-US" sz="4400" dirty="0" err="1">
                <a:latin typeface="Franklin Gothic Book" panose="020B0503020102020204" pitchFamily="34" charset="0"/>
                <a:cs typeface="Segoe UI" panose="020B0502040204020203" pitchFamily="34" charset="0"/>
              </a:rPr>
              <a:t>Re’s</a:t>
            </a:r>
            <a:r>
              <a:rPr lang="en-US" sz="4400" dirty="0">
                <a:latin typeface="Franklin Gothic Book" panose="020B0503020102020204" pitchFamily="34" charset="0"/>
                <a:cs typeface="Segoe UI" panose="020B0502040204020203" pitchFamily="34" charset="0"/>
              </a:rPr>
              <a:t> of Salvation”</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anchor="b">
            <a:normAutofit/>
          </a:bodyPr>
          <a:lstStyle/>
          <a:p>
            <a:pPr algn="l"/>
            <a:r>
              <a:rPr lang="en-US" sz="2000" dirty="0">
                <a:latin typeface="Franklin Gothic Book" panose="020B0503020102020204" pitchFamily="34" charset="0"/>
              </a:rPr>
              <a:t>The Wordplay Series</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2257214" y="2694018"/>
            <a:ext cx="6389636" cy="1469965"/>
          </a:xfrm>
        </p:spPr>
        <p:txBody>
          <a:bodyPr anchor="ctr">
            <a:normAutofit/>
          </a:bodyPr>
          <a:lstStyle/>
          <a:p>
            <a:r>
              <a:rPr lang="en-US" dirty="0">
                <a:latin typeface="Franklin Gothic Book" panose="020B0503020102020204" pitchFamily="34" charset="0"/>
                <a:cs typeface="Segoe UI" panose="020B0502040204020203" pitchFamily="34" charset="0"/>
              </a:rPr>
              <a:t>What does it mean to be born again?</a:t>
            </a: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2257215" y="4352917"/>
            <a:ext cx="5406902" cy="1688746"/>
          </a:xfrm>
        </p:spPr>
        <p:txBody>
          <a:bodyPr vert="horz" lIns="91440" tIns="45720" rIns="91440" bIns="45720" rtlCol="0" anchor="t">
            <a:normAutofit/>
          </a:bodyPr>
          <a:lstStyle/>
          <a:p>
            <a:pPr marL="0" indent="0">
              <a:buNone/>
            </a:pPr>
            <a:r>
              <a:rPr lang="en-US" sz="2000" dirty="0">
                <a:latin typeface="Segoe UI" panose="020B0502040204020203" pitchFamily="34" charset="0"/>
                <a:cs typeface="Segoe UI" panose="020B0502040204020203" pitchFamily="34" charset="0"/>
              </a:rPr>
              <a:t>Discussion Question</a:t>
            </a: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1935480" y="28825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Reconciliation</a:t>
            </a:r>
          </a:p>
        </p:txBody>
      </p:sp>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2078664" y="1607226"/>
            <a:ext cx="8911891" cy="4962516"/>
          </a:xfrm>
        </p:spPr>
        <p:txBody>
          <a:bodyPr vert="horz" lIns="91440" tIns="45720" rIns="91440" bIns="45720" rtlCol="0" anchor="t">
            <a:normAutofit fontScale="92500" lnSpcReduction="20000"/>
          </a:bodyPr>
          <a:lstStyle/>
          <a:p>
            <a:r>
              <a:rPr lang="en-US" sz="1800" dirty="0">
                <a:latin typeface="Segoe UI" panose="020B0502040204020203" pitchFamily="34" charset="0"/>
                <a:cs typeface="Segoe UI" panose="020B0502040204020203" pitchFamily="34" charset="0"/>
              </a:rPr>
              <a:t>To change, exchange (especially of money); hence, of persons, to change from enmity to friendship, to reconcile.</a:t>
            </a:r>
          </a:p>
          <a:p>
            <a:endParaRPr lang="en-US" sz="1800" dirty="0">
              <a:latin typeface="Segoe UI" panose="020B0502040204020203" pitchFamily="34" charset="0"/>
              <a:cs typeface="Segoe UI" panose="020B0502040204020203" pitchFamily="34" charset="0"/>
            </a:endParaRPr>
          </a:p>
          <a:p>
            <a:r>
              <a:rPr lang="en-US" sz="1800" dirty="0">
                <a:latin typeface="Segoe UI" panose="020B0502040204020203" pitchFamily="34" charset="0"/>
                <a:cs typeface="Segoe UI" panose="020B0502040204020203" pitchFamily="34" charset="0"/>
              </a:rPr>
              <a:t>Eph 2:16 And that he might reconcile both unto God in one body by the cross, having slain the enmity thereby:</a:t>
            </a:r>
          </a:p>
          <a:p>
            <a:endParaRPr lang="en-US" sz="1800" dirty="0">
              <a:latin typeface="Segoe UI" panose="020B0502040204020203" pitchFamily="34" charset="0"/>
              <a:cs typeface="Segoe UI" panose="020B0502040204020203" pitchFamily="34" charset="0"/>
            </a:endParaRPr>
          </a:p>
          <a:p>
            <a:r>
              <a:rPr lang="en-US" sz="1800" dirty="0">
                <a:latin typeface="Segoe UI" panose="020B0502040204020203" pitchFamily="34" charset="0"/>
                <a:cs typeface="Segoe UI" panose="020B0502040204020203" pitchFamily="34" charset="0"/>
              </a:rPr>
              <a:t>Col 1:20 And, having made peace through the blood of his cross, by him to reconcile all things unto himself; by him, I say, whether they be things in earth, or things in heaven.</a:t>
            </a:r>
          </a:p>
          <a:p>
            <a:endParaRPr lang="en-US" sz="1800" dirty="0">
              <a:latin typeface="Segoe UI" panose="020B0502040204020203" pitchFamily="34" charset="0"/>
              <a:cs typeface="Segoe UI" panose="020B0502040204020203" pitchFamily="34" charset="0"/>
            </a:endParaRPr>
          </a:p>
          <a:p>
            <a:r>
              <a:rPr lang="en-US" sz="1800" dirty="0">
                <a:latin typeface="Segoe UI" panose="020B0502040204020203" pitchFamily="34" charset="0"/>
                <a:cs typeface="Segoe UI" panose="020B0502040204020203" pitchFamily="34" charset="0"/>
              </a:rPr>
              <a:t>2Co 5:18 And all things are of God, who hath reconciled us to himself by Jesus Christ, and hath given to us the ministry of reconciliation;</a:t>
            </a:r>
          </a:p>
          <a:p>
            <a:endParaRPr lang="en-US" sz="1800" dirty="0">
              <a:latin typeface="Segoe UI" panose="020B0502040204020203" pitchFamily="34" charset="0"/>
              <a:cs typeface="Segoe UI" panose="020B0502040204020203" pitchFamily="34" charset="0"/>
            </a:endParaRPr>
          </a:p>
          <a:p>
            <a:r>
              <a:rPr lang="en-US" sz="1800" dirty="0">
                <a:latin typeface="Segoe UI" panose="020B0502040204020203" pitchFamily="34" charset="0"/>
                <a:cs typeface="Segoe UI" panose="020B0502040204020203" pitchFamily="34" charset="0"/>
              </a:rPr>
              <a:t>2Co 5:19 To wit, that God was in Christ, reconciling the world unto himself, not imputing their trespasses unto them; and hath committed unto us the word of reconciliation.</a:t>
            </a:r>
          </a:p>
          <a:p>
            <a:endParaRPr lang="en-US" sz="1800" dirty="0">
              <a:latin typeface="Segoe UI" panose="020B0502040204020203" pitchFamily="34" charset="0"/>
              <a:cs typeface="Segoe UI" panose="020B0502040204020203" pitchFamily="34" charset="0"/>
            </a:endParaRPr>
          </a:p>
          <a:p>
            <a:r>
              <a:rPr lang="en-US" sz="1800" dirty="0">
                <a:latin typeface="Segoe UI" panose="020B0502040204020203" pitchFamily="34" charset="0"/>
                <a:cs typeface="Segoe UI" panose="020B0502040204020203" pitchFamily="34" charset="0"/>
              </a:rPr>
              <a:t>Heb 2:17 Wherefore in all things it </a:t>
            </a:r>
            <a:r>
              <a:rPr lang="en-US" sz="1800" dirty="0" err="1">
                <a:latin typeface="Segoe UI" panose="020B0502040204020203" pitchFamily="34" charset="0"/>
                <a:cs typeface="Segoe UI" panose="020B0502040204020203" pitchFamily="34" charset="0"/>
              </a:rPr>
              <a:t>behoved</a:t>
            </a:r>
            <a:r>
              <a:rPr lang="en-US" sz="1800" dirty="0">
                <a:latin typeface="Segoe UI" panose="020B0502040204020203" pitchFamily="34" charset="0"/>
                <a:cs typeface="Segoe UI" panose="020B0502040204020203" pitchFamily="34" charset="0"/>
              </a:rPr>
              <a:t> him to be made like unto his brethren, that he might be a merciful and faithful high priest in things pertaining to God, to make reconciliation for the sins of the people.</a:t>
            </a: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935480" y="37708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Redemption</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026394" y="1609716"/>
            <a:ext cx="8369357" cy="4431947"/>
          </a:xfrm>
        </p:spPr>
        <p:txBody>
          <a:bodyPr vert="horz" lIns="91440" tIns="45720" rIns="91440" bIns="45720" rtlCol="0" anchor="t">
            <a:normAutofit lnSpcReduction="10000"/>
          </a:bodyPr>
          <a:lstStyle/>
          <a:p>
            <a:r>
              <a:rPr lang="en-US" sz="2000" dirty="0">
                <a:latin typeface="Segoe UI" panose="020B0502040204020203" pitchFamily="34" charset="0"/>
                <a:cs typeface="Segoe UI" panose="020B0502040204020203" pitchFamily="34" charset="0"/>
              </a:rPr>
              <a:t>V. To buy, denotes to buy out, especially of purchasing a slave with a view to his freedom.</a:t>
            </a:r>
          </a:p>
          <a:p>
            <a:r>
              <a:rPr lang="en-US" sz="2000" dirty="0">
                <a:latin typeface="Segoe UI" panose="020B0502040204020203" pitchFamily="34" charset="0"/>
                <a:cs typeface="Segoe UI" panose="020B0502040204020203" pitchFamily="34" charset="0"/>
              </a:rPr>
              <a:t>N. In the general sense of deliverance (of Israel); redemptive work of Christ bringing deliverance through His death, from the guilt and power of sin</a:t>
            </a:r>
          </a:p>
          <a:p>
            <a:r>
              <a:rPr lang="en-US" sz="2000" dirty="0" err="1">
                <a:latin typeface="Franklin Gothic Book" panose="020B0503020102020204" pitchFamily="34" charset="0"/>
              </a:rPr>
              <a:t>Luk</a:t>
            </a:r>
            <a:r>
              <a:rPr lang="en-US" sz="2000" dirty="0">
                <a:latin typeface="Franklin Gothic Book" panose="020B0503020102020204" pitchFamily="34" charset="0"/>
              </a:rPr>
              <a:t> 2:38 And she coming in that instant gave thanks likewise unto the Lord, and </a:t>
            </a:r>
            <a:r>
              <a:rPr lang="en-US" sz="2000" dirty="0" err="1">
                <a:latin typeface="Franklin Gothic Book" panose="020B0503020102020204" pitchFamily="34" charset="0"/>
              </a:rPr>
              <a:t>spake</a:t>
            </a:r>
            <a:r>
              <a:rPr lang="en-US" sz="2000" dirty="0">
                <a:latin typeface="Franklin Gothic Book" panose="020B0503020102020204" pitchFamily="34" charset="0"/>
              </a:rPr>
              <a:t> of him to all them that looked for redemption in Jerusalem.</a:t>
            </a:r>
          </a:p>
          <a:p>
            <a:r>
              <a:rPr lang="en-US" sz="2000" dirty="0" err="1">
                <a:latin typeface="Franklin Gothic Book" panose="020B0503020102020204" pitchFamily="34" charset="0"/>
              </a:rPr>
              <a:t>Luk</a:t>
            </a:r>
            <a:r>
              <a:rPr lang="en-US" sz="2000" dirty="0">
                <a:latin typeface="Franklin Gothic Book" panose="020B0503020102020204" pitchFamily="34" charset="0"/>
              </a:rPr>
              <a:t> 21:28 And when these things begin to come to pass, then look up, and lift up your heads; for your redemption </a:t>
            </a:r>
            <a:r>
              <a:rPr lang="en-US" sz="2000" dirty="0" err="1">
                <a:latin typeface="Franklin Gothic Book" panose="020B0503020102020204" pitchFamily="34" charset="0"/>
              </a:rPr>
              <a:t>draweth</a:t>
            </a:r>
            <a:r>
              <a:rPr lang="en-US" sz="2000" dirty="0">
                <a:latin typeface="Franklin Gothic Book" panose="020B0503020102020204" pitchFamily="34" charset="0"/>
              </a:rPr>
              <a:t> nigh.</a:t>
            </a:r>
          </a:p>
          <a:p>
            <a:r>
              <a:rPr lang="en-US" sz="2000" dirty="0">
                <a:latin typeface="Franklin Gothic Book" panose="020B0503020102020204" pitchFamily="34" charset="0"/>
              </a:rPr>
              <a:t>Rom 3:24 Being justified freely by his grace through the redemption that is in Christ Jesus:</a:t>
            </a:r>
          </a:p>
          <a:p>
            <a:r>
              <a:rPr lang="en-US" sz="2000" dirty="0">
                <a:latin typeface="Franklin Gothic Book" panose="020B0503020102020204" pitchFamily="34" charset="0"/>
              </a:rPr>
              <a:t>Rom 8:23 And not only they, but ourselves also, which have the </a:t>
            </a:r>
            <a:r>
              <a:rPr lang="en-US" sz="2000" dirty="0" err="1">
                <a:latin typeface="Franklin Gothic Book" panose="020B0503020102020204" pitchFamily="34" charset="0"/>
              </a:rPr>
              <a:t>firstfruits</a:t>
            </a:r>
            <a:r>
              <a:rPr lang="en-US" sz="2000" dirty="0">
                <a:latin typeface="Franklin Gothic Book" panose="020B0503020102020204" pitchFamily="34" charset="0"/>
              </a:rPr>
              <a:t> of the Spirit, even we ourselves groan within ourselves, waiting for the adoption, to wit, the redemption of our body.</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5" name="TextBox 4">
            <a:extLst>
              <a:ext uri="{FF2B5EF4-FFF2-40B4-BE49-F238E27FC236}">
                <a16:creationId xmlns:a16="http://schemas.microsoft.com/office/drawing/2014/main" id="{0F812B2F-09DD-4289-BA52-56FEB94784CD}"/>
              </a:ext>
            </a:extLst>
          </p:cNvPr>
          <p:cNvSpPr txBox="1"/>
          <p:nvPr/>
        </p:nvSpPr>
        <p:spPr>
          <a:xfrm>
            <a:off x="430915" y="6365289"/>
            <a:ext cx="5983550" cy="307777"/>
          </a:xfrm>
          <a:prstGeom prst="rect">
            <a:avLst/>
          </a:prstGeom>
          <a:noFill/>
        </p:spPr>
        <p:txBody>
          <a:bodyPr wrap="square" rtlCol="0">
            <a:spAutoFit/>
          </a:bodyPr>
          <a:lstStyle/>
          <a:p>
            <a:r>
              <a:rPr lang="en-US" sz="1400" dirty="0"/>
              <a:t>https://www.ancient-hebrew.org/definition/word.htm</a:t>
            </a:r>
          </a:p>
        </p:txBody>
      </p:sp>
    </p:spTree>
    <p:extLst>
      <p:ext uri="{BB962C8B-B14F-4D97-AF65-F5344CB8AC3E}">
        <p14:creationId xmlns:p14="http://schemas.microsoft.com/office/powerpoint/2010/main" val="288090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935480" y="37708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Redemption</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026394" y="1609716"/>
            <a:ext cx="8369357" cy="4431947"/>
          </a:xfrm>
        </p:spPr>
        <p:txBody>
          <a:bodyPr vert="horz" lIns="91440" tIns="45720" rIns="91440" bIns="45720" rtlCol="0" anchor="t">
            <a:normAutofit fontScale="92500" lnSpcReduction="20000"/>
          </a:bodyPr>
          <a:lstStyle/>
          <a:p>
            <a:r>
              <a:rPr lang="en-US" sz="2000" dirty="0">
                <a:latin typeface="Segoe UI" panose="020B0502040204020203" pitchFamily="34" charset="0"/>
                <a:cs typeface="Segoe UI" panose="020B0502040204020203" pitchFamily="34" charset="0"/>
              </a:rPr>
              <a:t>1Co 1:30 But of him are ye in Christ Jesus, who of God is made unto us wisdom, and righteousness, and sanctification, and redemption:</a:t>
            </a:r>
          </a:p>
          <a:p>
            <a:r>
              <a:rPr lang="en-US" sz="2000" dirty="0">
                <a:latin typeface="Segoe UI" panose="020B0502040204020203" pitchFamily="34" charset="0"/>
                <a:cs typeface="Segoe UI" panose="020B0502040204020203" pitchFamily="34" charset="0"/>
              </a:rPr>
              <a:t>Eph 1:7 In whom we have redemption through his blood, the forgiveness of sins, according to the riches of his grace;</a:t>
            </a:r>
          </a:p>
          <a:p>
            <a:r>
              <a:rPr lang="en-US" sz="2000" dirty="0">
                <a:latin typeface="Segoe UI" panose="020B0502040204020203" pitchFamily="34" charset="0"/>
                <a:cs typeface="Segoe UI" panose="020B0502040204020203" pitchFamily="34" charset="0"/>
              </a:rPr>
              <a:t>Eph 1:14 Which is the earnest of our inheritance until the redemption of the purchased possession, unto the praise of his glory.</a:t>
            </a:r>
          </a:p>
          <a:p>
            <a:r>
              <a:rPr lang="en-US" sz="2000" dirty="0">
                <a:latin typeface="Segoe UI" panose="020B0502040204020203" pitchFamily="34" charset="0"/>
                <a:cs typeface="Segoe UI" panose="020B0502040204020203" pitchFamily="34" charset="0"/>
              </a:rPr>
              <a:t>Eph 4:30 And grieve not the holy Spirit of God, whereby ye are sealed unto the day of redemption.</a:t>
            </a:r>
          </a:p>
          <a:p>
            <a:r>
              <a:rPr lang="en-US" sz="2000" dirty="0">
                <a:latin typeface="Segoe UI" panose="020B0502040204020203" pitchFamily="34" charset="0"/>
                <a:cs typeface="Segoe UI" panose="020B0502040204020203" pitchFamily="34" charset="0"/>
              </a:rPr>
              <a:t>Col 1:14 In whom we have redemption through his blood, even the forgiveness of sins:</a:t>
            </a:r>
          </a:p>
          <a:p>
            <a:r>
              <a:rPr lang="en-US" sz="2000" dirty="0">
                <a:latin typeface="Segoe UI" panose="020B0502040204020203" pitchFamily="34" charset="0"/>
                <a:cs typeface="Segoe UI" panose="020B0502040204020203" pitchFamily="34" charset="0"/>
              </a:rPr>
              <a:t>Heb 9:12 Neither by the blood of goats and calves, but by his own blood he entered in once into the holy place, having obtained eternal redemption for us.</a:t>
            </a:r>
          </a:p>
          <a:p>
            <a:r>
              <a:rPr lang="en-US" sz="2000" dirty="0">
                <a:latin typeface="Segoe UI" panose="020B0502040204020203" pitchFamily="34" charset="0"/>
                <a:cs typeface="Segoe UI" panose="020B0502040204020203" pitchFamily="34" charset="0"/>
              </a:rPr>
              <a:t>Heb 9:15 And for this cause he is the mediator of the new testament, that by means of death, for the redemption of the transgressions that were under the first testament, they which are called might receive the promise of eternal inheritance</a:t>
            </a:r>
            <a:endParaRPr lang="en-US" sz="2000" dirty="0">
              <a:latin typeface="Franklin Gothic Book" panose="020B0503020102020204" pitchFamily="34" charset="0"/>
            </a:endParaRP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5" name="TextBox 4">
            <a:extLst>
              <a:ext uri="{FF2B5EF4-FFF2-40B4-BE49-F238E27FC236}">
                <a16:creationId xmlns:a16="http://schemas.microsoft.com/office/drawing/2014/main" id="{0F812B2F-09DD-4289-BA52-56FEB94784CD}"/>
              </a:ext>
            </a:extLst>
          </p:cNvPr>
          <p:cNvSpPr txBox="1"/>
          <p:nvPr/>
        </p:nvSpPr>
        <p:spPr>
          <a:xfrm>
            <a:off x="430915" y="6365289"/>
            <a:ext cx="5983550" cy="307777"/>
          </a:xfrm>
          <a:prstGeom prst="rect">
            <a:avLst/>
          </a:prstGeom>
          <a:noFill/>
        </p:spPr>
        <p:txBody>
          <a:bodyPr wrap="square" rtlCol="0">
            <a:spAutoFit/>
          </a:bodyPr>
          <a:lstStyle/>
          <a:p>
            <a:r>
              <a:rPr lang="en-US" sz="1400" dirty="0"/>
              <a:t>https://www.ancient-hebrew.org/definition/word.htm</a:t>
            </a:r>
          </a:p>
        </p:txBody>
      </p:sp>
    </p:spTree>
    <p:extLst>
      <p:ext uri="{BB962C8B-B14F-4D97-AF65-F5344CB8AC3E}">
        <p14:creationId xmlns:p14="http://schemas.microsoft.com/office/powerpoint/2010/main" val="1267776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1935480" y="249080"/>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Remission</a:t>
            </a:r>
          </a:p>
        </p:txBody>
      </p: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2257214" y="1669002"/>
            <a:ext cx="9096585" cy="4372661"/>
          </a:xfrm>
        </p:spPr>
        <p:txBody>
          <a:bodyPr vert="horz" lIns="91440" tIns="45720" rIns="91440" bIns="45720" rtlCol="0" anchor="t">
            <a:normAutofit fontScale="92500" lnSpcReduction="10000"/>
          </a:bodyPr>
          <a:lstStyle/>
          <a:p>
            <a:r>
              <a:rPr lang="en-US" sz="2000" dirty="0">
                <a:latin typeface="Segoe UI" panose="020B0502040204020203" pitchFamily="34" charset="0"/>
                <a:cs typeface="Segoe UI" panose="020B0502040204020203" pitchFamily="34" charset="0"/>
              </a:rPr>
              <a:t>A dismissal, release, used of forgiveness of sins; b. a passing by of dept or sin</a:t>
            </a:r>
          </a:p>
          <a:p>
            <a:r>
              <a:rPr lang="en-US" sz="2000" dirty="0">
                <a:latin typeface="Segoe UI" panose="020B0502040204020203" pitchFamily="34" charset="0"/>
                <a:cs typeface="Segoe UI" panose="020B0502040204020203" pitchFamily="34" charset="0"/>
              </a:rPr>
              <a:t>V. to send away</a:t>
            </a:r>
          </a:p>
          <a:p>
            <a:r>
              <a:rPr lang="en-US" sz="1600" dirty="0">
                <a:latin typeface="Segoe UI" panose="020B0502040204020203" pitchFamily="34" charset="0"/>
                <a:cs typeface="Segoe UI" panose="020B0502040204020203" pitchFamily="34" charset="0"/>
              </a:rPr>
              <a:t>Mat 26:28 For this is my blood of the new testament, which is shed for many for the remission of sins.</a:t>
            </a:r>
          </a:p>
          <a:p>
            <a:r>
              <a:rPr lang="en-US" sz="1600" dirty="0">
                <a:latin typeface="Segoe UI" panose="020B0502040204020203" pitchFamily="34" charset="0"/>
                <a:cs typeface="Segoe UI" panose="020B0502040204020203" pitchFamily="34" charset="0"/>
              </a:rPr>
              <a:t>Mar 1:4 John did baptize in the wilderness, and preach the baptism of repentance for the remission of sins.</a:t>
            </a:r>
          </a:p>
          <a:p>
            <a:r>
              <a:rPr lang="en-US" sz="1600" dirty="0" err="1">
                <a:latin typeface="Segoe UI" panose="020B0502040204020203" pitchFamily="34" charset="0"/>
                <a:cs typeface="Segoe UI" panose="020B0502040204020203" pitchFamily="34" charset="0"/>
              </a:rPr>
              <a:t>Luk</a:t>
            </a:r>
            <a:r>
              <a:rPr lang="en-US" sz="1600" dirty="0">
                <a:latin typeface="Segoe UI" panose="020B0502040204020203" pitchFamily="34" charset="0"/>
                <a:cs typeface="Segoe UI" panose="020B0502040204020203" pitchFamily="34" charset="0"/>
              </a:rPr>
              <a:t> 24:47 And that repentance and remission of sins should be preached in his name among all nations, beginning at Jerusalem.</a:t>
            </a:r>
          </a:p>
          <a:p>
            <a:r>
              <a:rPr lang="en-US" sz="1600" dirty="0">
                <a:latin typeface="Segoe UI" panose="020B0502040204020203" pitchFamily="34" charset="0"/>
                <a:cs typeface="Segoe UI" panose="020B0502040204020203" pitchFamily="34" charset="0"/>
              </a:rPr>
              <a:t>Act 2:38 Then Peter said unto them, Repent, and be baptized every one of you in the name of Jesus Christ for the remission of sins, and ye shall receive the gift of the Holy Ghost.</a:t>
            </a:r>
          </a:p>
          <a:p>
            <a:r>
              <a:rPr lang="en-US" sz="1600" dirty="0">
                <a:latin typeface="Segoe UI" panose="020B0502040204020203" pitchFamily="34" charset="0"/>
                <a:cs typeface="Segoe UI" panose="020B0502040204020203" pitchFamily="34" charset="0"/>
              </a:rPr>
              <a:t>Act 10:43 To him give all the prophets witness, that through his name whosoever believeth in him shall receive remission of sins.</a:t>
            </a:r>
          </a:p>
          <a:p>
            <a:r>
              <a:rPr lang="en-US" sz="1600" dirty="0">
                <a:latin typeface="Segoe UI" panose="020B0502040204020203" pitchFamily="34" charset="0"/>
                <a:cs typeface="Segoe UI" panose="020B0502040204020203" pitchFamily="34" charset="0"/>
              </a:rPr>
              <a:t>Rom 3:25 Whom God hath set forth to be a propitiation through faith in his blood, to declare his righteousness for the remission of sins that are past, through the forbearance of God;</a:t>
            </a:r>
          </a:p>
          <a:p>
            <a:r>
              <a:rPr lang="en-US" sz="1600" dirty="0">
                <a:latin typeface="Segoe UI" panose="020B0502040204020203" pitchFamily="34" charset="0"/>
                <a:cs typeface="Segoe UI" panose="020B0502040204020203" pitchFamily="34" charset="0"/>
              </a:rPr>
              <a:t>Heb 9:22 And almost all things are by the law purged with blood; and without shedding of blood is no remission.</a:t>
            </a:r>
          </a:p>
          <a:p>
            <a:r>
              <a:rPr lang="en-US" sz="1600" dirty="0">
                <a:latin typeface="Segoe UI" panose="020B0502040204020203" pitchFamily="34" charset="0"/>
                <a:cs typeface="Segoe UI" panose="020B0502040204020203" pitchFamily="34" charset="0"/>
              </a:rPr>
              <a:t>Heb 10:18 Now where remission of these is, there is no more offering for sin.</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935480" y="37708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Renew</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026394" y="1609716"/>
            <a:ext cx="8369357" cy="4431947"/>
          </a:xfrm>
        </p:spPr>
        <p:txBody>
          <a:bodyPr vert="horz" lIns="91440" tIns="45720" rIns="91440" bIns="45720" rtlCol="0" anchor="t">
            <a:normAutofit fontScale="92500" lnSpcReduction="10000"/>
          </a:bodyPr>
          <a:lstStyle/>
          <a:p>
            <a:r>
              <a:rPr lang="en-US" sz="2000" dirty="0">
                <a:latin typeface="Segoe UI" panose="020B0502040204020203" pitchFamily="34" charset="0"/>
                <a:cs typeface="Segoe UI" panose="020B0502040204020203" pitchFamily="34" charset="0"/>
              </a:rPr>
              <a:t>To make new; to renew; to make young</a:t>
            </a:r>
          </a:p>
          <a:p>
            <a:r>
              <a:rPr lang="en-US" sz="2000" dirty="0">
                <a:latin typeface="Segoe UI" panose="020B0502040204020203" pitchFamily="34" charset="0"/>
                <a:cs typeface="Segoe UI" panose="020B0502040204020203" pitchFamily="34" charset="0"/>
              </a:rPr>
              <a:t>Rom 12:2 And be not conformed to this world: but be ye transformed by the renewing of your mind, that ye may prove what is that good, and acceptable, and perfect, will of God.</a:t>
            </a:r>
          </a:p>
          <a:p>
            <a:r>
              <a:rPr lang="en-US" sz="2000" dirty="0">
                <a:latin typeface="Segoe UI" panose="020B0502040204020203" pitchFamily="34" charset="0"/>
                <a:cs typeface="Segoe UI" panose="020B0502040204020203" pitchFamily="34" charset="0"/>
              </a:rPr>
              <a:t>Tit 3:5 Not by works of righteousness which we have done, but according to his mercy he saved us, by the washing of regeneration, and renewing of the Holy Ghost;</a:t>
            </a:r>
          </a:p>
          <a:p>
            <a:r>
              <a:rPr lang="en-US" sz="2000" dirty="0">
                <a:latin typeface="Franklin Gothic Book" panose="020B0503020102020204" pitchFamily="34" charset="0"/>
              </a:rPr>
              <a:t>Heb 6:6 If they shall fall away, to renew them again unto repentance; seeing they crucify to themselves the Son of God afresh, and put him to an open shame.</a:t>
            </a:r>
          </a:p>
          <a:p>
            <a:r>
              <a:rPr lang="en-US" sz="2000" dirty="0">
                <a:latin typeface="Franklin Gothic Book" panose="020B0503020102020204" pitchFamily="34" charset="0"/>
              </a:rPr>
              <a:t>2Co 4:16 For which cause we faint not; but though our outward man perish, yet the inward man is renewed day by day.</a:t>
            </a:r>
          </a:p>
          <a:p>
            <a:r>
              <a:rPr lang="en-US" sz="2000" dirty="0">
                <a:latin typeface="Franklin Gothic Book" panose="020B0503020102020204" pitchFamily="34" charset="0"/>
              </a:rPr>
              <a:t>Eph 4:23 And be renewed in the spirit of your mind;</a:t>
            </a:r>
          </a:p>
          <a:p>
            <a:r>
              <a:rPr lang="en-US" sz="2000" dirty="0">
                <a:latin typeface="Franklin Gothic Book" panose="020B0503020102020204" pitchFamily="34" charset="0"/>
              </a:rPr>
              <a:t>Col 3:10 And have put on the new man, which is renewed in knowledge after the image of him that created him:</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5" name="TextBox 4">
            <a:extLst>
              <a:ext uri="{FF2B5EF4-FFF2-40B4-BE49-F238E27FC236}">
                <a16:creationId xmlns:a16="http://schemas.microsoft.com/office/drawing/2014/main" id="{0F812B2F-09DD-4289-BA52-56FEB94784CD}"/>
              </a:ext>
            </a:extLst>
          </p:cNvPr>
          <p:cNvSpPr txBox="1"/>
          <p:nvPr/>
        </p:nvSpPr>
        <p:spPr>
          <a:xfrm>
            <a:off x="430915" y="6365289"/>
            <a:ext cx="5983550" cy="307777"/>
          </a:xfrm>
          <a:prstGeom prst="rect">
            <a:avLst/>
          </a:prstGeom>
          <a:noFill/>
        </p:spPr>
        <p:txBody>
          <a:bodyPr wrap="square" rtlCol="0">
            <a:spAutoFit/>
          </a:bodyPr>
          <a:lstStyle/>
          <a:p>
            <a:r>
              <a:rPr lang="en-US" sz="1400" dirty="0"/>
              <a:t>https://www.ancient-hebrew.org/definition/word.htm</a:t>
            </a:r>
          </a:p>
        </p:txBody>
      </p:sp>
    </p:spTree>
    <p:extLst>
      <p:ext uri="{BB962C8B-B14F-4D97-AF65-F5344CB8AC3E}">
        <p14:creationId xmlns:p14="http://schemas.microsoft.com/office/powerpoint/2010/main" val="344576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1935480" y="28825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Repentance</a:t>
            </a:r>
          </a:p>
        </p:txBody>
      </p:sp>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2078664" y="1607226"/>
            <a:ext cx="9275136" cy="4962516"/>
          </a:xfrm>
        </p:spPr>
        <p:txBody>
          <a:bodyPr vert="horz" lIns="91440" tIns="45720" rIns="91440" bIns="45720" rtlCol="0" anchor="t">
            <a:normAutofit fontScale="77500" lnSpcReduction="20000"/>
          </a:bodyPr>
          <a:lstStyle/>
          <a:p>
            <a:pPr marL="0" indent="0">
              <a:buNone/>
            </a:pPr>
            <a:r>
              <a:rPr lang="en-US" sz="1800" dirty="0">
                <a:latin typeface="Segoe UI" panose="020B0502040204020203" pitchFamily="34" charset="0"/>
                <a:cs typeface="Segoe UI" panose="020B0502040204020203" pitchFamily="34" charset="0"/>
              </a:rPr>
              <a:t>To perceive afterwards (</a:t>
            </a:r>
            <a:r>
              <a:rPr lang="en-US" sz="1800" dirty="0" err="1">
                <a:latin typeface="Segoe UI" panose="020B0502040204020203" pitchFamily="34" charset="0"/>
                <a:cs typeface="Segoe UI" panose="020B0502040204020203" pitchFamily="34" charset="0"/>
              </a:rPr>
              <a:t>metanoeo</a:t>
            </a:r>
            <a:r>
              <a:rPr lang="en-US" sz="1800" dirty="0">
                <a:latin typeface="Segoe UI" panose="020B0502040204020203" pitchFamily="34" charset="0"/>
                <a:cs typeface="Segoe UI" panose="020B0502040204020203" pitchFamily="34" charset="0"/>
              </a:rPr>
              <a:t>- meta after, implying change; nous, the mind); involving a change for the better, an amendment; b. to regret N. after-thought, change of mind, </a:t>
            </a:r>
          </a:p>
          <a:p>
            <a:r>
              <a:rPr lang="en-US" sz="1800" dirty="0">
                <a:latin typeface="Segoe UI" panose="020B0502040204020203" pitchFamily="34" charset="0"/>
                <a:cs typeface="Segoe UI" panose="020B0502040204020203" pitchFamily="34" charset="0"/>
              </a:rPr>
              <a:t>Mat 3:11 I indeed baptize you with water unto repentance: but he that cometh after me is mightier than I, whose shoes I am not worthy to bear: he shall baptize you with the Holy Ghost, and with fire:</a:t>
            </a:r>
          </a:p>
          <a:p>
            <a:r>
              <a:rPr lang="en-US" sz="1800" dirty="0">
                <a:latin typeface="Segoe UI" panose="020B0502040204020203" pitchFamily="34" charset="0"/>
                <a:cs typeface="Segoe UI" panose="020B0502040204020203" pitchFamily="34" charset="0"/>
              </a:rPr>
              <a:t>Mar 2:17 When Jesus heard it, he saith unto them, They that are whole have no need of the physician, but they that are sick: I came not to call the righteous, but sinners to repentance.</a:t>
            </a:r>
          </a:p>
          <a:p>
            <a:r>
              <a:rPr lang="en-US" sz="1800" dirty="0" err="1">
                <a:latin typeface="Segoe UI" panose="020B0502040204020203" pitchFamily="34" charset="0"/>
                <a:cs typeface="Segoe UI" panose="020B0502040204020203" pitchFamily="34" charset="0"/>
              </a:rPr>
              <a:t>Luk</a:t>
            </a:r>
            <a:r>
              <a:rPr lang="en-US" sz="1800" dirty="0">
                <a:latin typeface="Segoe UI" panose="020B0502040204020203" pitchFamily="34" charset="0"/>
                <a:cs typeface="Segoe UI" panose="020B0502040204020203" pitchFamily="34" charset="0"/>
              </a:rPr>
              <a:t> 3:8 Bring forth therefore fruits worthy of repentance, and begin not to say within yourselves, We have Abraham to our father: for I say unto you, That God is able of these stones to raise up children unto Abraham.</a:t>
            </a:r>
          </a:p>
          <a:p>
            <a:r>
              <a:rPr lang="en-US" sz="1800" dirty="0">
                <a:latin typeface="Segoe UI" panose="020B0502040204020203" pitchFamily="34" charset="0"/>
                <a:cs typeface="Segoe UI" panose="020B0502040204020203" pitchFamily="34" charset="0"/>
              </a:rPr>
              <a:t>Act 11:18 When they heard these things, they held their peace, and glorified God, saying, Then hath God also to the Gentiles granted repentance unto life.</a:t>
            </a:r>
          </a:p>
          <a:p>
            <a:r>
              <a:rPr lang="en-US" sz="1800" dirty="0">
                <a:latin typeface="Segoe UI" panose="020B0502040204020203" pitchFamily="34" charset="0"/>
                <a:cs typeface="Segoe UI" panose="020B0502040204020203" pitchFamily="34" charset="0"/>
              </a:rPr>
              <a:t>Rom 2:4 Or </a:t>
            </a:r>
            <a:r>
              <a:rPr lang="en-US" sz="1800" dirty="0" err="1">
                <a:latin typeface="Segoe UI" panose="020B0502040204020203" pitchFamily="34" charset="0"/>
                <a:cs typeface="Segoe UI" panose="020B0502040204020203" pitchFamily="34" charset="0"/>
              </a:rPr>
              <a:t>despisest</a:t>
            </a:r>
            <a:r>
              <a:rPr lang="en-US" sz="1800" dirty="0">
                <a:latin typeface="Segoe UI" panose="020B0502040204020203" pitchFamily="34" charset="0"/>
                <a:cs typeface="Segoe UI" panose="020B0502040204020203" pitchFamily="34" charset="0"/>
              </a:rPr>
              <a:t> thou the riches of his goodness and forbearance and longsuffering; not knowing that the goodness of God leadeth thee to repentance?</a:t>
            </a:r>
          </a:p>
          <a:p>
            <a:r>
              <a:rPr lang="en-US" sz="1800" dirty="0">
                <a:latin typeface="Segoe UI" panose="020B0502040204020203" pitchFamily="34" charset="0"/>
                <a:cs typeface="Segoe UI" panose="020B0502040204020203" pitchFamily="34" charset="0"/>
              </a:rPr>
              <a:t>Rom 11:29 For the gifts and calling of God are without repentance.</a:t>
            </a:r>
          </a:p>
          <a:p>
            <a:r>
              <a:rPr lang="en-US" sz="1800" dirty="0">
                <a:latin typeface="Segoe UI" panose="020B0502040204020203" pitchFamily="34" charset="0"/>
                <a:cs typeface="Segoe UI" panose="020B0502040204020203" pitchFamily="34" charset="0"/>
              </a:rPr>
              <a:t>2Co 7:9-10 Now I rejoice, not that ye were made sorry, but that ye sorrowed to repentance: for ye were made sorry after a godly manner, that ye might receive damage by us in nothing. For godly sorrow worketh repentance to salvation not to be repented of: but the sorrow of the world worketh death.</a:t>
            </a:r>
          </a:p>
          <a:p>
            <a:r>
              <a:rPr lang="en-US" sz="1800" dirty="0">
                <a:latin typeface="Segoe UI" panose="020B0502040204020203" pitchFamily="34" charset="0"/>
                <a:cs typeface="Segoe UI" panose="020B0502040204020203" pitchFamily="34" charset="0"/>
              </a:rPr>
              <a:t>2Ti 2:25 In meekness instructing those that oppose themselves; if God peradventure will give them repentance to the acknowledging of the truth;</a:t>
            </a:r>
          </a:p>
          <a:p>
            <a:r>
              <a:rPr lang="en-US" sz="1800" dirty="0">
                <a:latin typeface="Segoe UI" panose="020B0502040204020203" pitchFamily="34" charset="0"/>
                <a:cs typeface="Segoe UI" panose="020B0502040204020203" pitchFamily="34" charset="0"/>
              </a:rPr>
              <a:t>Heb 6:1 Therefore leaving the principles of the doctrine of Christ, let us go on unto perfection; not laying again the foundation of repentance from dead works, and of faith toward God,</a:t>
            </a:r>
          </a:p>
          <a:p>
            <a:r>
              <a:rPr lang="en-US" sz="1800" dirty="0">
                <a:latin typeface="Segoe UI" panose="020B0502040204020203" pitchFamily="34" charset="0"/>
                <a:cs typeface="Segoe UI" panose="020B0502040204020203" pitchFamily="34" charset="0"/>
              </a:rPr>
              <a:t>2Pe 3:9 The Lord is not slack concerning his promise, as some men count slackness; but is longsuffering to us-ward, not willing that any should perish, but that all should come to repentance.</a:t>
            </a: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1711751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C7D9E6-B0D9-433E-BD46-EB60F64F4DA8}">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A875DA-F9FD-4F83-A049-3B1027B542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3830</Words>
  <Application>Microsoft Office PowerPoint</Application>
  <PresentationFormat>Widescreen</PresentationFormat>
  <Paragraphs>161</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Franklin Gothic Book</vt:lpstr>
      <vt:lpstr>Segoe UI</vt:lpstr>
      <vt:lpstr>Office Theme</vt:lpstr>
      <vt:lpstr>“The Re’s of Salvation”</vt:lpstr>
      <vt:lpstr>What does it mean to be born again?</vt:lpstr>
      <vt:lpstr>Reconciliation</vt:lpstr>
      <vt:lpstr>Redemption</vt:lpstr>
      <vt:lpstr>Redemption</vt:lpstr>
      <vt:lpstr>Remission</vt:lpstr>
      <vt:lpstr>Renew</vt:lpstr>
      <vt:lpstr>Repentance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2019-07-18T21:20:33Z</dcterms:created>
  <dcterms:modified xsi:type="dcterms:W3CDTF">2019-08-09T02:40:07Z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