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62" r:id="rId3"/>
    <p:sldId id="258" r:id="rId4"/>
    <p:sldId id="263" r:id="rId5"/>
    <p:sldId id="257"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49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767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3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601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414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115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128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452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470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644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9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6/8/2018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174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E10E-F666-4380-8680-940354E7B060}"/>
              </a:ext>
            </a:extLst>
          </p:cNvPr>
          <p:cNvSpPr>
            <a:spLocks noGrp="1"/>
          </p:cNvSpPr>
          <p:nvPr>
            <p:ph type="ctrTitle"/>
          </p:nvPr>
        </p:nvSpPr>
        <p:spPr/>
        <p:txBody>
          <a:bodyPr/>
          <a:lstStyle/>
          <a:p>
            <a:r>
              <a:rPr lang="en-US" dirty="0"/>
              <a:t>Love: The Greatest of All</a:t>
            </a:r>
          </a:p>
        </p:txBody>
      </p:sp>
      <p:sp>
        <p:nvSpPr>
          <p:cNvPr id="3" name="Subtitle 2">
            <a:extLst>
              <a:ext uri="{FF2B5EF4-FFF2-40B4-BE49-F238E27FC236}">
                <a16:creationId xmlns:a16="http://schemas.microsoft.com/office/drawing/2014/main" id="{CBF8E237-BAFF-4CC3-AFB0-C0B796517AD0}"/>
              </a:ext>
            </a:extLst>
          </p:cNvPr>
          <p:cNvSpPr>
            <a:spLocks noGrp="1"/>
          </p:cNvSpPr>
          <p:nvPr>
            <p:ph type="subTitle" idx="1"/>
          </p:nvPr>
        </p:nvSpPr>
        <p:spPr/>
        <p:txBody>
          <a:bodyPr/>
          <a:lstStyle/>
          <a:p>
            <a:r>
              <a:rPr lang="en-US" dirty="0"/>
              <a:t>Spiritual Weapons Series</a:t>
            </a:r>
          </a:p>
        </p:txBody>
      </p:sp>
    </p:spTree>
    <p:extLst>
      <p:ext uri="{BB962C8B-B14F-4D97-AF65-F5344CB8AC3E}">
        <p14:creationId xmlns:p14="http://schemas.microsoft.com/office/powerpoint/2010/main" val="91881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C123-125E-4118-9226-169F784C2492}"/>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FFB566E6-D469-49A0-B5B7-57F6A7DF050A}"/>
              </a:ext>
            </a:extLst>
          </p:cNvPr>
          <p:cNvSpPr>
            <a:spLocks noGrp="1"/>
          </p:cNvSpPr>
          <p:nvPr>
            <p:ph idx="1"/>
          </p:nvPr>
        </p:nvSpPr>
        <p:spPr>
          <a:xfrm>
            <a:off x="1024128" y="2286000"/>
            <a:ext cx="9720073" cy="4023360"/>
          </a:xfrm>
        </p:spPr>
        <p:txBody>
          <a:bodyPr>
            <a:normAutofit/>
          </a:bodyPr>
          <a:lstStyle/>
          <a:p>
            <a:pPr marL="128016" lvl="1" indent="0">
              <a:buNone/>
            </a:pPr>
            <a:endParaRPr lang="en-US" sz="6000" dirty="0">
              <a:solidFill>
                <a:schemeClr val="accent1"/>
              </a:solidFill>
            </a:endParaRPr>
          </a:p>
          <a:p>
            <a:pPr marL="128016" lvl="1" indent="0">
              <a:buNone/>
            </a:pPr>
            <a:r>
              <a:rPr lang="en-US" sz="6000" dirty="0">
                <a:solidFill>
                  <a:schemeClr val="accent3"/>
                </a:solidFill>
              </a:rPr>
              <a:t>What Is Love?</a:t>
            </a:r>
          </a:p>
          <a:p>
            <a:pPr lvl="1">
              <a:buFont typeface="Wingdings" panose="05000000000000000000" pitchFamily="2" charset="2"/>
              <a:buChar char="v"/>
            </a:pPr>
            <a:endParaRPr lang="en-US" dirty="0">
              <a:solidFill>
                <a:schemeClr val="accent3"/>
              </a:solidFill>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26357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BD90-E2BB-44B5-A28E-8161389D0693}"/>
              </a:ext>
            </a:extLst>
          </p:cNvPr>
          <p:cNvSpPr>
            <a:spLocks noGrp="1"/>
          </p:cNvSpPr>
          <p:nvPr>
            <p:ph type="title"/>
          </p:nvPr>
        </p:nvSpPr>
        <p:spPr/>
        <p:txBody>
          <a:bodyPr/>
          <a:lstStyle/>
          <a:p>
            <a:r>
              <a:rPr lang="en-US" dirty="0"/>
              <a:t>How Does Love Function as a Spiritual Weapon?</a:t>
            </a:r>
          </a:p>
        </p:txBody>
      </p:sp>
      <p:sp>
        <p:nvSpPr>
          <p:cNvPr id="3" name="Content Placeholder 2">
            <a:extLst>
              <a:ext uri="{FF2B5EF4-FFF2-40B4-BE49-F238E27FC236}">
                <a16:creationId xmlns:a16="http://schemas.microsoft.com/office/drawing/2014/main" id="{08A01D80-F172-4A40-9327-308CB2CDEDD5}"/>
              </a:ext>
            </a:extLst>
          </p:cNvPr>
          <p:cNvSpPr>
            <a:spLocks noGrp="1"/>
          </p:cNvSpPr>
          <p:nvPr>
            <p:ph sz="half" idx="1"/>
          </p:nvPr>
        </p:nvSpPr>
        <p:spPr/>
        <p:txBody>
          <a:bodyPr/>
          <a:lstStyle/>
          <a:p>
            <a:pPr>
              <a:buFont typeface="Wingdings" panose="05000000000000000000" pitchFamily="2" charset="2"/>
              <a:buChar char="Ø"/>
            </a:pPr>
            <a:r>
              <a:rPr lang="en-US" dirty="0"/>
              <a:t>Spread it (Luke 10:27)</a:t>
            </a:r>
          </a:p>
          <a:p>
            <a:pPr>
              <a:buFont typeface="Wingdings" panose="05000000000000000000" pitchFamily="2" charset="2"/>
              <a:buChar char="Ø"/>
            </a:pPr>
            <a:r>
              <a:rPr lang="en-US" dirty="0"/>
              <a:t>Show it (Matthew 6:14-15)</a:t>
            </a:r>
          </a:p>
          <a:p>
            <a:pPr>
              <a:buFont typeface="Wingdings" panose="05000000000000000000" pitchFamily="2" charset="2"/>
              <a:buChar char="Ø"/>
            </a:pPr>
            <a:r>
              <a:rPr lang="en-US" dirty="0"/>
              <a:t>Be it (1 John 4:7-21)</a:t>
            </a:r>
          </a:p>
          <a:p>
            <a:pPr>
              <a:buFont typeface="Wingdings" panose="05000000000000000000" pitchFamily="2" charset="2"/>
              <a:buChar char="Ø"/>
            </a:pPr>
            <a:r>
              <a:rPr lang="en-US" dirty="0"/>
              <a:t>Frees us (John 3:16; Romans 5:8)</a:t>
            </a:r>
          </a:p>
          <a:p>
            <a:pPr>
              <a:buFont typeface="Wingdings" panose="05000000000000000000" pitchFamily="2" charset="2"/>
              <a:buChar char="Ø"/>
            </a:pPr>
            <a:r>
              <a:rPr lang="en-US" dirty="0"/>
              <a:t>Covers (1 Peter 4:8)</a:t>
            </a:r>
          </a:p>
          <a:p>
            <a:pPr>
              <a:buFont typeface="Wingdings" panose="05000000000000000000" pitchFamily="2" charset="2"/>
              <a:buChar char="Ø"/>
            </a:pPr>
            <a:r>
              <a:rPr lang="en-US" dirty="0"/>
              <a:t>Identifies us (John 13:35; 1 John 3:1)</a:t>
            </a:r>
          </a:p>
          <a:p>
            <a:pPr>
              <a:buFont typeface="Wingdings" panose="05000000000000000000" pitchFamily="2" charset="2"/>
              <a:buChar char="Ø"/>
            </a:pPr>
            <a:r>
              <a:rPr lang="en-US" dirty="0"/>
              <a:t>Destroys lies (Romans 8:38-39)</a:t>
            </a:r>
          </a:p>
          <a:p>
            <a:pPr>
              <a:buFont typeface="Wingdings" panose="05000000000000000000" pitchFamily="2" charset="2"/>
              <a:buChar char="Ø"/>
            </a:pPr>
            <a:r>
              <a:rPr lang="en-US" dirty="0"/>
              <a:t>Supernatural (defies logic)</a:t>
            </a:r>
          </a:p>
        </p:txBody>
      </p:sp>
      <p:pic>
        <p:nvPicPr>
          <p:cNvPr id="6" name="Content Placeholder 5">
            <a:extLst>
              <a:ext uri="{FF2B5EF4-FFF2-40B4-BE49-F238E27FC236}">
                <a16:creationId xmlns:a16="http://schemas.microsoft.com/office/drawing/2014/main" id="{3F985959-663B-434C-844B-641CFC3DC6C2}"/>
              </a:ext>
            </a:extLst>
          </p:cNvPr>
          <p:cNvPicPr>
            <a:picLocks noGrp="1" noChangeAspect="1"/>
          </p:cNvPicPr>
          <p:nvPr>
            <p:ph sz="half" idx="2"/>
          </p:nvPr>
        </p:nvPicPr>
        <p:blipFill>
          <a:blip r:embed="rId2"/>
          <a:stretch>
            <a:fillRect/>
          </a:stretch>
        </p:blipFill>
        <p:spPr>
          <a:xfrm>
            <a:off x="5989638" y="2638437"/>
            <a:ext cx="4754562" cy="3317850"/>
          </a:xfrm>
        </p:spPr>
      </p:pic>
    </p:spTree>
    <p:extLst>
      <p:ext uri="{BB962C8B-B14F-4D97-AF65-F5344CB8AC3E}">
        <p14:creationId xmlns:p14="http://schemas.microsoft.com/office/powerpoint/2010/main" val="296964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C123-125E-4118-9226-169F784C2492}"/>
              </a:ext>
            </a:extLst>
          </p:cNvPr>
          <p:cNvSpPr>
            <a:spLocks noGrp="1"/>
          </p:cNvSpPr>
          <p:nvPr>
            <p:ph type="title"/>
          </p:nvPr>
        </p:nvSpPr>
        <p:spPr/>
        <p:txBody>
          <a:bodyPr/>
          <a:lstStyle/>
          <a:p>
            <a:r>
              <a:rPr lang="en-US" dirty="0"/>
              <a:t>1 John 4:7-21</a:t>
            </a:r>
          </a:p>
        </p:txBody>
      </p:sp>
      <p:sp>
        <p:nvSpPr>
          <p:cNvPr id="3" name="Content Placeholder 2">
            <a:extLst>
              <a:ext uri="{FF2B5EF4-FFF2-40B4-BE49-F238E27FC236}">
                <a16:creationId xmlns:a16="http://schemas.microsoft.com/office/drawing/2014/main" id="{FFB566E6-D469-49A0-B5B7-57F6A7DF050A}"/>
              </a:ext>
            </a:extLst>
          </p:cNvPr>
          <p:cNvSpPr>
            <a:spLocks noGrp="1"/>
          </p:cNvSpPr>
          <p:nvPr>
            <p:ph idx="1"/>
          </p:nvPr>
        </p:nvSpPr>
        <p:spPr/>
        <p:txBody>
          <a:bodyPr>
            <a:normAutofit fontScale="92500" lnSpcReduction="10000"/>
          </a:bodyPr>
          <a:lstStyle/>
          <a:p>
            <a:pPr marL="128016" lvl="1" indent="0">
              <a:buNone/>
            </a:pPr>
            <a:r>
              <a:rPr lang="en-US" dirty="0"/>
              <a:t>Beloved, let us love one another: for love is of God; and </a:t>
            </a:r>
            <a:r>
              <a:rPr lang="en-US" dirty="0">
                <a:solidFill>
                  <a:schemeClr val="accent1"/>
                </a:solidFill>
              </a:rPr>
              <a:t>every one that loveth is born of God</a:t>
            </a:r>
            <a:r>
              <a:rPr lang="en-US" dirty="0"/>
              <a:t>, and </a:t>
            </a:r>
            <a:r>
              <a:rPr lang="en-US" dirty="0" err="1"/>
              <a:t>knoweth</a:t>
            </a:r>
            <a:r>
              <a:rPr lang="en-US" dirty="0"/>
              <a:t> God. 8 He that loveth not </a:t>
            </a:r>
            <a:r>
              <a:rPr lang="en-US" dirty="0" err="1"/>
              <a:t>knoweth</a:t>
            </a:r>
            <a:r>
              <a:rPr lang="en-US" dirty="0"/>
              <a:t> not God; for God is love. 9 In this was manifested the love of God toward us, because that God sent his only begotten Son into the world, </a:t>
            </a:r>
            <a:r>
              <a:rPr lang="en-US" dirty="0">
                <a:solidFill>
                  <a:schemeClr val="accent1"/>
                </a:solidFill>
              </a:rPr>
              <a:t>that we might live through him.</a:t>
            </a:r>
            <a:r>
              <a:rPr lang="en-US" dirty="0"/>
              <a:t> 10 Herein is love, </a:t>
            </a:r>
            <a:r>
              <a:rPr lang="en-US" dirty="0">
                <a:solidFill>
                  <a:schemeClr val="accent1"/>
                </a:solidFill>
              </a:rPr>
              <a:t>not that we loved God, but that he loved us,</a:t>
            </a:r>
            <a:r>
              <a:rPr lang="en-US" dirty="0"/>
              <a:t> and sent his Son to be the propitiation for our sins. 11 Beloved, if God so loved us, we ought also to love one another. 12 No man hath seen God at any time. If we love one another, God dwelleth in us, and </a:t>
            </a:r>
            <a:r>
              <a:rPr lang="en-US" dirty="0">
                <a:solidFill>
                  <a:schemeClr val="accent1"/>
                </a:solidFill>
              </a:rPr>
              <a:t>his love is perfected in us</a:t>
            </a:r>
            <a:r>
              <a:rPr lang="en-US" dirty="0"/>
              <a:t>. 13 Hereby know </a:t>
            </a:r>
            <a:r>
              <a:rPr lang="en-US" dirty="0">
                <a:solidFill>
                  <a:schemeClr val="accent1"/>
                </a:solidFill>
              </a:rPr>
              <a:t>we that we dwell in him, and he in us,</a:t>
            </a:r>
            <a:r>
              <a:rPr lang="en-US" dirty="0"/>
              <a:t> because he hath given us of his Spirit. 14 And we have seen and do testify that the Father sent the Son to be the </a:t>
            </a:r>
            <a:r>
              <a:rPr lang="en-US" dirty="0" err="1"/>
              <a:t>Saviour</a:t>
            </a:r>
            <a:r>
              <a:rPr lang="en-US" dirty="0"/>
              <a:t> of the world.</a:t>
            </a:r>
          </a:p>
          <a:p>
            <a:pPr marL="128016" lvl="1" indent="0">
              <a:buNone/>
            </a:pPr>
            <a:endParaRPr lang="en-US" dirty="0"/>
          </a:p>
          <a:p>
            <a:pPr marL="128016" lvl="1" indent="0">
              <a:buNone/>
            </a:pPr>
            <a:r>
              <a:rPr lang="en-US" dirty="0"/>
              <a:t>15 Whosoever shall confess that Jesus is the Son of God, God dwelleth in him, and he in God. 16 And we have known and </a:t>
            </a:r>
            <a:r>
              <a:rPr lang="en-US" dirty="0">
                <a:solidFill>
                  <a:schemeClr val="accent1"/>
                </a:solidFill>
              </a:rPr>
              <a:t>believed the love</a:t>
            </a:r>
            <a:r>
              <a:rPr lang="en-US" dirty="0"/>
              <a:t> that God hath to us. </a:t>
            </a:r>
            <a:r>
              <a:rPr lang="en-US" dirty="0">
                <a:solidFill>
                  <a:schemeClr val="accent1"/>
                </a:solidFill>
              </a:rPr>
              <a:t>God is love</a:t>
            </a:r>
            <a:r>
              <a:rPr lang="en-US" dirty="0"/>
              <a:t>; and he that dwelleth in love dwelleth in God, and God in him. 17 Herein is our love made perfect, that we may have boldness in the day of judgment: because as he is, so are we in this world. 18 There is </a:t>
            </a:r>
            <a:r>
              <a:rPr lang="en-US" dirty="0">
                <a:solidFill>
                  <a:schemeClr val="accent1"/>
                </a:solidFill>
              </a:rPr>
              <a:t>no fear in love</a:t>
            </a:r>
            <a:r>
              <a:rPr lang="en-US" dirty="0"/>
              <a:t>; but perfect love </a:t>
            </a:r>
            <a:r>
              <a:rPr lang="en-US" dirty="0" err="1"/>
              <a:t>casteth</a:t>
            </a:r>
            <a:r>
              <a:rPr lang="en-US" dirty="0"/>
              <a:t> out fear: because fear hath torment. He that </a:t>
            </a:r>
            <a:r>
              <a:rPr lang="en-US" dirty="0" err="1"/>
              <a:t>feareth</a:t>
            </a:r>
            <a:r>
              <a:rPr lang="en-US" dirty="0"/>
              <a:t> is not made perfect in love. 19 We love him, because he first loved us. 20 If a man say, I love God, and </a:t>
            </a:r>
            <a:r>
              <a:rPr lang="en-US" dirty="0" err="1"/>
              <a:t>hateth</a:t>
            </a:r>
            <a:r>
              <a:rPr lang="en-US" dirty="0"/>
              <a:t> his brother, he is a liar: for he that loveth not his brother whom he hath seen, how can he love God whom he hath not seen? 21And this commandment have we from him, That he who loveth God love his brother also.</a:t>
            </a:r>
          </a:p>
          <a:p>
            <a:pPr marL="0" indent="0">
              <a:buNone/>
            </a:pPr>
            <a:endParaRPr lang="en-US" dirty="0"/>
          </a:p>
        </p:txBody>
      </p:sp>
    </p:spTree>
    <p:extLst>
      <p:ext uri="{BB962C8B-B14F-4D97-AF65-F5344CB8AC3E}">
        <p14:creationId xmlns:p14="http://schemas.microsoft.com/office/powerpoint/2010/main" val="426512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C123-125E-4118-9226-169F784C2492}"/>
              </a:ext>
            </a:extLst>
          </p:cNvPr>
          <p:cNvSpPr>
            <a:spLocks noGrp="1"/>
          </p:cNvSpPr>
          <p:nvPr>
            <p:ph type="title"/>
          </p:nvPr>
        </p:nvSpPr>
        <p:spPr/>
        <p:txBody>
          <a:bodyPr/>
          <a:lstStyle/>
          <a:p>
            <a:r>
              <a:rPr lang="en-US" dirty="0"/>
              <a:t>The Love Chapter (1 Cor. 13)</a:t>
            </a:r>
          </a:p>
        </p:txBody>
      </p:sp>
      <p:sp>
        <p:nvSpPr>
          <p:cNvPr id="3" name="Content Placeholder 2">
            <a:extLst>
              <a:ext uri="{FF2B5EF4-FFF2-40B4-BE49-F238E27FC236}">
                <a16:creationId xmlns:a16="http://schemas.microsoft.com/office/drawing/2014/main" id="{FFB566E6-D469-49A0-B5B7-57F6A7DF050A}"/>
              </a:ext>
            </a:extLst>
          </p:cNvPr>
          <p:cNvSpPr>
            <a:spLocks noGrp="1"/>
          </p:cNvSpPr>
          <p:nvPr>
            <p:ph idx="1"/>
          </p:nvPr>
        </p:nvSpPr>
        <p:spPr/>
        <p:txBody>
          <a:bodyPr>
            <a:normAutofit/>
          </a:bodyPr>
          <a:lstStyle/>
          <a:p>
            <a:pPr marL="128016" lvl="1" indent="0">
              <a:buNone/>
            </a:pPr>
            <a:r>
              <a:rPr lang="en-US" dirty="0">
                <a:solidFill>
                  <a:schemeClr val="accent1"/>
                </a:solidFill>
              </a:rPr>
              <a:t>Though</a:t>
            </a:r>
            <a:r>
              <a:rPr lang="en-US" dirty="0"/>
              <a:t> I speak with the tongues of men and of angels, and have not charity, I am become as sounding brass, or a tinkling cymbal. 2 And though I have the gift of prophecy, and understand </a:t>
            </a:r>
            <a:r>
              <a:rPr lang="en-US" dirty="0">
                <a:solidFill>
                  <a:schemeClr val="accent1"/>
                </a:solidFill>
              </a:rPr>
              <a:t>all mysteries</a:t>
            </a:r>
            <a:r>
              <a:rPr lang="en-US" dirty="0"/>
              <a:t>, and </a:t>
            </a:r>
            <a:r>
              <a:rPr lang="en-US" dirty="0">
                <a:solidFill>
                  <a:schemeClr val="accent1"/>
                </a:solidFill>
              </a:rPr>
              <a:t>all knowledge</a:t>
            </a:r>
            <a:r>
              <a:rPr lang="en-US" dirty="0"/>
              <a:t>; and though I have </a:t>
            </a:r>
            <a:r>
              <a:rPr lang="en-US" dirty="0">
                <a:solidFill>
                  <a:schemeClr val="accent1"/>
                </a:solidFill>
              </a:rPr>
              <a:t>all faith</a:t>
            </a:r>
            <a:r>
              <a:rPr lang="en-US" dirty="0"/>
              <a:t>, so that I could remove mountains, and have not charity, I am </a:t>
            </a:r>
            <a:r>
              <a:rPr lang="en-US" dirty="0">
                <a:solidFill>
                  <a:schemeClr val="accent1"/>
                </a:solidFill>
              </a:rPr>
              <a:t>nothing.</a:t>
            </a:r>
            <a:r>
              <a:rPr lang="en-US" dirty="0"/>
              <a:t> 3 And though I bestow all my goods to </a:t>
            </a:r>
            <a:r>
              <a:rPr lang="en-US" dirty="0">
                <a:solidFill>
                  <a:schemeClr val="accent1"/>
                </a:solidFill>
              </a:rPr>
              <a:t>feed the poor</a:t>
            </a:r>
            <a:r>
              <a:rPr lang="en-US" dirty="0"/>
              <a:t>, and though </a:t>
            </a:r>
            <a:r>
              <a:rPr lang="en-US" dirty="0">
                <a:solidFill>
                  <a:schemeClr val="accent1"/>
                </a:solidFill>
              </a:rPr>
              <a:t>I give my body to be burned</a:t>
            </a:r>
            <a:r>
              <a:rPr lang="en-US" dirty="0"/>
              <a:t>, and have not charity, it </a:t>
            </a:r>
            <a:r>
              <a:rPr lang="en-US" dirty="0" err="1"/>
              <a:t>profiteth</a:t>
            </a:r>
            <a:r>
              <a:rPr lang="en-US" dirty="0"/>
              <a:t> me nothing. 4 Charity </a:t>
            </a:r>
            <a:r>
              <a:rPr lang="en-US" dirty="0" err="1"/>
              <a:t>suffereth</a:t>
            </a:r>
            <a:r>
              <a:rPr lang="en-US" dirty="0"/>
              <a:t> long, and is kind; charity </a:t>
            </a:r>
            <a:r>
              <a:rPr lang="en-US" dirty="0" err="1"/>
              <a:t>envieth</a:t>
            </a:r>
            <a:r>
              <a:rPr lang="en-US" dirty="0"/>
              <a:t> not; charity </a:t>
            </a:r>
            <a:r>
              <a:rPr lang="en-US" dirty="0" err="1"/>
              <a:t>vaunteth</a:t>
            </a:r>
            <a:r>
              <a:rPr lang="en-US" dirty="0"/>
              <a:t> not itself, is not puffed up, 5 Doth not behave itself unseemly, </a:t>
            </a:r>
            <a:r>
              <a:rPr lang="en-US" dirty="0" err="1"/>
              <a:t>seeketh</a:t>
            </a:r>
            <a:r>
              <a:rPr lang="en-US" dirty="0"/>
              <a:t> not her own, is not easily provoked, thinketh no evil; 6 </a:t>
            </a:r>
            <a:r>
              <a:rPr lang="en-US" dirty="0" err="1"/>
              <a:t>Rejoiceth</a:t>
            </a:r>
            <a:r>
              <a:rPr lang="en-US" dirty="0"/>
              <a:t> not in iniquity, but </a:t>
            </a:r>
            <a:r>
              <a:rPr lang="en-US" dirty="0" err="1">
                <a:solidFill>
                  <a:schemeClr val="accent1"/>
                </a:solidFill>
              </a:rPr>
              <a:t>rejoiceth</a:t>
            </a:r>
            <a:r>
              <a:rPr lang="en-US" dirty="0">
                <a:solidFill>
                  <a:schemeClr val="accent1"/>
                </a:solidFill>
              </a:rPr>
              <a:t> in the truth</a:t>
            </a:r>
            <a:r>
              <a:rPr lang="en-US" dirty="0"/>
              <a:t>; 7 </a:t>
            </a:r>
            <a:r>
              <a:rPr lang="en-US" dirty="0" err="1"/>
              <a:t>Beareth</a:t>
            </a:r>
            <a:r>
              <a:rPr lang="en-US" dirty="0"/>
              <a:t> all things, believeth all things, </a:t>
            </a:r>
            <a:r>
              <a:rPr lang="en-US" dirty="0" err="1"/>
              <a:t>hopeth</a:t>
            </a:r>
            <a:r>
              <a:rPr lang="en-US" dirty="0"/>
              <a:t> all things, </a:t>
            </a:r>
            <a:r>
              <a:rPr lang="en-US" dirty="0" err="1"/>
              <a:t>endureth</a:t>
            </a:r>
            <a:r>
              <a:rPr lang="en-US" dirty="0"/>
              <a:t> all things. 8 Charity never </a:t>
            </a:r>
            <a:r>
              <a:rPr lang="en-US" dirty="0" err="1"/>
              <a:t>faileth</a:t>
            </a:r>
            <a:r>
              <a:rPr lang="en-US" dirty="0"/>
              <a:t>: but whether there be prophecies, they shall fail; whether there be tongues, they shall cease; whether there be knowledge, it shall vanish away. 9 For we know in part, and we prophesy in part. 10 But when that which is perfect is come, then that which is in part shall be done away. 11 When I was a child, I </a:t>
            </a:r>
            <a:r>
              <a:rPr lang="en-US" dirty="0" err="1"/>
              <a:t>spake</a:t>
            </a:r>
            <a:r>
              <a:rPr lang="en-US" dirty="0"/>
              <a:t> as a child, I understood as a child, I thought as a child: but when I became a man, I put away childish things. 12 For now we see through a glass, darkly; but then face to face: now I know in part; but then shall I know even as also I am known. 13 And now </a:t>
            </a:r>
            <a:r>
              <a:rPr lang="en-US" dirty="0" err="1"/>
              <a:t>abideth</a:t>
            </a:r>
            <a:r>
              <a:rPr lang="en-US" dirty="0"/>
              <a:t> faith, hope, charity, these three; but </a:t>
            </a:r>
            <a:r>
              <a:rPr lang="en-US" dirty="0">
                <a:solidFill>
                  <a:schemeClr val="accent1"/>
                </a:solidFill>
              </a:rPr>
              <a:t>the greatest of these is charity.</a:t>
            </a:r>
          </a:p>
          <a:p>
            <a:pPr lvl="1">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73401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C123-125E-4118-9226-169F784C2492}"/>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FFB566E6-D469-49A0-B5B7-57F6A7DF050A}"/>
              </a:ext>
            </a:extLst>
          </p:cNvPr>
          <p:cNvSpPr>
            <a:spLocks noGrp="1"/>
          </p:cNvSpPr>
          <p:nvPr>
            <p:ph idx="1"/>
          </p:nvPr>
        </p:nvSpPr>
        <p:spPr/>
        <p:txBody>
          <a:bodyPr>
            <a:normAutofit/>
          </a:bodyPr>
          <a:lstStyle/>
          <a:p>
            <a:pPr marL="128016" lvl="1" indent="0">
              <a:buNone/>
            </a:pPr>
            <a:endParaRPr lang="en-US" sz="6000" dirty="0">
              <a:solidFill>
                <a:schemeClr val="accent1"/>
              </a:solidFill>
            </a:endParaRPr>
          </a:p>
          <a:p>
            <a:pPr marL="128016" lvl="1" indent="0">
              <a:buNone/>
            </a:pPr>
            <a:r>
              <a:rPr lang="en-US" sz="6000" dirty="0">
                <a:solidFill>
                  <a:schemeClr val="accent3"/>
                </a:solidFill>
              </a:rPr>
              <a:t>What is the Biggest challenge believers face in showing love?</a:t>
            </a:r>
          </a:p>
          <a:p>
            <a:pPr lvl="1">
              <a:buFont typeface="Wingdings" panose="05000000000000000000" pitchFamily="2" charset="2"/>
              <a:buChar char="v"/>
            </a:pPr>
            <a:endParaRPr lang="en-US" dirty="0">
              <a:solidFill>
                <a:schemeClr val="accent3"/>
              </a:solidFill>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26789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C123-125E-4118-9226-169F784C2492}"/>
              </a:ext>
            </a:extLst>
          </p:cNvPr>
          <p:cNvSpPr>
            <a:spLocks noGrp="1"/>
          </p:cNvSpPr>
          <p:nvPr>
            <p:ph type="title"/>
          </p:nvPr>
        </p:nvSpPr>
        <p:spPr/>
        <p:txBody>
          <a:bodyPr/>
          <a:lstStyle/>
          <a:p>
            <a:r>
              <a:rPr lang="en-US" dirty="0"/>
              <a:t>What Blocks Love</a:t>
            </a:r>
          </a:p>
        </p:txBody>
      </p:sp>
      <p:sp>
        <p:nvSpPr>
          <p:cNvPr id="3" name="Content Placeholder 2">
            <a:extLst>
              <a:ext uri="{FF2B5EF4-FFF2-40B4-BE49-F238E27FC236}">
                <a16:creationId xmlns:a16="http://schemas.microsoft.com/office/drawing/2014/main" id="{FFB566E6-D469-49A0-B5B7-57F6A7DF050A}"/>
              </a:ext>
            </a:extLst>
          </p:cNvPr>
          <p:cNvSpPr>
            <a:spLocks noGrp="1"/>
          </p:cNvSpPr>
          <p:nvPr>
            <p:ph idx="1"/>
          </p:nvPr>
        </p:nvSpPr>
        <p:spPr/>
        <p:txBody>
          <a:bodyPr>
            <a:normAutofit/>
          </a:bodyPr>
          <a:lstStyle/>
          <a:p>
            <a:pPr lvl="1">
              <a:buFont typeface="Wingdings" panose="05000000000000000000" pitchFamily="2" charset="2"/>
              <a:buChar char="v"/>
            </a:pPr>
            <a:r>
              <a:rPr lang="en-US" sz="3600" dirty="0"/>
              <a:t>Misconception</a:t>
            </a:r>
          </a:p>
          <a:p>
            <a:pPr lvl="1">
              <a:buFont typeface="Wingdings" panose="05000000000000000000" pitchFamily="2" charset="2"/>
              <a:buChar char="v"/>
            </a:pPr>
            <a:r>
              <a:rPr lang="en-US" sz="3600" dirty="0"/>
              <a:t>Unrighteous Judgement</a:t>
            </a:r>
          </a:p>
          <a:p>
            <a:pPr lvl="1">
              <a:buFont typeface="Wingdings" panose="05000000000000000000" pitchFamily="2" charset="2"/>
              <a:buChar char="v"/>
            </a:pPr>
            <a:r>
              <a:rPr lang="en-US" sz="3600" dirty="0"/>
              <a:t>Carnal Vision</a:t>
            </a:r>
          </a:p>
          <a:p>
            <a:pPr lvl="1">
              <a:buFont typeface="Wingdings" panose="05000000000000000000" pitchFamily="2" charset="2"/>
              <a:buChar char="v"/>
            </a:pPr>
            <a:r>
              <a:rPr lang="en-US" sz="3600" dirty="0"/>
              <a:t>Impatience</a:t>
            </a:r>
          </a:p>
          <a:p>
            <a:pPr lvl="1">
              <a:buFont typeface="Wingdings" panose="05000000000000000000" pitchFamily="2" charset="2"/>
              <a:buChar char="v"/>
            </a:pPr>
            <a:r>
              <a:rPr lang="en-US" sz="3600" dirty="0"/>
              <a:t>Offense/Unforgiveness</a:t>
            </a:r>
          </a:p>
          <a:p>
            <a:pPr lvl="1">
              <a:buFont typeface="Wingdings" panose="05000000000000000000" pitchFamily="2" charset="2"/>
              <a:buChar char="v"/>
            </a:pPr>
            <a:r>
              <a:rPr lang="en-US" sz="3600" dirty="0"/>
              <a:t>Don’t have any to give</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937471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1730</TotalTime>
  <Words>843</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Tw Cen MT</vt:lpstr>
      <vt:lpstr>Tw Cen MT Condensed</vt:lpstr>
      <vt:lpstr>Wingdings</vt:lpstr>
      <vt:lpstr>Wingdings 3</vt:lpstr>
      <vt:lpstr>Integral</vt:lpstr>
      <vt:lpstr>Love: The Greatest of All</vt:lpstr>
      <vt:lpstr>Discussion Question</vt:lpstr>
      <vt:lpstr>How Does Love Function as a Spiritual Weapon?</vt:lpstr>
      <vt:lpstr>1 John 4:7-21</vt:lpstr>
      <vt:lpstr>The Love Chapter (1 Cor. 13)</vt:lpstr>
      <vt:lpstr>Discussion Question</vt:lpstr>
      <vt:lpstr>What Blocks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dc:title>
  <dc:creator>USER</dc:creator>
  <cp:lastModifiedBy>USER</cp:lastModifiedBy>
  <cp:revision>15</cp:revision>
  <dcterms:created xsi:type="dcterms:W3CDTF">2018-06-08T18:49:37Z</dcterms:created>
  <dcterms:modified xsi:type="dcterms:W3CDTF">2018-06-09T23:39:46Z</dcterms:modified>
</cp:coreProperties>
</file>