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75" r:id="rId3"/>
    <p:sldId id="280" r:id="rId4"/>
    <p:sldId id="281" r:id="rId5"/>
    <p:sldId id="282" r:id="rId6"/>
    <p:sldId id="274" r:id="rId7"/>
    <p:sldId id="279" r:id="rId8"/>
    <p:sldId id="277" r:id="rId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94" autoAdjust="0"/>
  </p:normalViewPr>
  <p:slideViewPr>
    <p:cSldViewPr>
      <p:cViewPr varScale="1">
        <p:scale>
          <a:sx n="86" d="100"/>
          <a:sy n="86" d="100"/>
        </p:scale>
        <p:origin x="562" y="72"/>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4/4/2019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4/4/2019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4/4/2019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4/4/2019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4/4/2019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4/4/2019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4/4/2019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4/4/2019</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4/4/2019</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4/4/2019</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4/4/2019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4/4/2019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4/4/2019</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2209800"/>
            <a:ext cx="9753600" cy="3048001"/>
          </a:xfrm>
        </p:spPr>
        <p:txBody>
          <a:bodyPr/>
          <a:lstStyle/>
          <a:p>
            <a:r>
              <a:rPr lang="en-US" dirty="0"/>
              <a:t>There’s A Thin Line Between Lust and Hate</a:t>
            </a:r>
          </a:p>
        </p:txBody>
      </p:sp>
      <p:sp>
        <p:nvSpPr>
          <p:cNvPr id="3" name="Subtitle 2"/>
          <p:cNvSpPr>
            <a:spLocks noGrp="1"/>
          </p:cNvSpPr>
          <p:nvPr>
            <p:ph type="subTitle" idx="1"/>
          </p:nvPr>
        </p:nvSpPr>
        <p:spPr>
          <a:xfrm>
            <a:off x="1217613" y="5410200"/>
            <a:ext cx="7848600" cy="1143000"/>
          </a:xfrm>
        </p:spPr>
        <p:txBody>
          <a:bodyPr/>
          <a:lstStyle/>
          <a:p>
            <a:r>
              <a:rPr lang="en-US" dirty="0"/>
              <a:t>Spiritual Warfare Series</a:t>
            </a:r>
          </a:p>
        </p:txBody>
      </p:sp>
      <p:pic>
        <p:nvPicPr>
          <p:cNvPr id="5" name="Picture 4">
            <a:extLst>
              <a:ext uri="{FF2B5EF4-FFF2-40B4-BE49-F238E27FC236}">
                <a16:creationId xmlns:a16="http://schemas.microsoft.com/office/drawing/2014/main" id="{0AAC608E-EC14-4C18-835D-741695A691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6673" y="1041648"/>
            <a:ext cx="5455478" cy="2895600"/>
          </a:xfrm>
          <a:prstGeom prst="rect">
            <a:avLst/>
          </a:prstGeom>
        </p:spPr>
      </p:pic>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Lust?</a:t>
            </a:r>
          </a:p>
        </p:txBody>
      </p:sp>
      <p:sp>
        <p:nvSpPr>
          <p:cNvPr id="3" name="Content Placeholder 2"/>
          <p:cNvSpPr>
            <a:spLocks noGrp="1"/>
          </p:cNvSpPr>
          <p:nvPr>
            <p:ph idx="1"/>
          </p:nvPr>
        </p:nvSpPr>
        <p:spPr>
          <a:xfrm>
            <a:off x="1217614" y="1828800"/>
            <a:ext cx="9753600" cy="4754562"/>
          </a:xfrm>
        </p:spPr>
        <p:txBody>
          <a:bodyPr>
            <a:normAutofit/>
          </a:bodyPr>
          <a:lstStyle/>
          <a:p>
            <a:r>
              <a:rPr lang="en-US" dirty="0"/>
              <a:t>Lust is a strong desire or spirit that capitalizes off of man’s depravity.</a:t>
            </a:r>
          </a:p>
          <a:p>
            <a:pPr lvl="1"/>
            <a:r>
              <a:rPr lang="en-US" dirty="0"/>
              <a:t>Lust is insatiable. It deceives man into thinking he can be satisfied like a dog chasing his tail. “chasing the dragon”</a:t>
            </a:r>
          </a:p>
          <a:p>
            <a:pPr lvl="1"/>
            <a:r>
              <a:rPr lang="en-US" dirty="0"/>
              <a:t>Lust disguises itself as a love substitute, but is insufficient. Thirsty (Matt. 5:6)</a:t>
            </a:r>
          </a:p>
          <a:p>
            <a:pPr lvl="1"/>
            <a:r>
              <a:rPr lang="en-US" dirty="0"/>
              <a:t>Lust is “The spirit of Wastefulness” It doesn’t practice temperance or good stewardship. It eats up time, resources, and energy. (Joel 2:25)</a:t>
            </a:r>
          </a:p>
          <a:p>
            <a:r>
              <a:rPr lang="en-US" dirty="0"/>
              <a:t>Lust is fueled by feelings and the 5 senses. </a:t>
            </a:r>
          </a:p>
          <a:p>
            <a:pPr lvl="1"/>
            <a:r>
              <a:rPr lang="en-US" dirty="0"/>
              <a:t>It seeks to replace the fruits of the Spirit with ungodly pleasure. (Gal. 5:22-23)</a:t>
            </a:r>
          </a:p>
          <a:p>
            <a:pPr lvl="1"/>
            <a:r>
              <a:rPr lang="en-US" dirty="0"/>
              <a:t>The fruits of the Spirit are permanent because the Holy Spirit is eternal. The pleasures of the flesh are temporal. </a:t>
            </a:r>
          </a:p>
          <a:p>
            <a:pPr lvl="1"/>
            <a:r>
              <a:rPr lang="en-US" dirty="0"/>
              <a:t>Lust is triggered by the senses but performed in the heart (Matt. 5:27-28)</a:t>
            </a:r>
          </a:p>
          <a:p>
            <a:pPr lvl="1"/>
            <a:endParaRPr lang="en-US" dirty="0"/>
          </a:p>
        </p:txBody>
      </p:sp>
    </p:spTree>
    <p:extLst>
      <p:ext uri="{BB962C8B-B14F-4D97-AF65-F5344CB8AC3E}">
        <p14:creationId xmlns:p14="http://schemas.microsoft.com/office/powerpoint/2010/main" val="332918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1EA29-99A5-48D4-8E25-1F1B4F54C587}"/>
              </a:ext>
            </a:extLst>
          </p:cNvPr>
          <p:cNvSpPr>
            <a:spLocks noGrp="1"/>
          </p:cNvSpPr>
          <p:nvPr>
            <p:ph type="title"/>
          </p:nvPr>
        </p:nvSpPr>
        <p:spPr/>
        <p:txBody>
          <a:bodyPr/>
          <a:lstStyle/>
          <a:p>
            <a:r>
              <a:rPr lang="en-US" dirty="0"/>
              <a:t>Which Man Will You Choose?</a:t>
            </a:r>
          </a:p>
        </p:txBody>
      </p:sp>
      <p:sp>
        <p:nvSpPr>
          <p:cNvPr id="3" name="Text Placeholder 2">
            <a:extLst>
              <a:ext uri="{FF2B5EF4-FFF2-40B4-BE49-F238E27FC236}">
                <a16:creationId xmlns:a16="http://schemas.microsoft.com/office/drawing/2014/main" id="{EF4248F4-3C5F-41A1-951F-210282F2918E}"/>
              </a:ext>
            </a:extLst>
          </p:cNvPr>
          <p:cNvSpPr>
            <a:spLocks noGrp="1"/>
          </p:cNvSpPr>
          <p:nvPr>
            <p:ph type="body" idx="1"/>
          </p:nvPr>
        </p:nvSpPr>
        <p:spPr/>
        <p:txBody>
          <a:bodyPr/>
          <a:lstStyle/>
          <a:p>
            <a:r>
              <a:rPr lang="en-US" dirty="0"/>
              <a:t>Daniel</a:t>
            </a:r>
          </a:p>
        </p:txBody>
      </p:sp>
      <p:sp>
        <p:nvSpPr>
          <p:cNvPr id="4" name="Content Placeholder 3">
            <a:extLst>
              <a:ext uri="{FF2B5EF4-FFF2-40B4-BE49-F238E27FC236}">
                <a16:creationId xmlns:a16="http://schemas.microsoft.com/office/drawing/2014/main" id="{1F8AA4D8-9BB6-4395-85DE-B12BE464639A}"/>
              </a:ext>
            </a:extLst>
          </p:cNvPr>
          <p:cNvSpPr>
            <a:spLocks noGrp="1"/>
          </p:cNvSpPr>
          <p:nvPr>
            <p:ph sz="half" idx="2"/>
          </p:nvPr>
        </p:nvSpPr>
        <p:spPr/>
        <p:txBody>
          <a:bodyPr/>
          <a:lstStyle/>
          <a:p>
            <a:r>
              <a:rPr lang="en-US" dirty="0"/>
              <a:t>Attractive</a:t>
            </a:r>
          </a:p>
          <a:p>
            <a:r>
              <a:rPr lang="en-US" dirty="0"/>
              <a:t>Successful</a:t>
            </a:r>
          </a:p>
          <a:p>
            <a:r>
              <a:rPr lang="en-US" dirty="0"/>
              <a:t>Man of God</a:t>
            </a:r>
          </a:p>
          <a:p>
            <a:r>
              <a:rPr lang="en-US" dirty="0"/>
              <a:t>Sent for Bathsheba</a:t>
            </a:r>
          </a:p>
          <a:p>
            <a:r>
              <a:rPr lang="en-US" dirty="0"/>
              <a:t>Not validated by his father</a:t>
            </a:r>
          </a:p>
          <a:p>
            <a:r>
              <a:rPr lang="en-US" dirty="0"/>
              <a:t>Hardships after success</a:t>
            </a:r>
          </a:p>
        </p:txBody>
      </p:sp>
      <p:sp>
        <p:nvSpPr>
          <p:cNvPr id="5" name="Text Placeholder 4">
            <a:extLst>
              <a:ext uri="{FF2B5EF4-FFF2-40B4-BE49-F238E27FC236}">
                <a16:creationId xmlns:a16="http://schemas.microsoft.com/office/drawing/2014/main" id="{D5F86083-5375-43B3-8046-F360ABBE8A81}"/>
              </a:ext>
            </a:extLst>
          </p:cNvPr>
          <p:cNvSpPr>
            <a:spLocks noGrp="1"/>
          </p:cNvSpPr>
          <p:nvPr>
            <p:ph type="body" sz="quarter" idx="3"/>
          </p:nvPr>
        </p:nvSpPr>
        <p:spPr/>
        <p:txBody>
          <a:bodyPr/>
          <a:lstStyle/>
          <a:p>
            <a:r>
              <a:rPr lang="en-US" dirty="0"/>
              <a:t>Joseph</a:t>
            </a:r>
          </a:p>
        </p:txBody>
      </p:sp>
      <p:sp>
        <p:nvSpPr>
          <p:cNvPr id="6" name="Content Placeholder 5">
            <a:extLst>
              <a:ext uri="{FF2B5EF4-FFF2-40B4-BE49-F238E27FC236}">
                <a16:creationId xmlns:a16="http://schemas.microsoft.com/office/drawing/2014/main" id="{1AF51B0C-A464-4410-B327-AA84ED9B70E6}"/>
              </a:ext>
            </a:extLst>
          </p:cNvPr>
          <p:cNvSpPr>
            <a:spLocks noGrp="1"/>
          </p:cNvSpPr>
          <p:nvPr>
            <p:ph sz="quarter" idx="4"/>
          </p:nvPr>
        </p:nvSpPr>
        <p:spPr/>
        <p:txBody>
          <a:bodyPr/>
          <a:lstStyle/>
          <a:p>
            <a:r>
              <a:rPr lang="en-US" dirty="0"/>
              <a:t>Attractive</a:t>
            </a:r>
          </a:p>
          <a:p>
            <a:r>
              <a:rPr lang="en-US" dirty="0"/>
              <a:t>Successful</a:t>
            </a:r>
          </a:p>
          <a:p>
            <a:r>
              <a:rPr lang="en-US" dirty="0"/>
              <a:t>Man of God</a:t>
            </a:r>
          </a:p>
          <a:p>
            <a:r>
              <a:rPr lang="en-US" dirty="0"/>
              <a:t>Ran from Potiphar’s wife</a:t>
            </a:r>
          </a:p>
          <a:p>
            <a:r>
              <a:rPr lang="en-US" dirty="0"/>
              <a:t>His father’s favored child</a:t>
            </a:r>
          </a:p>
          <a:p>
            <a:r>
              <a:rPr lang="en-US" dirty="0"/>
              <a:t>Hardships before success</a:t>
            </a:r>
          </a:p>
        </p:txBody>
      </p:sp>
    </p:spTree>
    <p:extLst>
      <p:ext uri="{BB962C8B-B14F-4D97-AF65-F5344CB8AC3E}">
        <p14:creationId xmlns:p14="http://schemas.microsoft.com/office/powerpoint/2010/main" val="14856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A Thin Line… (2 Samuel 13:1-19)</a:t>
            </a:r>
          </a:p>
        </p:txBody>
      </p:sp>
      <p:sp>
        <p:nvSpPr>
          <p:cNvPr id="3" name="Content Placeholder 2"/>
          <p:cNvSpPr>
            <a:spLocks noGrp="1"/>
          </p:cNvSpPr>
          <p:nvPr>
            <p:ph idx="1"/>
          </p:nvPr>
        </p:nvSpPr>
        <p:spPr>
          <a:xfrm>
            <a:off x="1217614" y="1828800"/>
            <a:ext cx="9753600" cy="4754562"/>
          </a:xfrm>
        </p:spPr>
        <p:txBody>
          <a:bodyPr>
            <a:normAutofit fontScale="92500" lnSpcReduction="10000"/>
          </a:bodyPr>
          <a:lstStyle/>
          <a:p>
            <a:pPr marL="274320" lvl="1" indent="0">
              <a:buNone/>
            </a:pPr>
            <a:r>
              <a:rPr lang="en-US" dirty="0"/>
              <a:t>And it came to pass after this, that Absalom the son of David had a </a:t>
            </a:r>
            <a:r>
              <a:rPr lang="en-US" dirty="0">
                <a:solidFill>
                  <a:schemeClr val="accent1"/>
                </a:solidFill>
              </a:rPr>
              <a:t>fair sister</a:t>
            </a:r>
            <a:r>
              <a:rPr lang="en-US" dirty="0"/>
              <a:t>, whose name was Tamar; and Amnon the son of David </a:t>
            </a:r>
            <a:r>
              <a:rPr lang="en-US" dirty="0">
                <a:solidFill>
                  <a:schemeClr val="accent1"/>
                </a:solidFill>
              </a:rPr>
              <a:t>loved her.</a:t>
            </a:r>
            <a:r>
              <a:rPr lang="en-US" dirty="0"/>
              <a:t> 2 And </a:t>
            </a:r>
            <a:r>
              <a:rPr lang="en-US" dirty="0">
                <a:solidFill>
                  <a:schemeClr val="accent1"/>
                </a:solidFill>
              </a:rPr>
              <a:t>Amnon was so vexed, that he fell sick for his sister Tamar; for she was a virgin;</a:t>
            </a:r>
            <a:r>
              <a:rPr lang="en-US" dirty="0"/>
              <a:t> and Amnon thought it hard for him to do anything to her. 3 But Amnon had a friend, whose name was Jonadab, the son of </a:t>
            </a:r>
            <a:r>
              <a:rPr lang="en-US" dirty="0" err="1"/>
              <a:t>Shimeah</a:t>
            </a:r>
            <a:r>
              <a:rPr lang="en-US" dirty="0"/>
              <a:t> David's brother: and </a:t>
            </a:r>
            <a:r>
              <a:rPr lang="en-US" dirty="0">
                <a:solidFill>
                  <a:schemeClr val="accent1"/>
                </a:solidFill>
              </a:rPr>
              <a:t>Jonadab was a very </a:t>
            </a:r>
            <a:r>
              <a:rPr lang="en-US" dirty="0" err="1">
                <a:solidFill>
                  <a:schemeClr val="accent1"/>
                </a:solidFill>
              </a:rPr>
              <a:t>subtil</a:t>
            </a:r>
            <a:r>
              <a:rPr lang="en-US" dirty="0">
                <a:solidFill>
                  <a:schemeClr val="accent1"/>
                </a:solidFill>
              </a:rPr>
              <a:t> man.</a:t>
            </a:r>
            <a:r>
              <a:rPr lang="en-US" dirty="0"/>
              <a:t> 4 And he said unto him, Why art thou, being the king's son, lean from day to day? wilt thou not tell me? And Amnon said unto him, </a:t>
            </a:r>
            <a:r>
              <a:rPr lang="en-US" dirty="0">
                <a:solidFill>
                  <a:schemeClr val="accent1"/>
                </a:solidFill>
              </a:rPr>
              <a:t>I love Tamar</a:t>
            </a:r>
            <a:r>
              <a:rPr lang="en-US" dirty="0"/>
              <a:t>, my brother Absalom's sister. 5 And Jonadab said unto him, Lay thee down on thy bed, and make thyself sick: and when thy father cometh to see thee, say unto him, I pray thee, let my sister Tamar come, and give me meat, and dress the meat in my sight, that I may see it, and eat it at her hand. 6 So Amnon lay down, and made himself sick: and when the king was come to see him, Amnon said unto the king, I pray thee, let Tamar my sister come, and make me a couple of cakes in my sight, that I may eat at her hand. 7 Then David sent home to Tamar, saying, Go now to thy brother Amnon's house, and dress him meat. 8 So Tamar went to her brother Amnon's house; and he was laid down. And she took flour, and kneaded it, and made cakes in his sight, and did bake the cakes. 9 And she took a pan, and poured them out before him; but he refused to eat. And Amnon said, Have out all men from me. And they went out every man from him.</a:t>
            </a:r>
          </a:p>
        </p:txBody>
      </p:sp>
    </p:spTree>
    <p:extLst>
      <p:ext uri="{BB962C8B-B14F-4D97-AF65-F5344CB8AC3E}">
        <p14:creationId xmlns:p14="http://schemas.microsoft.com/office/powerpoint/2010/main" val="425181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…Between “Love” and Hate (2 Samuel 13:1-19)</a:t>
            </a:r>
          </a:p>
        </p:txBody>
      </p:sp>
      <p:sp>
        <p:nvSpPr>
          <p:cNvPr id="3" name="Content Placeholder 2"/>
          <p:cNvSpPr>
            <a:spLocks noGrp="1"/>
          </p:cNvSpPr>
          <p:nvPr>
            <p:ph idx="1"/>
          </p:nvPr>
        </p:nvSpPr>
        <p:spPr>
          <a:xfrm>
            <a:off x="1217614" y="1828800"/>
            <a:ext cx="9753600" cy="4754562"/>
          </a:xfrm>
        </p:spPr>
        <p:txBody>
          <a:bodyPr>
            <a:normAutofit fontScale="85000" lnSpcReduction="20000"/>
          </a:bodyPr>
          <a:lstStyle/>
          <a:p>
            <a:pPr marL="45720" indent="0">
              <a:buNone/>
            </a:pPr>
            <a:r>
              <a:rPr lang="en-US" dirty="0"/>
              <a:t>10 And Amnon said unto Tamar, Bring the meat into the chamber, that I may eat of thine hand. And Tamar took the cakes which she had made, and brought them into the chamber to Amnon her brother. 11 And when she had brought them unto him to eat, he took hold of her, and said unto her, </a:t>
            </a:r>
            <a:r>
              <a:rPr lang="en-US" dirty="0">
                <a:solidFill>
                  <a:schemeClr val="accent1"/>
                </a:solidFill>
              </a:rPr>
              <a:t>Come lie with me, my sister</a:t>
            </a:r>
            <a:r>
              <a:rPr lang="en-US" dirty="0"/>
              <a:t>. 12 And she answered him, </a:t>
            </a:r>
            <a:r>
              <a:rPr lang="en-US" dirty="0">
                <a:solidFill>
                  <a:schemeClr val="accent1"/>
                </a:solidFill>
              </a:rPr>
              <a:t>Nay, my brother, do not force me; for no such thing ought to be done in Israel: do not thou this folly.</a:t>
            </a:r>
            <a:r>
              <a:rPr lang="en-US" dirty="0"/>
              <a:t> 13 And I, whither shall I cause my shame to go? and as for thee, thou shalt be as one of the fools in Israel. Now therefore, I pray thee, speak unto the king; for he will not withhold me from thee. 14 Howbeit </a:t>
            </a:r>
            <a:r>
              <a:rPr lang="en-US" dirty="0">
                <a:solidFill>
                  <a:schemeClr val="accent1"/>
                </a:solidFill>
              </a:rPr>
              <a:t>he would not hearken unto her voice:</a:t>
            </a:r>
            <a:r>
              <a:rPr lang="en-US" dirty="0"/>
              <a:t> but, being stronger than she, forced her, and lay with her. 15 </a:t>
            </a:r>
            <a:r>
              <a:rPr lang="en-US" dirty="0">
                <a:solidFill>
                  <a:schemeClr val="accent1"/>
                </a:solidFill>
              </a:rPr>
              <a:t>Then Amnon hated her exceedingly;</a:t>
            </a:r>
            <a:r>
              <a:rPr lang="en-US" dirty="0"/>
              <a:t> </a:t>
            </a:r>
            <a:r>
              <a:rPr lang="en-US" dirty="0">
                <a:solidFill>
                  <a:schemeClr val="accent1"/>
                </a:solidFill>
              </a:rPr>
              <a:t>so that the hatred wherewith he hated her was greater than the love wherewith he had loved her.</a:t>
            </a:r>
            <a:r>
              <a:rPr lang="en-US" dirty="0"/>
              <a:t> And Amnon said unto her, Arise, be gone. 16 And she said unto him, There is no cause: this evil in sending me away is greater than the other that thou didst unto me. But he would not hearken unto her. 17 Then he called his servant that ministered unto him, and said, Put now this woman out from me, and </a:t>
            </a:r>
            <a:r>
              <a:rPr lang="en-US" dirty="0">
                <a:solidFill>
                  <a:schemeClr val="accent1"/>
                </a:solidFill>
              </a:rPr>
              <a:t>bolt the door after her.</a:t>
            </a:r>
            <a:r>
              <a:rPr lang="en-US" dirty="0"/>
              <a:t> 18 And she had a garment of divers </a:t>
            </a:r>
            <a:r>
              <a:rPr lang="en-US" dirty="0" err="1"/>
              <a:t>colours</a:t>
            </a:r>
            <a:r>
              <a:rPr lang="en-US" dirty="0"/>
              <a:t> upon her: for with such robes were the king's daughters that were virgins </a:t>
            </a:r>
            <a:r>
              <a:rPr lang="en-US" dirty="0" err="1"/>
              <a:t>apparelled</a:t>
            </a:r>
            <a:r>
              <a:rPr lang="en-US" dirty="0"/>
              <a:t>. Then his servant brought her out, and bolted the door after her. 19 </a:t>
            </a:r>
            <a:r>
              <a:rPr lang="en-US" dirty="0">
                <a:solidFill>
                  <a:schemeClr val="accent1"/>
                </a:solidFill>
              </a:rPr>
              <a:t>And Tamar put ashes on her head, and rent her garment of divers </a:t>
            </a:r>
            <a:r>
              <a:rPr lang="en-US" dirty="0" err="1">
                <a:solidFill>
                  <a:schemeClr val="accent1"/>
                </a:solidFill>
              </a:rPr>
              <a:t>colours</a:t>
            </a:r>
            <a:r>
              <a:rPr lang="en-US" dirty="0">
                <a:solidFill>
                  <a:schemeClr val="accent1"/>
                </a:solidFill>
              </a:rPr>
              <a:t> that was on her, and laid her hand on her head, and went on crying.</a:t>
            </a:r>
          </a:p>
        </p:txBody>
      </p:sp>
    </p:spTree>
    <p:extLst>
      <p:ext uri="{BB962C8B-B14F-4D97-AF65-F5344CB8AC3E}">
        <p14:creationId xmlns:p14="http://schemas.microsoft.com/office/powerpoint/2010/main" val="1281217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Discussion Question</a:t>
            </a:r>
          </a:p>
        </p:txBody>
      </p:sp>
      <p:sp>
        <p:nvSpPr>
          <p:cNvPr id="6" name="Content Placeholder 5"/>
          <p:cNvSpPr>
            <a:spLocks noGrp="1"/>
          </p:cNvSpPr>
          <p:nvPr>
            <p:ph idx="1"/>
          </p:nvPr>
        </p:nvSpPr>
        <p:spPr/>
        <p:txBody>
          <a:bodyPr>
            <a:normAutofit/>
          </a:bodyPr>
          <a:lstStyle/>
          <a:p>
            <a:pPr marL="45720" indent="0">
              <a:buNone/>
            </a:pPr>
            <a:r>
              <a:rPr lang="en-US" sz="4800" dirty="0"/>
              <a:t>What steps do you take to avoid lust and live upright before the LORD?</a:t>
            </a:r>
          </a:p>
        </p:txBody>
      </p:sp>
    </p:spTree>
    <p:extLst>
      <p:ext uri="{BB962C8B-B14F-4D97-AF65-F5344CB8AC3E}">
        <p14:creationId xmlns:p14="http://schemas.microsoft.com/office/powerpoint/2010/main" val="410579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Overcome?</a:t>
            </a:r>
          </a:p>
        </p:txBody>
      </p:sp>
      <p:sp>
        <p:nvSpPr>
          <p:cNvPr id="3" name="Content Placeholder 2"/>
          <p:cNvSpPr>
            <a:spLocks noGrp="1"/>
          </p:cNvSpPr>
          <p:nvPr>
            <p:ph idx="1"/>
          </p:nvPr>
        </p:nvSpPr>
        <p:spPr>
          <a:xfrm>
            <a:off x="1217614" y="1828800"/>
            <a:ext cx="9753600" cy="4754562"/>
          </a:xfrm>
        </p:spPr>
        <p:txBody>
          <a:bodyPr>
            <a:normAutofit/>
          </a:bodyPr>
          <a:lstStyle/>
          <a:p>
            <a:r>
              <a:rPr lang="en-US" dirty="0"/>
              <a:t>Cut it off (Matt. 5:29-30)</a:t>
            </a:r>
          </a:p>
          <a:p>
            <a:r>
              <a:rPr lang="en-US" dirty="0"/>
              <a:t>Walk by the Spirit. Be proactive and not reactive.</a:t>
            </a:r>
          </a:p>
          <a:p>
            <a:pPr lvl="1"/>
            <a:r>
              <a:rPr lang="en-US" dirty="0"/>
              <a:t>The flesh is sensory and recognizes things. We have to already be persuaded about what we encounter before it hits us. </a:t>
            </a:r>
          </a:p>
          <a:p>
            <a:r>
              <a:rPr lang="en-US" dirty="0"/>
              <a:t>Do not move in haste (Prov. 19:1-3)</a:t>
            </a:r>
          </a:p>
          <a:p>
            <a:r>
              <a:rPr lang="en-US" dirty="0"/>
              <a:t>Recognize an attraction from a distraction</a:t>
            </a:r>
          </a:p>
          <a:p>
            <a:r>
              <a:rPr lang="en-US" dirty="0"/>
              <a:t>Believe Jesus is Enough (Matt. 13:44-46)</a:t>
            </a:r>
          </a:p>
          <a:p>
            <a:r>
              <a:rPr lang="en-US" dirty="0"/>
              <a:t>Examination (Psalm 139)</a:t>
            </a:r>
          </a:p>
          <a:p>
            <a:endParaRPr lang="en-US" dirty="0"/>
          </a:p>
        </p:txBody>
      </p:sp>
    </p:spTree>
    <p:extLst>
      <p:ext uri="{BB962C8B-B14F-4D97-AF65-F5344CB8AC3E}">
        <p14:creationId xmlns:p14="http://schemas.microsoft.com/office/powerpoint/2010/main" val="294883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BE92C-63A1-46F7-B887-C528724223CF}"/>
              </a:ext>
            </a:extLst>
          </p:cNvPr>
          <p:cNvSpPr>
            <a:spLocks noGrp="1"/>
          </p:cNvSpPr>
          <p:nvPr>
            <p:ph type="title"/>
          </p:nvPr>
        </p:nvSpPr>
        <p:spPr/>
        <p:txBody>
          <a:bodyPr/>
          <a:lstStyle/>
          <a:p>
            <a:r>
              <a:rPr lang="en-US" dirty="0"/>
              <a:t>3 Takeaways</a:t>
            </a:r>
          </a:p>
        </p:txBody>
      </p:sp>
      <p:sp>
        <p:nvSpPr>
          <p:cNvPr id="3" name="Content Placeholder 2">
            <a:extLst>
              <a:ext uri="{FF2B5EF4-FFF2-40B4-BE49-F238E27FC236}">
                <a16:creationId xmlns:a16="http://schemas.microsoft.com/office/drawing/2014/main" id="{63156CB6-1655-4282-B73F-9ED542B3A9A8}"/>
              </a:ext>
            </a:extLst>
          </p:cNvPr>
          <p:cNvSpPr>
            <a:spLocks noGrp="1"/>
          </p:cNvSpPr>
          <p:nvPr>
            <p:ph sz="half" idx="1"/>
          </p:nvPr>
        </p:nvSpPr>
        <p:spPr>
          <a:xfrm>
            <a:off x="607828" y="1828800"/>
            <a:ext cx="3200583" cy="4343400"/>
          </a:xfrm>
          <a:ln>
            <a:solidFill>
              <a:schemeClr val="tx2"/>
            </a:solidFill>
          </a:ln>
        </p:spPr>
        <p:txBody>
          <a:bodyPr>
            <a:normAutofit/>
          </a:bodyPr>
          <a:lstStyle/>
          <a:p>
            <a:pPr marL="45720" indent="0" algn="ctr">
              <a:buNone/>
            </a:pPr>
            <a:r>
              <a:rPr lang="en-US" dirty="0"/>
              <a:t>Lust is an insatiable feeling or spirit that capitalizes on man’s depravity. It cannot be satisfied, but presents a false illusion of security. It focuses someone on seeking pleasure rather than the fruits of the spirit, and lust resides in the heart.</a:t>
            </a:r>
          </a:p>
        </p:txBody>
      </p:sp>
      <p:sp>
        <p:nvSpPr>
          <p:cNvPr id="4" name="Content Placeholder 3">
            <a:extLst>
              <a:ext uri="{FF2B5EF4-FFF2-40B4-BE49-F238E27FC236}">
                <a16:creationId xmlns:a16="http://schemas.microsoft.com/office/drawing/2014/main" id="{40629324-1DDA-4C04-9E39-D5807983EFDC}"/>
              </a:ext>
            </a:extLst>
          </p:cNvPr>
          <p:cNvSpPr>
            <a:spLocks noGrp="1"/>
          </p:cNvSpPr>
          <p:nvPr>
            <p:ph sz="half" idx="2"/>
          </p:nvPr>
        </p:nvSpPr>
        <p:spPr>
          <a:xfrm>
            <a:off x="4341812" y="1828800"/>
            <a:ext cx="3505200" cy="4343400"/>
          </a:xfrm>
          <a:ln>
            <a:solidFill>
              <a:schemeClr val="tx2"/>
            </a:solidFill>
          </a:ln>
        </p:spPr>
        <p:txBody>
          <a:bodyPr>
            <a:normAutofit/>
          </a:bodyPr>
          <a:lstStyle/>
          <a:p>
            <a:pPr marL="45720" indent="0" algn="ctr">
              <a:buNone/>
            </a:pPr>
            <a:r>
              <a:rPr lang="en-US" dirty="0"/>
              <a:t>Our soul has an appetite and will seek fulfillment. Oftentimes, sexual lust is not only about pleasure, but also about a lust for attention or validation. David is a good example of this. Lust will disguise itself as love in order to be self-serving.</a:t>
            </a:r>
          </a:p>
        </p:txBody>
      </p:sp>
      <p:sp>
        <p:nvSpPr>
          <p:cNvPr id="9" name="Content Placeholder 2">
            <a:extLst>
              <a:ext uri="{FF2B5EF4-FFF2-40B4-BE49-F238E27FC236}">
                <a16:creationId xmlns:a16="http://schemas.microsoft.com/office/drawing/2014/main" id="{049398FC-42A4-46F5-B9B0-E3E478855F19}"/>
              </a:ext>
            </a:extLst>
          </p:cNvPr>
          <p:cNvSpPr txBox="1">
            <a:spLocks/>
          </p:cNvSpPr>
          <p:nvPr/>
        </p:nvSpPr>
        <p:spPr>
          <a:xfrm>
            <a:off x="8380415" y="1828800"/>
            <a:ext cx="3200583" cy="4343400"/>
          </a:xfrm>
          <a:prstGeom prst="rect">
            <a:avLst/>
          </a:prstGeom>
          <a:ln>
            <a:solidFill>
              <a:schemeClr val="tx2"/>
            </a:solidFill>
          </a:ln>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Font typeface="Arial" pitchFamily="34" charset="0"/>
              <a:buNone/>
            </a:pPr>
            <a:r>
              <a:rPr lang="en-US" dirty="0"/>
              <a:t>To defeat lust, we must have a spiritual mindset at all times. We have to be prepared for whatever traps and snares are before us. As the LORD to search and destroy and to help us keep our flesh under subjection.</a:t>
            </a:r>
          </a:p>
        </p:txBody>
      </p:sp>
    </p:spTree>
    <p:extLst>
      <p:ext uri="{BB962C8B-B14F-4D97-AF65-F5344CB8AC3E}">
        <p14:creationId xmlns:p14="http://schemas.microsoft.com/office/powerpoint/2010/main" val="121488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World  presentation (widescreen).potx" id="{6FD2C32E-565A-4F51-8C38-826F1B24AA7D}" vid="{06379D18-BA11-4F05-84DF-EB681B68D4F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World  presentation (widescreen)</Template>
  <TotalTime>3909</TotalTime>
  <Words>1188</Words>
  <Application>Microsoft Office PowerPoint</Application>
  <PresentationFormat>Custom</PresentationFormat>
  <Paragraphs>44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World Presentation 16x9</vt:lpstr>
      <vt:lpstr>There’s A Thin Line Between Lust and Hate</vt:lpstr>
      <vt:lpstr>What is Lust?</vt:lpstr>
      <vt:lpstr>Which Man Will You Choose?</vt:lpstr>
      <vt:lpstr>It’s A Thin Line… (2 Samuel 13:1-19)</vt:lpstr>
      <vt:lpstr>…Between “Love” and Hate (2 Samuel 13:1-19)</vt:lpstr>
      <vt:lpstr>Discussion Question</vt:lpstr>
      <vt:lpstr>How to Overcome?</vt:lpstr>
      <vt:lpstr>3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Fight Before the Fight</dc:title>
  <dc:creator>USER</dc:creator>
  <cp:lastModifiedBy>USER</cp:lastModifiedBy>
  <cp:revision>79</cp:revision>
  <dcterms:created xsi:type="dcterms:W3CDTF">2019-02-14T16:08:24Z</dcterms:created>
  <dcterms:modified xsi:type="dcterms:W3CDTF">2019-04-04T23:03:14Z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