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58" r:id="rId2"/>
    <p:sldId id="271" r:id="rId3"/>
    <p:sldId id="274" r:id="rId4"/>
    <p:sldId id="275" r:id="rId5"/>
    <p:sldId id="273" r:id="rId6"/>
    <p:sldId id="276" r:id="rId7"/>
    <p:sldId id="277" r:id="rId8"/>
    <p:sldId id="260" r:id="rId9"/>
    <p:sldId id="270" r:id="rId10"/>
    <p:sldId id="26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72"/>
      </p:cViewPr>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9055CF-8DEB-4A02-949A-DE72B6AC5D37}" type="doc">
      <dgm:prSet loTypeId="urn:microsoft.com/office/officeart/2005/8/layout/hList6" loCatId="list" qsTypeId="urn:microsoft.com/office/officeart/2005/8/quickstyle/simple3" qsCatId="simple" csTypeId="urn:microsoft.com/office/officeart/2005/8/colors/accent1_2" csCatId="accent1" phldr="1"/>
      <dgm:spPr/>
      <dgm:t>
        <a:bodyPr/>
        <a:lstStyle/>
        <a:p>
          <a:endParaRPr lang="en-US"/>
        </a:p>
      </dgm:t>
    </dgm:pt>
    <dgm:pt modelId="{082E8A29-955A-4C7C-A174-3E9DCD4DC89B}">
      <dgm:prSet phldrT="[Text]"/>
      <dgm:spPr/>
      <dgm:t>
        <a:bodyPr/>
        <a:lstStyle/>
        <a:p>
          <a:pPr algn="ctr"/>
          <a:r>
            <a:rPr lang="en-US" dirty="0"/>
            <a:t>Jacob’s Rejection</a:t>
          </a:r>
        </a:p>
        <a:p>
          <a:pPr algn="l"/>
          <a:r>
            <a:rPr lang="en-US" dirty="0"/>
            <a:t>Jacob was not favored by his earthly father being the youngest and also less brutish of the twin brothers. This fueled him into manipulation to even the scales in his own eyes.</a:t>
          </a:r>
        </a:p>
      </dgm:t>
    </dgm:pt>
    <dgm:pt modelId="{BA7938E6-8DFA-40B7-B4C4-EACC6D85FC31}" type="parTrans" cxnId="{2986897A-7787-444F-B6C8-41F3823EF3C1}">
      <dgm:prSet/>
      <dgm:spPr/>
      <dgm:t>
        <a:bodyPr/>
        <a:lstStyle/>
        <a:p>
          <a:endParaRPr lang="en-US"/>
        </a:p>
      </dgm:t>
    </dgm:pt>
    <dgm:pt modelId="{C2176686-D23E-48EB-9D1B-1A1B46236638}" type="sibTrans" cxnId="{2986897A-7787-444F-B6C8-41F3823EF3C1}">
      <dgm:prSet/>
      <dgm:spPr/>
      <dgm:t>
        <a:bodyPr/>
        <a:lstStyle/>
        <a:p>
          <a:endParaRPr lang="en-US"/>
        </a:p>
      </dgm:t>
    </dgm:pt>
    <dgm:pt modelId="{B6E26FFC-9977-4BBC-BEC7-3D6B63754E52}">
      <dgm:prSet phldrT="[Text]"/>
      <dgm:spPr/>
      <dgm:t>
        <a:bodyPr/>
        <a:lstStyle/>
        <a:p>
          <a:pPr algn="ctr"/>
          <a:r>
            <a:rPr lang="en-US" dirty="0"/>
            <a:t>Jacob’s Life Playing Out</a:t>
          </a:r>
        </a:p>
        <a:p>
          <a:pPr algn="l"/>
          <a:r>
            <a:rPr lang="en-US" dirty="0"/>
            <a:t>Jacob began to reap the consequences of his manipulation when he was swindled into working 7 additional years for Rachel. He also saw drama play out between Rachel and Leah.</a:t>
          </a:r>
        </a:p>
      </dgm:t>
    </dgm:pt>
    <dgm:pt modelId="{5CEFBD89-2F4F-4B51-A98A-0F3C86494166}" type="parTrans" cxnId="{17E73148-9C08-4999-B21E-F3C5A0E3FC0C}">
      <dgm:prSet/>
      <dgm:spPr/>
      <dgm:t>
        <a:bodyPr/>
        <a:lstStyle/>
        <a:p>
          <a:endParaRPr lang="en-US"/>
        </a:p>
      </dgm:t>
    </dgm:pt>
    <dgm:pt modelId="{48634C00-2335-4923-9072-EB7482323D9C}" type="sibTrans" cxnId="{17E73148-9C08-4999-B21E-F3C5A0E3FC0C}">
      <dgm:prSet/>
      <dgm:spPr/>
      <dgm:t>
        <a:bodyPr/>
        <a:lstStyle/>
        <a:p>
          <a:endParaRPr lang="en-US"/>
        </a:p>
      </dgm:t>
    </dgm:pt>
    <dgm:pt modelId="{6D0E5D9F-7263-4526-A227-51301233F549}">
      <dgm:prSet phldrT="[Text]"/>
      <dgm:spPr/>
      <dgm:t>
        <a:bodyPr/>
        <a:lstStyle/>
        <a:p>
          <a:pPr algn="ctr"/>
          <a:r>
            <a:rPr lang="en-US" dirty="0"/>
            <a:t>The Blessing of Brokenness</a:t>
          </a:r>
        </a:p>
        <a:p>
          <a:pPr algn="l"/>
          <a:r>
            <a:rPr lang="en-US" dirty="0"/>
            <a:t>Jacob wrestled with God like he did with Esau and like Rachel did with Leah. However, Jacob received the revelation of brokenness in that the one who is weak before God is truly blessed.</a:t>
          </a:r>
        </a:p>
      </dgm:t>
    </dgm:pt>
    <dgm:pt modelId="{23416D07-25F8-426C-BC65-639E6BCF4D6D}" type="parTrans" cxnId="{C8C462C6-33A3-4E8B-91FE-36DBE92F1C4A}">
      <dgm:prSet/>
      <dgm:spPr/>
      <dgm:t>
        <a:bodyPr/>
        <a:lstStyle/>
        <a:p>
          <a:endParaRPr lang="en-US"/>
        </a:p>
      </dgm:t>
    </dgm:pt>
    <dgm:pt modelId="{DE289E29-1989-4D8E-8AA6-F030105B3F13}" type="sibTrans" cxnId="{C8C462C6-33A3-4E8B-91FE-36DBE92F1C4A}">
      <dgm:prSet/>
      <dgm:spPr/>
      <dgm:t>
        <a:bodyPr/>
        <a:lstStyle/>
        <a:p>
          <a:endParaRPr lang="en-US"/>
        </a:p>
      </dgm:t>
    </dgm:pt>
    <dgm:pt modelId="{6F1872F4-A030-4D64-A17C-72EA1ABBD62E}" type="pres">
      <dgm:prSet presAssocID="{CF9055CF-8DEB-4A02-949A-DE72B6AC5D37}" presName="Name0" presStyleCnt="0">
        <dgm:presLayoutVars>
          <dgm:dir/>
          <dgm:resizeHandles val="exact"/>
        </dgm:presLayoutVars>
      </dgm:prSet>
      <dgm:spPr/>
    </dgm:pt>
    <dgm:pt modelId="{98302F07-D6A9-46A5-9807-EBF6C9F5B2DD}" type="pres">
      <dgm:prSet presAssocID="{082E8A29-955A-4C7C-A174-3E9DCD4DC89B}" presName="node" presStyleLbl="node1" presStyleIdx="0" presStyleCnt="3">
        <dgm:presLayoutVars>
          <dgm:bulletEnabled val="1"/>
        </dgm:presLayoutVars>
      </dgm:prSet>
      <dgm:spPr/>
    </dgm:pt>
    <dgm:pt modelId="{6681DF6F-8E98-430C-9A87-14BEC6C3269E}" type="pres">
      <dgm:prSet presAssocID="{C2176686-D23E-48EB-9D1B-1A1B46236638}" presName="sibTrans" presStyleCnt="0"/>
      <dgm:spPr/>
    </dgm:pt>
    <dgm:pt modelId="{DAD9059A-916A-4916-A2A8-B42491568DD3}" type="pres">
      <dgm:prSet presAssocID="{B6E26FFC-9977-4BBC-BEC7-3D6B63754E52}" presName="node" presStyleLbl="node1" presStyleIdx="1" presStyleCnt="3">
        <dgm:presLayoutVars>
          <dgm:bulletEnabled val="1"/>
        </dgm:presLayoutVars>
      </dgm:prSet>
      <dgm:spPr/>
    </dgm:pt>
    <dgm:pt modelId="{39AEACD1-F8CF-4528-8379-DAA829B3790B}" type="pres">
      <dgm:prSet presAssocID="{48634C00-2335-4923-9072-EB7482323D9C}" presName="sibTrans" presStyleCnt="0"/>
      <dgm:spPr/>
    </dgm:pt>
    <dgm:pt modelId="{25A33852-3C4B-4406-8856-3A4D6201948C}" type="pres">
      <dgm:prSet presAssocID="{6D0E5D9F-7263-4526-A227-51301233F549}" presName="node" presStyleLbl="node1" presStyleIdx="2" presStyleCnt="3">
        <dgm:presLayoutVars>
          <dgm:bulletEnabled val="1"/>
        </dgm:presLayoutVars>
      </dgm:prSet>
      <dgm:spPr/>
    </dgm:pt>
  </dgm:ptLst>
  <dgm:cxnLst>
    <dgm:cxn modelId="{0676BA07-1135-49D0-993A-27A9F99FC0CD}" type="presOf" srcId="{B6E26FFC-9977-4BBC-BEC7-3D6B63754E52}" destId="{DAD9059A-916A-4916-A2A8-B42491568DD3}" srcOrd="0" destOrd="0" presId="urn:microsoft.com/office/officeart/2005/8/layout/hList6"/>
    <dgm:cxn modelId="{5351B217-259B-4E6A-85F5-2E408BEB0764}" type="presOf" srcId="{082E8A29-955A-4C7C-A174-3E9DCD4DC89B}" destId="{98302F07-D6A9-46A5-9807-EBF6C9F5B2DD}" srcOrd="0" destOrd="0" presId="urn:microsoft.com/office/officeart/2005/8/layout/hList6"/>
    <dgm:cxn modelId="{77BD0D2D-7C4E-49B3-9A72-0FD33F32D294}" type="presOf" srcId="{6D0E5D9F-7263-4526-A227-51301233F549}" destId="{25A33852-3C4B-4406-8856-3A4D6201948C}" srcOrd="0" destOrd="0" presId="urn:microsoft.com/office/officeart/2005/8/layout/hList6"/>
    <dgm:cxn modelId="{17E73148-9C08-4999-B21E-F3C5A0E3FC0C}" srcId="{CF9055CF-8DEB-4A02-949A-DE72B6AC5D37}" destId="{B6E26FFC-9977-4BBC-BEC7-3D6B63754E52}" srcOrd="1" destOrd="0" parTransId="{5CEFBD89-2F4F-4B51-A98A-0F3C86494166}" sibTransId="{48634C00-2335-4923-9072-EB7482323D9C}"/>
    <dgm:cxn modelId="{2986897A-7787-444F-B6C8-41F3823EF3C1}" srcId="{CF9055CF-8DEB-4A02-949A-DE72B6AC5D37}" destId="{082E8A29-955A-4C7C-A174-3E9DCD4DC89B}" srcOrd="0" destOrd="0" parTransId="{BA7938E6-8DFA-40B7-B4C4-EACC6D85FC31}" sibTransId="{C2176686-D23E-48EB-9D1B-1A1B46236638}"/>
    <dgm:cxn modelId="{C8C462C6-33A3-4E8B-91FE-36DBE92F1C4A}" srcId="{CF9055CF-8DEB-4A02-949A-DE72B6AC5D37}" destId="{6D0E5D9F-7263-4526-A227-51301233F549}" srcOrd="2" destOrd="0" parTransId="{23416D07-25F8-426C-BC65-639E6BCF4D6D}" sibTransId="{DE289E29-1989-4D8E-8AA6-F030105B3F13}"/>
    <dgm:cxn modelId="{24179AE2-AA7E-4702-A358-E95F80152CCA}" type="presOf" srcId="{CF9055CF-8DEB-4A02-949A-DE72B6AC5D37}" destId="{6F1872F4-A030-4D64-A17C-72EA1ABBD62E}" srcOrd="0" destOrd="0" presId="urn:microsoft.com/office/officeart/2005/8/layout/hList6"/>
    <dgm:cxn modelId="{D4055BC1-25B1-4CD1-BF08-20C154FADF73}" type="presParOf" srcId="{6F1872F4-A030-4D64-A17C-72EA1ABBD62E}" destId="{98302F07-D6A9-46A5-9807-EBF6C9F5B2DD}" srcOrd="0" destOrd="0" presId="urn:microsoft.com/office/officeart/2005/8/layout/hList6"/>
    <dgm:cxn modelId="{584E2F3E-994B-49B2-AD46-0E8D6E4A468B}" type="presParOf" srcId="{6F1872F4-A030-4D64-A17C-72EA1ABBD62E}" destId="{6681DF6F-8E98-430C-9A87-14BEC6C3269E}" srcOrd="1" destOrd="0" presId="urn:microsoft.com/office/officeart/2005/8/layout/hList6"/>
    <dgm:cxn modelId="{FD54A181-98DF-439C-9CA4-93CD1333DEC4}" type="presParOf" srcId="{6F1872F4-A030-4D64-A17C-72EA1ABBD62E}" destId="{DAD9059A-916A-4916-A2A8-B42491568DD3}" srcOrd="2" destOrd="0" presId="urn:microsoft.com/office/officeart/2005/8/layout/hList6"/>
    <dgm:cxn modelId="{B910F504-589D-4168-B820-FECB0EF26955}" type="presParOf" srcId="{6F1872F4-A030-4D64-A17C-72EA1ABBD62E}" destId="{39AEACD1-F8CF-4528-8379-DAA829B3790B}" srcOrd="3" destOrd="0" presId="urn:microsoft.com/office/officeart/2005/8/layout/hList6"/>
    <dgm:cxn modelId="{AEDC4C6E-DC7C-4364-8563-E748313EFA17}" type="presParOf" srcId="{6F1872F4-A030-4D64-A17C-72EA1ABBD62E}" destId="{25A33852-3C4B-4406-8856-3A4D6201948C}"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302F07-D6A9-46A5-9807-EBF6C9F5B2DD}">
      <dsp:nvSpPr>
        <dsp:cNvPr id="0" name=""/>
        <dsp:cNvSpPr/>
      </dsp:nvSpPr>
      <dsp:spPr>
        <a:xfrm rot="16200000">
          <a:off x="-463768" y="464943"/>
          <a:ext cx="3986213" cy="3056325"/>
        </a:xfrm>
        <a:prstGeom prst="flowChartManualOperati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0" tIns="0" rIns="119652" bIns="0" numCol="1" spcCol="1270" anchor="ctr" anchorCtr="0">
          <a:noAutofit/>
        </a:bodyPr>
        <a:lstStyle/>
        <a:p>
          <a:pPr marL="0" lvl="0" indent="0" algn="ctr" defTabSz="844550">
            <a:lnSpc>
              <a:spcPct val="90000"/>
            </a:lnSpc>
            <a:spcBef>
              <a:spcPct val="0"/>
            </a:spcBef>
            <a:spcAft>
              <a:spcPct val="35000"/>
            </a:spcAft>
            <a:buNone/>
          </a:pPr>
          <a:r>
            <a:rPr lang="en-US" sz="1900" kern="1200" dirty="0"/>
            <a:t>Jacob’s Rejection</a:t>
          </a:r>
        </a:p>
        <a:p>
          <a:pPr marL="0" lvl="0" indent="0" algn="l" defTabSz="844550">
            <a:lnSpc>
              <a:spcPct val="90000"/>
            </a:lnSpc>
            <a:spcBef>
              <a:spcPct val="0"/>
            </a:spcBef>
            <a:spcAft>
              <a:spcPct val="35000"/>
            </a:spcAft>
            <a:buNone/>
          </a:pPr>
          <a:r>
            <a:rPr lang="en-US" sz="1900" kern="1200" dirty="0"/>
            <a:t>Jacob was not favored by his earthly father being the youngest and also less brutish of the twin brothers. This fueled him into manipulation to even the scales in his own eyes.</a:t>
          </a:r>
        </a:p>
      </dsp:txBody>
      <dsp:txXfrm rot="5400000">
        <a:off x="1176" y="797242"/>
        <a:ext cx="3056325" cy="2391727"/>
      </dsp:txXfrm>
    </dsp:sp>
    <dsp:sp modelId="{DAD9059A-916A-4916-A2A8-B42491568DD3}">
      <dsp:nvSpPr>
        <dsp:cNvPr id="0" name=""/>
        <dsp:cNvSpPr/>
      </dsp:nvSpPr>
      <dsp:spPr>
        <a:xfrm rot="16200000">
          <a:off x="2821780" y="464943"/>
          <a:ext cx="3986213" cy="3056325"/>
        </a:xfrm>
        <a:prstGeom prst="flowChartManualOperati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0" tIns="0" rIns="119652" bIns="0" numCol="1" spcCol="1270" anchor="ctr" anchorCtr="0">
          <a:noAutofit/>
        </a:bodyPr>
        <a:lstStyle/>
        <a:p>
          <a:pPr marL="0" lvl="0" indent="0" algn="ctr" defTabSz="844550">
            <a:lnSpc>
              <a:spcPct val="90000"/>
            </a:lnSpc>
            <a:spcBef>
              <a:spcPct val="0"/>
            </a:spcBef>
            <a:spcAft>
              <a:spcPct val="35000"/>
            </a:spcAft>
            <a:buNone/>
          </a:pPr>
          <a:r>
            <a:rPr lang="en-US" sz="1900" kern="1200" dirty="0"/>
            <a:t>Jacob’s Life Playing Out</a:t>
          </a:r>
        </a:p>
        <a:p>
          <a:pPr marL="0" lvl="0" indent="0" algn="l" defTabSz="844550">
            <a:lnSpc>
              <a:spcPct val="90000"/>
            </a:lnSpc>
            <a:spcBef>
              <a:spcPct val="0"/>
            </a:spcBef>
            <a:spcAft>
              <a:spcPct val="35000"/>
            </a:spcAft>
            <a:buNone/>
          </a:pPr>
          <a:r>
            <a:rPr lang="en-US" sz="1900" kern="1200" dirty="0"/>
            <a:t>Jacob began to reap the consequences of his manipulation when he was swindled into working 7 additional years for Rachel. He also saw drama play out between Rachel and Leah.</a:t>
          </a:r>
        </a:p>
      </dsp:txBody>
      <dsp:txXfrm rot="5400000">
        <a:off x="3286724" y="797242"/>
        <a:ext cx="3056325" cy="2391727"/>
      </dsp:txXfrm>
    </dsp:sp>
    <dsp:sp modelId="{25A33852-3C4B-4406-8856-3A4D6201948C}">
      <dsp:nvSpPr>
        <dsp:cNvPr id="0" name=""/>
        <dsp:cNvSpPr/>
      </dsp:nvSpPr>
      <dsp:spPr>
        <a:xfrm rot="16200000">
          <a:off x="6107330" y="464943"/>
          <a:ext cx="3986213" cy="3056325"/>
        </a:xfrm>
        <a:prstGeom prst="flowChartManualOperati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0" tIns="0" rIns="119652" bIns="0" numCol="1" spcCol="1270" anchor="ctr" anchorCtr="0">
          <a:noAutofit/>
        </a:bodyPr>
        <a:lstStyle/>
        <a:p>
          <a:pPr marL="0" lvl="0" indent="0" algn="ctr" defTabSz="844550">
            <a:lnSpc>
              <a:spcPct val="90000"/>
            </a:lnSpc>
            <a:spcBef>
              <a:spcPct val="0"/>
            </a:spcBef>
            <a:spcAft>
              <a:spcPct val="35000"/>
            </a:spcAft>
            <a:buNone/>
          </a:pPr>
          <a:r>
            <a:rPr lang="en-US" sz="1900" kern="1200" dirty="0"/>
            <a:t>The Blessing of Brokenness</a:t>
          </a:r>
        </a:p>
        <a:p>
          <a:pPr marL="0" lvl="0" indent="0" algn="l" defTabSz="844550">
            <a:lnSpc>
              <a:spcPct val="90000"/>
            </a:lnSpc>
            <a:spcBef>
              <a:spcPct val="0"/>
            </a:spcBef>
            <a:spcAft>
              <a:spcPct val="35000"/>
            </a:spcAft>
            <a:buNone/>
          </a:pPr>
          <a:r>
            <a:rPr lang="en-US" sz="1900" kern="1200" dirty="0"/>
            <a:t>Jacob wrestled with God like he did with Esau and like Rachel did with Leah. However, Jacob received the revelation of brokenness in that the one who is weak before God is truly blessed.</a:t>
          </a:r>
        </a:p>
      </dsp:txBody>
      <dsp:txXfrm rot="5400000">
        <a:off x="6572274" y="797242"/>
        <a:ext cx="3056325" cy="2391727"/>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EBDA6D-DC69-4DCE-BAF7-6763517D3376}" type="datetimeFigureOut">
              <a:rPr lang="en-US"/>
              <a:t>12/5/2018</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977E94-A6AB-4E02-8E43-E89F9CF4757F}" type="slidenum">
              <a:rPr/>
              <a:t>‹#›</a:t>
            </a:fld>
            <a:endParaRPr/>
          </a:p>
        </p:txBody>
      </p:sp>
    </p:spTree>
    <p:extLst>
      <p:ext uri="{BB962C8B-B14F-4D97-AF65-F5344CB8AC3E}">
        <p14:creationId xmlns:p14="http://schemas.microsoft.com/office/powerpoint/2010/main" val="2154258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7F6C43-988E-4257-9A1C-C162EF036D58}" type="datetimeFigureOut">
              <a:rPr lang="en-US"/>
              <a:t>12/5/2018</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D491D0-8E1B-49C7-849B-A28568D94497}" type="slidenum">
              <a:rPr/>
              <a:t>‹#›</a:t>
            </a:fld>
            <a:endParaRPr/>
          </a:p>
        </p:txBody>
      </p:sp>
    </p:spTree>
    <p:extLst>
      <p:ext uri="{BB962C8B-B14F-4D97-AF65-F5344CB8AC3E}">
        <p14:creationId xmlns:p14="http://schemas.microsoft.com/office/powerpoint/2010/main" val="1726325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2832533" y="1371600"/>
            <a:ext cx="9359467" cy="297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2832533" y="4462272"/>
            <a:ext cx="9359467"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bwMode="black">
          <a:xfrm>
            <a:off x="3175199" y="1943842"/>
            <a:ext cx="8500062" cy="2387600"/>
          </a:xfrm>
        </p:spPr>
        <p:txBody>
          <a:bodyPr anchor="b"/>
          <a:lstStyle>
            <a:lvl1pPr algn="l">
              <a:lnSpc>
                <a:spcPct val="90000"/>
              </a:lnSpc>
              <a:defRPr sz="6000" b="1">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3175199" y="4538659"/>
            <a:ext cx="8500062" cy="865321"/>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1" name="Date Placeholder 3"/>
          <p:cNvSpPr>
            <a:spLocks noGrp="1"/>
          </p:cNvSpPr>
          <p:nvPr>
            <p:ph type="dt" sz="half" idx="10"/>
          </p:nvPr>
        </p:nvSpPr>
        <p:spPr/>
        <p:txBody>
          <a:bodyPr/>
          <a:lstStyle>
            <a:lvl1pPr>
              <a:defRPr>
                <a:solidFill>
                  <a:schemeClr val="bg2"/>
                </a:solidFill>
              </a:defRPr>
            </a:lvl1pPr>
          </a:lstStyle>
          <a:p>
            <a:fld id="{2CCFE9AC-F15C-4FA0-A6F1-298829FA691D}" type="datetimeFigureOut">
              <a:rPr lang="en-US" smtClean="0"/>
              <a:pPr/>
              <a:t>12/5/2018</a:t>
            </a:fld>
            <a:endParaRPr lang="en-US" dirty="0"/>
          </a:p>
        </p:txBody>
      </p:sp>
      <p:sp>
        <p:nvSpPr>
          <p:cNvPr id="12" name="Footer Placeholder 4"/>
          <p:cNvSpPr>
            <a:spLocks noGrp="1"/>
          </p:cNvSpPr>
          <p:nvPr>
            <p:ph type="ftr" sz="quarter" idx="11"/>
          </p:nvPr>
        </p:nvSpPr>
        <p:spPr/>
        <p:txBody>
          <a:bodyPr/>
          <a:lstStyle>
            <a:lvl1pPr>
              <a:defRPr>
                <a:solidFill>
                  <a:schemeClr val="bg2"/>
                </a:solidFill>
              </a:defRPr>
            </a:lvl1pPr>
          </a:lstStyle>
          <a:p>
            <a:endParaRPr lang="en-US"/>
          </a:p>
        </p:txBody>
      </p:sp>
      <p:sp>
        <p:nvSpPr>
          <p:cNvPr id="13" name="Slide Number Placeholder 5"/>
          <p:cNvSpPr>
            <a:spLocks noGrp="1"/>
          </p:cNvSpPr>
          <p:nvPr>
            <p:ph type="sldNum" sz="quarter" idx="12"/>
          </p:nvPr>
        </p:nvSpPr>
        <p:spPr/>
        <p:txBody>
          <a:bodyPr/>
          <a:lstStyle>
            <a:lvl1pPr>
              <a:defRPr>
                <a:solidFill>
                  <a:schemeClr val="bg2"/>
                </a:solidFill>
              </a:defRPr>
            </a:lvl1pPr>
          </a:lstStyle>
          <a:p>
            <a:fld id="{BD266BE7-899D-4075-917F-DBDE33B6B692}" type="slidenum">
              <a:rPr lang="en-US" smtClean="0"/>
              <a:pPr/>
              <a:t>‹#›</a:t>
            </a:fld>
            <a:endParaRPr lang="en-US"/>
          </a:p>
        </p:txBody>
      </p:sp>
    </p:spTree>
    <p:extLst>
      <p:ext uri="{BB962C8B-B14F-4D97-AF65-F5344CB8AC3E}">
        <p14:creationId xmlns:p14="http://schemas.microsoft.com/office/powerpoint/2010/main" val="304754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CCFE9AC-F15C-4FA0-A6F1-298829FA691D}" type="datetimeFigureOut">
              <a:rPr lang="en-US"/>
              <a:t>12/5/2018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2664405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0" name="Rectangle 9"/>
          <p:cNvSpPr/>
          <p:nvPr/>
        </p:nvSpPr>
        <p:spPr>
          <a:xfrm rot="5400000">
            <a:off x="8267671" y="3370131"/>
            <a:ext cx="6858000"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rot="5400000">
            <a:off x="7523375" y="2743540"/>
            <a:ext cx="6857433" cy="1371487"/>
          </a:xfrm>
          <a:prstGeom prst="rect">
            <a:avLst/>
          </a:prstGeom>
        </p:spPr>
      </p:pic>
      <p:sp>
        <p:nvSpPr>
          <p:cNvPr id="2" name="Vertical Title 1"/>
          <p:cNvSpPr>
            <a:spLocks noGrp="1"/>
          </p:cNvSpPr>
          <p:nvPr>
            <p:ph type="title" orient="vert"/>
          </p:nvPr>
        </p:nvSpPr>
        <p:spPr>
          <a:xfrm>
            <a:off x="10266348" y="462249"/>
            <a:ext cx="1370886" cy="5714714"/>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378199" y="462249"/>
            <a:ext cx="9693088" cy="571471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a:xfrm>
            <a:off x="378199" y="6356350"/>
            <a:ext cx="1971947" cy="365125"/>
          </a:xfrm>
        </p:spPr>
        <p:txBody>
          <a:bodyPr/>
          <a:lstStyle/>
          <a:p>
            <a:fld id="{2CCFE9AC-F15C-4FA0-A6F1-298829FA691D}" type="datetimeFigureOut">
              <a:rPr lang="en-US"/>
              <a:t>12/5/2018</a:t>
            </a:fld>
            <a:endParaRPr/>
          </a:p>
        </p:txBody>
      </p:sp>
      <p:sp>
        <p:nvSpPr>
          <p:cNvPr id="5" name="Footer Placeholder 4"/>
          <p:cNvSpPr>
            <a:spLocks noGrp="1"/>
          </p:cNvSpPr>
          <p:nvPr>
            <p:ph type="ftr" sz="quarter" idx="11"/>
          </p:nvPr>
        </p:nvSpPr>
        <p:spPr>
          <a:xfrm>
            <a:off x="2382374" y="6356350"/>
            <a:ext cx="5687786" cy="365125"/>
          </a:xfrm>
        </p:spPr>
        <p:txBody>
          <a:bodyPr/>
          <a:lstStyle/>
          <a:p>
            <a:endParaRPr/>
          </a:p>
        </p:txBody>
      </p:sp>
      <p:sp>
        <p:nvSpPr>
          <p:cNvPr id="6" name="Slide Number Placeholder 5"/>
          <p:cNvSpPr>
            <a:spLocks noGrp="1"/>
          </p:cNvSpPr>
          <p:nvPr>
            <p:ph type="sldNum" sz="quarter" idx="12"/>
          </p:nvPr>
        </p:nvSpPr>
        <p:spPr>
          <a:xfrm>
            <a:off x="8102389" y="6356350"/>
            <a:ext cx="1968898" cy="365125"/>
          </a:xfrm>
        </p:spPr>
        <p:txBody>
          <a:bodyPr/>
          <a:lstStyle/>
          <a:p>
            <a:fld id="{BD266BE7-899D-4075-917F-DBDE33B6B692}" type="slidenum">
              <a:rPr/>
              <a:t>‹#›</a:t>
            </a:fld>
            <a:endParaRPr/>
          </a:p>
        </p:txBody>
      </p:sp>
    </p:spTree>
    <p:extLst>
      <p:ext uri="{BB962C8B-B14F-4D97-AF65-F5344CB8AC3E}">
        <p14:creationId xmlns:p14="http://schemas.microsoft.com/office/powerpoint/2010/main" val="302941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CCFE9AC-F15C-4FA0-A6F1-298829FA691D}" type="datetimeFigureOut">
              <a:rPr lang="en-US"/>
              <a:t>12/5/2018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54133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3502152" y="-20637"/>
            <a:ext cx="7315200" cy="434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3502152" y="4462272"/>
            <a:ext cx="7315200" cy="1719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bwMode="black">
          <a:xfrm>
            <a:off x="3838015" y="658346"/>
            <a:ext cx="6597464" cy="3664417"/>
          </a:xfrm>
        </p:spPr>
        <p:txBody>
          <a:bodyPr anchor="b">
            <a:normAutofit/>
          </a:bodyPr>
          <a:lstStyle>
            <a:lvl1pPr>
              <a:lnSpc>
                <a:spcPct val="90000"/>
              </a:lnSpc>
              <a:defRPr sz="5000" b="1">
                <a:solidFill>
                  <a:schemeClr val="tx1"/>
                </a:solidFill>
              </a:defRPr>
            </a:lvl1pPr>
          </a:lstStyle>
          <a:p>
            <a:r>
              <a:rPr lang="en-US"/>
              <a:t>Click to edit Master title style</a:t>
            </a:r>
            <a:endParaRPr/>
          </a:p>
        </p:txBody>
      </p:sp>
      <p:sp>
        <p:nvSpPr>
          <p:cNvPr id="3" name="Text Placeholder 2"/>
          <p:cNvSpPr>
            <a:spLocks noGrp="1"/>
          </p:cNvSpPr>
          <p:nvPr>
            <p:ph type="body" idx="1"/>
          </p:nvPr>
        </p:nvSpPr>
        <p:spPr>
          <a:xfrm>
            <a:off x="3838014" y="4589463"/>
            <a:ext cx="6597465" cy="1500187"/>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bg2"/>
                </a:solidFill>
              </a:defRPr>
            </a:lvl1pPr>
          </a:lstStyle>
          <a:p>
            <a:fld id="{2CCFE9AC-F15C-4FA0-A6F1-298829FA691D}" type="datetimeFigureOut">
              <a:rPr lang="en-US" smtClean="0"/>
              <a:pPr/>
              <a:t>12/5/2018</a:t>
            </a:fld>
            <a:endParaRPr lang="en-US"/>
          </a:p>
        </p:txBody>
      </p:sp>
      <p:sp>
        <p:nvSpPr>
          <p:cNvPr id="5" name="Footer Placeholder 4"/>
          <p:cNvSpPr>
            <a:spLocks noGrp="1"/>
          </p:cNvSpPr>
          <p:nvPr>
            <p:ph type="ftr" sz="quarter" idx="11"/>
          </p:nvPr>
        </p:nvSpPr>
        <p:spPr/>
        <p:txBody>
          <a:bodyPr/>
          <a:lstStyle>
            <a:lvl1pPr>
              <a:defRPr>
                <a:solidFill>
                  <a:schemeClr val="bg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BD266BE7-899D-4075-917F-DBDE33B6B692}" type="slidenum">
              <a:rPr lang="en-US" smtClean="0"/>
              <a:pPr/>
              <a:t>‹#›</a:t>
            </a:fld>
            <a:endParaRPr lang="en-US"/>
          </a:p>
        </p:txBody>
      </p:sp>
    </p:spTree>
    <p:extLst>
      <p:ext uri="{BB962C8B-B14F-4D97-AF65-F5344CB8AC3E}">
        <p14:creationId xmlns:p14="http://schemas.microsoft.com/office/powerpoint/2010/main" val="4282452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80160" y="2194560"/>
            <a:ext cx="4489704" cy="3986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415368" y="2194560"/>
            <a:ext cx="4493424" cy="3986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2CCFE9AC-F15C-4FA0-A6F1-298829FA691D}" type="datetimeFigureOut">
              <a:rPr lang="en-US"/>
              <a:t>12/5/2018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320104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280160" y="1828456"/>
            <a:ext cx="4489704" cy="8306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80160" y="2743194"/>
            <a:ext cx="4489704" cy="34337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419088" y="1828456"/>
            <a:ext cx="4489704" cy="8306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9088" y="2743194"/>
            <a:ext cx="4489704" cy="34337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2CCFE9AC-F15C-4FA0-A6F1-298829FA691D}" type="datetimeFigureOut">
              <a:rPr lang="en-US"/>
              <a:t>12/5/2018</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426128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2CCFE9AC-F15C-4FA0-A6F1-298829FA691D}" type="datetimeFigureOut">
              <a:rPr lang="en-US"/>
              <a:t>12/5/2018</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264161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CFE9AC-F15C-4FA0-A6F1-298829FA691D}" type="datetimeFigureOut">
              <a:rPr lang="en-US"/>
              <a:t>12/5/2018</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183029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4" name="Text Placeholder 2"/>
          <p:cNvSpPr>
            <a:spLocks noGrp="1"/>
          </p:cNvSpPr>
          <p:nvPr>
            <p:ph type="body" sz="half" idx="2"/>
          </p:nvPr>
        </p:nvSpPr>
        <p:spPr>
          <a:xfrm>
            <a:off x="1291818" y="2465294"/>
            <a:ext cx="3834874" cy="3711669"/>
          </a:xfrm>
        </p:spPr>
        <p:txBody>
          <a:bodyPr>
            <a:normAutofit/>
          </a:bodyPr>
          <a:lstStyle>
            <a:lvl1pPr marL="0" indent="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Content Placeholder 3"/>
          <p:cNvSpPr>
            <a:spLocks noGrp="1"/>
          </p:cNvSpPr>
          <p:nvPr>
            <p:ph idx="1"/>
          </p:nvPr>
        </p:nvSpPr>
        <p:spPr>
          <a:xfrm>
            <a:off x="5518897" y="2465294"/>
            <a:ext cx="5174504" cy="3711669"/>
          </a:xfrm>
        </p:spPr>
        <p:txBody>
          <a:bodyPr>
            <a:normAutofit/>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2CCFE9AC-F15C-4FA0-A6F1-298829FA691D}" type="datetimeFigureOut">
              <a:rPr lang="en-US"/>
              <a:t>12/5/2018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311474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4" name="Text Placeholder 3"/>
          <p:cNvSpPr>
            <a:spLocks noGrp="1"/>
          </p:cNvSpPr>
          <p:nvPr>
            <p:ph type="body" sz="half" idx="2"/>
          </p:nvPr>
        </p:nvSpPr>
        <p:spPr>
          <a:xfrm>
            <a:off x="1291819" y="2465293"/>
            <a:ext cx="3834874" cy="3711669"/>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5518896" y="1828456"/>
            <a:ext cx="5389895" cy="5029544"/>
          </a:xfrm>
        </p:spPr>
        <p:txBody>
          <a:bodyPr tIns="13716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5" name="Date Placeholder 4"/>
          <p:cNvSpPr>
            <a:spLocks noGrp="1"/>
          </p:cNvSpPr>
          <p:nvPr>
            <p:ph type="dt" sz="half" idx="10"/>
          </p:nvPr>
        </p:nvSpPr>
        <p:spPr/>
        <p:txBody>
          <a:bodyPr/>
          <a:lstStyle/>
          <a:p>
            <a:fld id="{2CCFE9AC-F15C-4FA0-A6F1-298829FA691D}" type="datetimeFigureOut">
              <a:rPr lang="en-US"/>
              <a:t>12/5/2018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4161366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347472"/>
            <a:ext cx="12188952"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8" name="Picture 7"/>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invGray">
          <a:xfrm>
            <a:off x="0" y="457200"/>
            <a:ext cx="12188952" cy="1371257"/>
          </a:xfrm>
          <a:prstGeom prst="rect">
            <a:avLst/>
          </a:prstGeom>
        </p:spPr>
      </p:pic>
      <p:sp>
        <p:nvSpPr>
          <p:cNvPr id="2" name="Title Placeholder 1"/>
          <p:cNvSpPr>
            <a:spLocks noGrp="1"/>
          </p:cNvSpPr>
          <p:nvPr>
            <p:ph type="title"/>
          </p:nvPr>
        </p:nvSpPr>
        <p:spPr bwMode="black">
          <a:xfrm>
            <a:off x="1280160" y="466343"/>
            <a:ext cx="9628632" cy="1362113"/>
          </a:xfrm>
          <a:prstGeom prst="rect">
            <a:avLst/>
          </a:prstGeom>
        </p:spPr>
        <p:txBody>
          <a:bodyPr vert="horz" lIns="91440" tIns="45720" rIns="91440" bIns="45720" rtlCol="0" anchor="ctr">
            <a:normAutofit/>
          </a:bodyPr>
          <a:lstStyle/>
          <a:p>
            <a:r>
              <a:rPr lang="en-US"/>
              <a:t>Click to edit Master title style</a:t>
            </a:r>
            <a:endParaRPr dirty="0"/>
          </a:p>
        </p:txBody>
      </p:sp>
      <p:sp>
        <p:nvSpPr>
          <p:cNvPr id="3" name="Text Placeholder 2"/>
          <p:cNvSpPr>
            <a:spLocks noGrp="1"/>
          </p:cNvSpPr>
          <p:nvPr>
            <p:ph type="body" idx="1"/>
          </p:nvPr>
        </p:nvSpPr>
        <p:spPr>
          <a:xfrm>
            <a:off x="1280160" y="2190749"/>
            <a:ext cx="9628632" cy="398621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1280160" y="6356350"/>
            <a:ext cx="1971947" cy="365125"/>
          </a:xfrm>
          <a:prstGeom prst="rect">
            <a:avLst/>
          </a:prstGeom>
        </p:spPr>
        <p:txBody>
          <a:bodyPr vert="horz" lIns="91440" tIns="45720" rIns="91440" bIns="45720" rtlCol="0" anchor="ctr"/>
          <a:lstStyle>
            <a:lvl1pPr algn="l">
              <a:defRPr sz="1200" baseline="0">
                <a:solidFill>
                  <a:schemeClr val="tx1"/>
                </a:solidFill>
              </a:defRPr>
            </a:lvl1pPr>
          </a:lstStyle>
          <a:p>
            <a:fld id="{2CCFE9AC-F15C-4FA0-A6F1-298829FA691D}" type="datetimeFigureOut">
              <a:rPr lang="en-US" smtClean="0"/>
              <a:pPr/>
              <a:t>12/5/2018</a:t>
            </a:fld>
            <a:endParaRPr lang="en-US" dirty="0"/>
          </a:p>
        </p:txBody>
      </p:sp>
      <p:sp>
        <p:nvSpPr>
          <p:cNvPr id="5" name="Footer Placeholder 4"/>
          <p:cNvSpPr>
            <a:spLocks noGrp="1"/>
          </p:cNvSpPr>
          <p:nvPr>
            <p:ph type="ftr" sz="quarter" idx="3"/>
          </p:nvPr>
        </p:nvSpPr>
        <p:spPr>
          <a:xfrm>
            <a:off x="3252107" y="6356350"/>
            <a:ext cx="5687786" cy="365125"/>
          </a:xfrm>
          <a:prstGeom prst="rect">
            <a:avLst/>
          </a:prstGeom>
        </p:spPr>
        <p:txBody>
          <a:bodyPr vert="horz" lIns="91440" tIns="45720" rIns="91440" bIns="45720" rtlCol="0" anchor="ctr"/>
          <a:lstStyle>
            <a:lvl1pPr algn="ctr">
              <a:defRPr sz="1200" baseline="0">
                <a:solidFill>
                  <a:schemeClr val="tx1"/>
                </a:solidFill>
              </a:defRPr>
            </a:lvl1pPr>
          </a:lstStyle>
          <a:p>
            <a:endParaRPr lang="en-US"/>
          </a:p>
        </p:txBody>
      </p:sp>
      <p:sp>
        <p:nvSpPr>
          <p:cNvPr id="6" name="Slide Number Placeholder 5"/>
          <p:cNvSpPr>
            <a:spLocks noGrp="1"/>
          </p:cNvSpPr>
          <p:nvPr>
            <p:ph type="sldNum" sz="quarter" idx="4"/>
          </p:nvPr>
        </p:nvSpPr>
        <p:spPr>
          <a:xfrm>
            <a:off x="8939894" y="6356350"/>
            <a:ext cx="1968898" cy="365125"/>
          </a:xfrm>
          <a:prstGeom prst="rect">
            <a:avLst/>
          </a:prstGeom>
        </p:spPr>
        <p:txBody>
          <a:bodyPr vert="horz" lIns="91440" tIns="45720" rIns="91440" bIns="45720" rtlCol="0" anchor="ctr"/>
          <a:lstStyle>
            <a:lvl1pPr algn="r">
              <a:defRPr sz="1200" baseline="0">
                <a:solidFill>
                  <a:schemeClr val="tx1"/>
                </a:solidFill>
              </a:defRPr>
            </a:lvl1pPr>
          </a:lstStyle>
          <a:p>
            <a:fld id="{BD266BE7-899D-4075-917F-DBDE33B6B692}" type="slidenum">
              <a:rPr lang="en-US" smtClean="0"/>
              <a:pPr/>
              <a:t>‹#›</a:t>
            </a:fld>
            <a:endParaRPr lang="en-US"/>
          </a:p>
        </p:txBody>
      </p:sp>
    </p:spTree>
    <p:extLst>
      <p:ext uri="{BB962C8B-B14F-4D97-AF65-F5344CB8AC3E}">
        <p14:creationId xmlns:p14="http://schemas.microsoft.com/office/powerpoint/2010/main" val="2871921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5000"/>
        </a:lnSpc>
        <a:spcBef>
          <a:spcPct val="0"/>
        </a:spcBef>
        <a:buNone/>
        <a:defRPr sz="3000" kern="1200">
          <a:solidFill>
            <a:schemeClr val="bg1"/>
          </a:solidFill>
          <a:latin typeface="+mj-lt"/>
          <a:ea typeface="+mj-ea"/>
          <a:cs typeface="+mj-cs"/>
        </a:defRPr>
      </a:lvl1pPr>
    </p:titleStyle>
    <p:body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Revelation of Weakness</a:t>
            </a:r>
          </a:p>
        </p:txBody>
      </p:sp>
      <p:sp>
        <p:nvSpPr>
          <p:cNvPr id="3" name="Subtitle 2"/>
          <p:cNvSpPr>
            <a:spLocks noGrp="1"/>
          </p:cNvSpPr>
          <p:nvPr>
            <p:ph type="subTitle" idx="1"/>
          </p:nvPr>
        </p:nvSpPr>
        <p:spPr/>
        <p:txBody>
          <a:bodyPr/>
          <a:lstStyle/>
          <a:p>
            <a:r>
              <a:rPr lang="en-US" dirty="0"/>
              <a:t>Jacob Examined</a:t>
            </a:r>
          </a:p>
        </p:txBody>
      </p:sp>
    </p:spTree>
    <p:extLst>
      <p:ext uri="{BB962C8B-B14F-4D97-AF65-F5344CB8AC3E}">
        <p14:creationId xmlns:p14="http://schemas.microsoft.com/office/powerpoint/2010/main" val="173269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Takeaways</a:t>
            </a:r>
          </a:p>
        </p:txBody>
      </p:sp>
      <p:graphicFrame>
        <p:nvGraphicFramePr>
          <p:cNvPr id="8" name="Content Placeholder 2" descr="Trapezoid list showing 4 groups arranged from left to right with task descriptions under each group"/>
          <p:cNvGraphicFramePr>
            <a:graphicFrameLocks noGrp="1"/>
          </p:cNvGraphicFramePr>
          <p:nvPr>
            <p:ph idx="1"/>
            <p:extLst>
              <p:ext uri="{D42A27DB-BD31-4B8C-83A1-F6EECF244321}">
                <p14:modId xmlns:p14="http://schemas.microsoft.com/office/powerpoint/2010/main" val="1634661379"/>
              </p:ext>
            </p:extLst>
          </p:nvPr>
        </p:nvGraphicFramePr>
        <p:xfrm>
          <a:off x="1279525" y="2190750"/>
          <a:ext cx="9629775" cy="39862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49699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r>
              <a:rPr lang="en-US" dirty="0"/>
              <a:t>Jacob Was an Underdog Battling Rejection (Gen. 25:21-34)</a:t>
            </a:r>
          </a:p>
        </p:txBody>
      </p:sp>
      <p:sp>
        <p:nvSpPr>
          <p:cNvPr id="14" name="Content Placeholder 2"/>
          <p:cNvSpPr>
            <a:spLocks noGrp="1"/>
          </p:cNvSpPr>
          <p:nvPr>
            <p:ph idx="1"/>
          </p:nvPr>
        </p:nvSpPr>
        <p:spPr/>
        <p:txBody>
          <a:bodyPr>
            <a:normAutofit/>
          </a:bodyPr>
          <a:lstStyle/>
          <a:p>
            <a:r>
              <a:rPr lang="en-US" dirty="0"/>
              <a:t>Jacob was inferior to his brother and an underdog from the womb.</a:t>
            </a:r>
          </a:p>
          <a:p>
            <a:r>
              <a:rPr lang="en-US" dirty="0"/>
              <a:t>Underdog - a competitor thought to have little chance of winning a fight or contest.</a:t>
            </a:r>
          </a:p>
          <a:p>
            <a:r>
              <a:rPr lang="en-US" dirty="0"/>
              <a:t>Jacob was envious of his brother, Esau, who was the favored child of Isaac and entitled to the birthright. Jacob had been “holding onto his heel” since birth.</a:t>
            </a:r>
          </a:p>
          <a:p>
            <a:r>
              <a:rPr lang="en-US" dirty="0"/>
              <a:t>The spirit of rejection can fuel us to overcompensate for weaknesses through manipulation.  Jacob gravitated to his mother by default and learned the art of manipulation to even the scales.</a:t>
            </a:r>
          </a:p>
        </p:txBody>
      </p:sp>
    </p:spTree>
    <p:extLst>
      <p:ext uri="{BB962C8B-B14F-4D97-AF65-F5344CB8AC3E}">
        <p14:creationId xmlns:p14="http://schemas.microsoft.com/office/powerpoint/2010/main" val="2647395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CF0A0-9E8F-443D-8274-F0D0B9C05AF3}"/>
              </a:ext>
            </a:extLst>
          </p:cNvPr>
          <p:cNvSpPr>
            <a:spLocks noGrp="1"/>
          </p:cNvSpPr>
          <p:nvPr>
            <p:ph type="title"/>
          </p:nvPr>
        </p:nvSpPr>
        <p:spPr/>
        <p:txBody>
          <a:bodyPr/>
          <a:lstStyle/>
          <a:p>
            <a:r>
              <a:rPr lang="en-US" dirty="0"/>
              <a:t>Identical vs. Fraternal Twins</a:t>
            </a:r>
          </a:p>
        </p:txBody>
      </p:sp>
      <p:pic>
        <p:nvPicPr>
          <p:cNvPr id="6" name="Content Placeholder 5">
            <a:extLst>
              <a:ext uri="{FF2B5EF4-FFF2-40B4-BE49-F238E27FC236}">
                <a16:creationId xmlns:a16="http://schemas.microsoft.com/office/drawing/2014/main" id="{193814A2-6A43-4CCB-BCD1-80621BC972DE}"/>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541538" y="2199447"/>
            <a:ext cx="5229025" cy="3981897"/>
          </a:xfrm>
        </p:spPr>
      </p:pic>
      <p:sp>
        <p:nvSpPr>
          <p:cNvPr id="4" name="Content Placeholder 3">
            <a:extLst>
              <a:ext uri="{FF2B5EF4-FFF2-40B4-BE49-F238E27FC236}">
                <a16:creationId xmlns:a16="http://schemas.microsoft.com/office/drawing/2014/main" id="{A1265A5A-7864-4DF8-83E1-C90E194487CE}"/>
              </a:ext>
            </a:extLst>
          </p:cNvPr>
          <p:cNvSpPr>
            <a:spLocks noGrp="1"/>
          </p:cNvSpPr>
          <p:nvPr>
            <p:ph sz="half" idx="2"/>
          </p:nvPr>
        </p:nvSpPr>
        <p:spPr/>
        <p:txBody>
          <a:bodyPr/>
          <a:lstStyle/>
          <a:p>
            <a:r>
              <a:rPr lang="en-US" dirty="0"/>
              <a:t>Fraternal twins (dizygotic) come from a hyper-ovulating mother</a:t>
            </a:r>
          </a:p>
          <a:p>
            <a:r>
              <a:rPr lang="en-US" dirty="0"/>
              <a:t>They have separate genes and are no more related than siblings. </a:t>
            </a:r>
          </a:p>
          <a:p>
            <a:r>
              <a:rPr lang="en-US" dirty="0"/>
              <a:t>Fraternal twins have increased recently with fertility treatments.</a:t>
            </a:r>
          </a:p>
          <a:p>
            <a:r>
              <a:rPr lang="en-US" dirty="0"/>
              <a:t>Certain populations have higher instances; such as older mothers or Central African populations.</a:t>
            </a:r>
          </a:p>
        </p:txBody>
      </p:sp>
      <p:sp>
        <p:nvSpPr>
          <p:cNvPr id="7" name="TextBox 6">
            <a:extLst>
              <a:ext uri="{FF2B5EF4-FFF2-40B4-BE49-F238E27FC236}">
                <a16:creationId xmlns:a16="http://schemas.microsoft.com/office/drawing/2014/main" id="{72E538A9-FEF8-4292-8A72-0E2D652B6F8B}"/>
              </a:ext>
            </a:extLst>
          </p:cNvPr>
          <p:cNvSpPr txBox="1"/>
          <p:nvPr/>
        </p:nvSpPr>
        <p:spPr>
          <a:xfrm>
            <a:off x="5637320" y="2974019"/>
            <a:ext cx="914400" cy="914400"/>
          </a:xfrm>
          <a:prstGeom prst="rect">
            <a:avLst/>
          </a:prstGeom>
          <a:noFill/>
        </p:spPr>
        <p:txBody>
          <a:bodyPr wrap="square" rtlCol="0">
            <a:spAutoFit/>
          </a:bodyPr>
          <a:lstStyle/>
          <a:p>
            <a:endParaRPr lang="en-US" dirty="0"/>
          </a:p>
        </p:txBody>
      </p:sp>
      <p:sp>
        <p:nvSpPr>
          <p:cNvPr id="8" name="TextBox 7">
            <a:extLst>
              <a:ext uri="{FF2B5EF4-FFF2-40B4-BE49-F238E27FC236}">
                <a16:creationId xmlns:a16="http://schemas.microsoft.com/office/drawing/2014/main" id="{39502D4B-1F5E-4786-999C-A2204FA78591}"/>
              </a:ext>
            </a:extLst>
          </p:cNvPr>
          <p:cNvSpPr txBox="1"/>
          <p:nvPr/>
        </p:nvSpPr>
        <p:spPr>
          <a:xfrm>
            <a:off x="639190" y="2485746"/>
            <a:ext cx="1003254" cy="707886"/>
          </a:xfrm>
          <a:prstGeom prst="rect">
            <a:avLst/>
          </a:prstGeom>
          <a:noFill/>
        </p:spPr>
        <p:txBody>
          <a:bodyPr wrap="square" rtlCol="0">
            <a:spAutoFit/>
          </a:bodyPr>
          <a:lstStyle/>
          <a:p>
            <a:r>
              <a:rPr lang="en-US" sz="1000" dirty="0"/>
              <a:t>Identical (Monozygotic) Twins (1 Sperm; 1 egg)</a:t>
            </a:r>
          </a:p>
        </p:txBody>
      </p:sp>
      <p:sp>
        <p:nvSpPr>
          <p:cNvPr id="9" name="TextBox 8">
            <a:extLst>
              <a:ext uri="{FF2B5EF4-FFF2-40B4-BE49-F238E27FC236}">
                <a16:creationId xmlns:a16="http://schemas.microsoft.com/office/drawing/2014/main" id="{3E6EF8B2-51E4-43BD-B3D9-6BA22068D7A9}"/>
              </a:ext>
            </a:extLst>
          </p:cNvPr>
          <p:cNvSpPr txBox="1"/>
          <p:nvPr/>
        </p:nvSpPr>
        <p:spPr>
          <a:xfrm>
            <a:off x="4767309" y="2485746"/>
            <a:ext cx="1003254" cy="707886"/>
          </a:xfrm>
          <a:prstGeom prst="rect">
            <a:avLst/>
          </a:prstGeom>
          <a:noFill/>
        </p:spPr>
        <p:txBody>
          <a:bodyPr wrap="square" rtlCol="0">
            <a:spAutoFit/>
          </a:bodyPr>
          <a:lstStyle/>
          <a:p>
            <a:r>
              <a:rPr lang="en-US" sz="1000" dirty="0"/>
              <a:t>Fraternal (Dizygotic) Twins (2 Sperm; 2 eggs)</a:t>
            </a:r>
          </a:p>
        </p:txBody>
      </p:sp>
      <p:sp>
        <p:nvSpPr>
          <p:cNvPr id="10" name="TextBox 9">
            <a:extLst>
              <a:ext uri="{FF2B5EF4-FFF2-40B4-BE49-F238E27FC236}">
                <a16:creationId xmlns:a16="http://schemas.microsoft.com/office/drawing/2014/main" id="{4B459DE5-76D9-4A9D-8949-2B6C7C324F24}"/>
              </a:ext>
            </a:extLst>
          </p:cNvPr>
          <p:cNvSpPr txBox="1"/>
          <p:nvPr/>
        </p:nvSpPr>
        <p:spPr>
          <a:xfrm>
            <a:off x="639190" y="3910953"/>
            <a:ext cx="914400" cy="553998"/>
          </a:xfrm>
          <a:prstGeom prst="rect">
            <a:avLst/>
          </a:prstGeom>
          <a:noFill/>
        </p:spPr>
        <p:txBody>
          <a:bodyPr wrap="square" rtlCol="0">
            <a:spAutoFit/>
          </a:bodyPr>
          <a:lstStyle/>
          <a:p>
            <a:r>
              <a:rPr lang="en-US" sz="1000" dirty="0"/>
              <a:t>Splits into two in shared placenta</a:t>
            </a:r>
          </a:p>
        </p:txBody>
      </p:sp>
      <p:sp>
        <p:nvSpPr>
          <p:cNvPr id="11" name="TextBox 10">
            <a:extLst>
              <a:ext uri="{FF2B5EF4-FFF2-40B4-BE49-F238E27FC236}">
                <a16:creationId xmlns:a16="http://schemas.microsoft.com/office/drawing/2014/main" id="{09BA6071-2FFB-4C9D-AE84-30A171582D18}"/>
              </a:ext>
            </a:extLst>
          </p:cNvPr>
          <p:cNvSpPr txBox="1"/>
          <p:nvPr/>
        </p:nvSpPr>
        <p:spPr>
          <a:xfrm>
            <a:off x="4767309" y="3910953"/>
            <a:ext cx="914400" cy="400110"/>
          </a:xfrm>
          <a:prstGeom prst="rect">
            <a:avLst/>
          </a:prstGeom>
          <a:noFill/>
        </p:spPr>
        <p:txBody>
          <a:bodyPr wrap="square" rtlCol="0">
            <a:spAutoFit/>
          </a:bodyPr>
          <a:lstStyle/>
          <a:p>
            <a:r>
              <a:rPr lang="en-US" sz="1000" dirty="0"/>
              <a:t>Separate placentas</a:t>
            </a:r>
          </a:p>
        </p:txBody>
      </p:sp>
      <p:sp>
        <p:nvSpPr>
          <p:cNvPr id="12" name="TextBox 11">
            <a:extLst>
              <a:ext uri="{FF2B5EF4-FFF2-40B4-BE49-F238E27FC236}">
                <a16:creationId xmlns:a16="http://schemas.microsoft.com/office/drawing/2014/main" id="{EA5E00F7-67F3-4C1D-B341-B1BC959BB515}"/>
              </a:ext>
            </a:extLst>
          </p:cNvPr>
          <p:cNvSpPr txBox="1"/>
          <p:nvPr/>
        </p:nvSpPr>
        <p:spPr>
          <a:xfrm>
            <a:off x="4767309" y="4906761"/>
            <a:ext cx="914400" cy="553998"/>
          </a:xfrm>
          <a:prstGeom prst="rect">
            <a:avLst/>
          </a:prstGeom>
          <a:noFill/>
        </p:spPr>
        <p:txBody>
          <a:bodyPr wrap="square" rtlCol="0">
            <a:spAutoFit/>
          </a:bodyPr>
          <a:lstStyle/>
          <a:p>
            <a:r>
              <a:rPr lang="en-US" sz="1000" dirty="0"/>
              <a:t>Share about half of their genes</a:t>
            </a:r>
          </a:p>
        </p:txBody>
      </p:sp>
      <p:sp>
        <p:nvSpPr>
          <p:cNvPr id="13" name="TextBox 12">
            <a:extLst>
              <a:ext uri="{FF2B5EF4-FFF2-40B4-BE49-F238E27FC236}">
                <a16:creationId xmlns:a16="http://schemas.microsoft.com/office/drawing/2014/main" id="{0C935B31-F6EF-47D3-AFFD-43532E428DE5}"/>
              </a:ext>
            </a:extLst>
          </p:cNvPr>
          <p:cNvSpPr txBox="1"/>
          <p:nvPr/>
        </p:nvSpPr>
        <p:spPr>
          <a:xfrm>
            <a:off x="639928" y="4906761"/>
            <a:ext cx="914400" cy="400110"/>
          </a:xfrm>
          <a:prstGeom prst="rect">
            <a:avLst/>
          </a:prstGeom>
          <a:noFill/>
        </p:spPr>
        <p:txBody>
          <a:bodyPr wrap="square" rtlCol="0">
            <a:spAutoFit/>
          </a:bodyPr>
          <a:lstStyle/>
          <a:p>
            <a:r>
              <a:rPr lang="en-US" sz="1000" dirty="0"/>
              <a:t>Share all of their genes</a:t>
            </a:r>
          </a:p>
        </p:txBody>
      </p:sp>
    </p:spTree>
    <p:extLst>
      <p:ext uri="{BB962C8B-B14F-4D97-AF65-F5344CB8AC3E}">
        <p14:creationId xmlns:p14="http://schemas.microsoft.com/office/powerpoint/2010/main" val="307630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r>
              <a:rPr lang="en-US" dirty="0"/>
              <a:t>The Consequences of Shortcuts (Gen. 27)</a:t>
            </a:r>
          </a:p>
        </p:txBody>
      </p:sp>
      <p:sp>
        <p:nvSpPr>
          <p:cNvPr id="14" name="Content Placeholder 2"/>
          <p:cNvSpPr>
            <a:spLocks noGrp="1"/>
          </p:cNvSpPr>
          <p:nvPr>
            <p:ph idx="1"/>
          </p:nvPr>
        </p:nvSpPr>
        <p:spPr/>
        <p:txBody>
          <a:bodyPr>
            <a:normAutofit fontScale="92500" lnSpcReduction="10000"/>
          </a:bodyPr>
          <a:lstStyle/>
          <a:p>
            <a:r>
              <a:rPr lang="en-US" dirty="0"/>
              <a:t>Seeking acceptance outside of God can lead us to go through drastic and ruthless measures.</a:t>
            </a:r>
          </a:p>
          <a:p>
            <a:r>
              <a:rPr lang="en-US" dirty="0"/>
              <a:t>Satan will always provide a shortcut to get what you want. Jacob’s shortcut was to use subtility, which is the primary nature of the serpent. (v. 35)</a:t>
            </a:r>
          </a:p>
          <a:p>
            <a:r>
              <a:rPr lang="en-US" dirty="0"/>
              <a:t>Jacob’s entire identity was driven by his desire to supplant Esau.  Supplant means to supersede and replace. (v. 36)</a:t>
            </a:r>
          </a:p>
          <a:p>
            <a:r>
              <a:rPr lang="en-US" dirty="0"/>
              <a:t>Choosing ungodly route to success always come with repercussion.  Esau was so upset with Jacob’s cutthroat ways that he vowed to kill him. (v. 41)</a:t>
            </a:r>
          </a:p>
          <a:p>
            <a:r>
              <a:rPr lang="en-US" dirty="0"/>
              <a:t>Jacob’s antics revealed deeper layers of Esau’s character. Esau would have been better served taking the high road, but instead got vengeful, and married a rejected woman to find favor with His father.</a:t>
            </a:r>
          </a:p>
        </p:txBody>
      </p:sp>
    </p:spTree>
    <p:extLst>
      <p:ext uri="{BB962C8B-B14F-4D97-AF65-F5344CB8AC3E}">
        <p14:creationId xmlns:p14="http://schemas.microsoft.com/office/powerpoint/2010/main" val="4055032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r>
              <a:rPr lang="en-US" dirty="0"/>
              <a:t>Discussion Question</a:t>
            </a:r>
          </a:p>
        </p:txBody>
      </p:sp>
      <p:sp>
        <p:nvSpPr>
          <p:cNvPr id="14" name="Text Placeholder 2"/>
          <p:cNvSpPr>
            <a:spLocks noGrp="1"/>
          </p:cNvSpPr>
          <p:nvPr>
            <p:ph type="body" idx="1"/>
          </p:nvPr>
        </p:nvSpPr>
        <p:spPr/>
        <p:txBody>
          <a:bodyPr/>
          <a:lstStyle/>
          <a:p>
            <a:r>
              <a:rPr lang="en-US" dirty="0"/>
              <a:t>How are you able to resist the shortcuts in life and do things God’s way instead?</a:t>
            </a:r>
          </a:p>
        </p:txBody>
      </p:sp>
    </p:spTree>
    <p:extLst>
      <p:ext uri="{BB962C8B-B14F-4D97-AF65-F5344CB8AC3E}">
        <p14:creationId xmlns:p14="http://schemas.microsoft.com/office/powerpoint/2010/main" val="45218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r>
              <a:rPr lang="en-US" dirty="0"/>
              <a:t>Jacob Began to Reap What He Sowed</a:t>
            </a:r>
          </a:p>
        </p:txBody>
      </p:sp>
      <p:sp>
        <p:nvSpPr>
          <p:cNvPr id="14" name="Content Placeholder 2"/>
          <p:cNvSpPr>
            <a:spLocks noGrp="1"/>
          </p:cNvSpPr>
          <p:nvPr>
            <p:ph idx="1"/>
          </p:nvPr>
        </p:nvSpPr>
        <p:spPr/>
        <p:txBody>
          <a:bodyPr>
            <a:normAutofit/>
          </a:bodyPr>
          <a:lstStyle/>
          <a:p>
            <a:r>
              <a:rPr lang="en-US" dirty="0"/>
              <a:t>When we act outside of the will of God, we set ourselves up reap from the negativity that we have sown.</a:t>
            </a:r>
          </a:p>
          <a:p>
            <a:r>
              <a:rPr lang="en-US" dirty="0"/>
              <a:t>Jacob was promised Rachel as a wife by Laban if he worked 7 years for her.  He was given Leah instead and had to work an additional 7 years for Rachel. (Gen 29:15-28)</a:t>
            </a:r>
          </a:p>
          <a:p>
            <a:r>
              <a:rPr lang="en-US" dirty="0"/>
              <a:t>Leah’s rejection made her try to work for the love of Jacob. (Gen 29:30-35)</a:t>
            </a:r>
          </a:p>
          <a:p>
            <a:r>
              <a:rPr lang="en-US" dirty="0"/>
              <a:t>Rachel (younger sister) began to envy Leah because she had not had children. This is a parallel to Jacob envying his older brother, Esau. (Gen. 30:1-8)</a:t>
            </a:r>
          </a:p>
          <a:p>
            <a:r>
              <a:rPr lang="en-US" dirty="0"/>
              <a:t>Jacob was living in fear to return home from what he did to Esau.</a:t>
            </a:r>
          </a:p>
        </p:txBody>
      </p:sp>
    </p:spTree>
    <p:extLst>
      <p:ext uri="{BB962C8B-B14F-4D97-AF65-F5344CB8AC3E}">
        <p14:creationId xmlns:p14="http://schemas.microsoft.com/office/powerpoint/2010/main" val="2946133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r>
              <a:rPr lang="en-US" dirty="0"/>
              <a:t>Brokenness Comes Before the Blessing (Gen. 32:24-32)</a:t>
            </a:r>
          </a:p>
        </p:txBody>
      </p:sp>
      <p:sp>
        <p:nvSpPr>
          <p:cNvPr id="14" name="Content Placeholder 2"/>
          <p:cNvSpPr>
            <a:spLocks noGrp="1"/>
          </p:cNvSpPr>
          <p:nvPr>
            <p:ph idx="1"/>
          </p:nvPr>
        </p:nvSpPr>
        <p:spPr/>
        <p:txBody>
          <a:bodyPr>
            <a:normAutofit/>
          </a:bodyPr>
          <a:lstStyle/>
          <a:p>
            <a:r>
              <a:rPr lang="en-US" dirty="0"/>
              <a:t>Jacob wrestled and had to become broken in order to receive a blessing.</a:t>
            </a:r>
          </a:p>
          <a:p>
            <a:r>
              <a:rPr lang="en-US" dirty="0"/>
              <a:t>God had to make Jacob new in order for him to walk in his blessing. </a:t>
            </a:r>
          </a:p>
          <a:p>
            <a:r>
              <a:rPr lang="en-US" dirty="0"/>
              <a:t>Jacob gained the revelation that the only true blessing and approval that matters is from God and not from man or his earthly father.  He could now hold onto the Lord, instead of Esau’s heel. (Eph. 2:6)</a:t>
            </a:r>
          </a:p>
          <a:p>
            <a:r>
              <a:rPr lang="en-US" dirty="0"/>
              <a:t>Jacob saw God face to face and died and became Israel.</a:t>
            </a:r>
          </a:p>
          <a:p>
            <a:r>
              <a:rPr lang="en-US" dirty="0"/>
              <a:t>Jacob's brokenness was a perpetual state for the rest of his life.  God took away the smooth, slick, and </a:t>
            </a:r>
            <a:r>
              <a:rPr lang="en-US" dirty="0" err="1"/>
              <a:t>subtil</a:t>
            </a:r>
            <a:r>
              <a:rPr lang="en-US" dirty="0"/>
              <a:t> ways of Jacob.</a:t>
            </a:r>
          </a:p>
          <a:p>
            <a:pPr marL="0" indent="0">
              <a:buNone/>
            </a:pPr>
            <a:endParaRPr lang="en-US" dirty="0"/>
          </a:p>
        </p:txBody>
      </p:sp>
    </p:spTree>
    <p:extLst>
      <p:ext uri="{BB962C8B-B14F-4D97-AF65-F5344CB8AC3E}">
        <p14:creationId xmlns:p14="http://schemas.microsoft.com/office/powerpoint/2010/main" val="185124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r>
              <a:rPr lang="en-US" dirty="0"/>
              <a:t>God Delights in Humility</a:t>
            </a:r>
          </a:p>
        </p:txBody>
      </p:sp>
      <p:sp>
        <p:nvSpPr>
          <p:cNvPr id="14" name="Content Placeholder 2"/>
          <p:cNvSpPr>
            <a:spLocks noGrp="1"/>
          </p:cNvSpPr>
          <p:nvPr>
            <p:ph idx="1"/>
          </p:nvPr>
        </p:nvSpPr>
        <p:spPr>
          <a:xfrm>
            <a:off x="1280160" y="2199626"/>
            <a:ext cx="9628632" cy="3986213"/>
          </a:xfrm>
        </p:spPr>
        <p:txBody>
          <a:bodyPr>
            <a:normAutofit/>
          </a:bodyPr>
          <a:lstStyle/>
          <a:p>
            <a:r>
              <a:rPr lang="en-US" dirty="0"/>
              <a:t>Christ came for the sick (Mark 2:17)</a:t>
            </a:r>
          </a:p>
          <a:p>
            <a:r>
              <a:rPr lang="en-US" dirty="0"/>
              <a:t>God uses the foolish things to confound the wise (1 Cor. 1:18-31)</a:t>
            </a:r>
          </a:p>
          <a:p>
            <a:r>
              <a:rPr lang="en-US" dirty="0"/>
              <a:t>God resists the proud and gives grace to the humble (James 4:6-7; 1 Pet. 5:5-6)</a:t>
            </a:r>
          </a:p>
          <a:p>
            <a:r>
              <a:rPr lang="en-US" dirty="0"/>
              <a:t>Blessed are the… (Matthew 5:3-11)</a:t>
            </a:r>
          </a:p>
          <a:p>
            <a:r>
              <a:rPr lang="en-US" dirty="0"/>
              <a:t>The least shall be the greatest(Luke 9:46-48)</a:t>
            </a:r>
          </a:p>
          <a:p>
            <a:r>
              <a:rPr lang="en-US" dirty="0"/>
              <a:t>Lazarus and the rich man (Luke 16:19-31)</a:t>
            </a:r>
          </a:p>
          <a:p>
            <a:r>
              <a:rPr lang="en-US" dirty="0"/>
              <a:t>Jesus was sent to display the beauty of meekness (Isaiah 53:2)</a:t>
            </a:r>
          </a:p>
        </p:txBody>
      </p:sp>
    </p:spTree>
    <p:extLst>
      <p:ext uri="{BB962C8B-B14F-4D97-AF65-F5344CB8AC3E}">
        <p14:creationId xmlns:p14="http://schemas.microsoft.com/office/powerpoint/2010/main" val="1440355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r>
              <a:rPr lang="en-US" dirty="0"/>
              <a:t>Jesus’ Strength is Made Perfect in Weakness (2 Cor 12:1-10)</a:t>
            </a:r>
          </a:p>
        </p:txBody>
      </p:sp>
      <p:sp>
        <p:nvSpPr>
          <p:cNvPr id="14" name="Content Placeholder 2"/>
          <p:cNvSpPr>
            <a:spLocks noGrp="1"/>
          </p:cNvSpPr>
          <p:nvPr>
            <p:ph idx="1"/>
          </p:nvPr>
        </p:nvSpPr>
        <p:spPr/>
        <p:txBody>
          <a:bodyPr>
            <a:normAutofit fontScale="85000" lnSpcReduction="20000"/>
          </a:bodyPr>
          <a:lstStyle/>
          <a:p>
            <a:pPr marL="0" indent="0">
              <a:buNone/>
            </a:pPr>
            <a:r>
              <a:rPr lang="en-US" dirty="0"/>
              <a:t>It is not expedient for me doubtless to glory. I will come to visions and revelations of the Lord. I knew a man in Christ above fourteen years ago, (whether in the body, I cannot tell; or whether out of the body, I cannot tell: God </a:t>
            </a:r>
            <a:r>
              <a:rPr lang="en-US" dirty="0" err="1"/>
              <a:t>knoweth</a:t>
            </a:r>
            <a:r>
              <a:rPr lang="en-US" dirty="0"/>
              <a:t>;) such an one caught up to the third heaven. And I knew such a man, (whether in the body, or out of the body, I cannot tell: God </a:t>
            </a:r>
            <a:r>
              <a:rPr lang="en-US" dirty="0" err="1"/>
              <a:t>knoweth</a:t>
            </a:r>
            <a:r>
              <a:rPr lang="en-US" dirty="0"/>
              <a:t>;) How that he was caught up into paradise, and heard unspeakable words, which it is not lawful for a man to utter. Of such an one will I glory: </a:t>
            </a:r>
            <a:r>
              <a:rPr lang="en-US" dirty="0">
                <a:solidFill>
                  <a:schemeClr val="accent1">
                    <a:lumMod val="75000"/>
                  </a:schemeClr>
                </a:solidFill>
              </a:rPr>
              <a:t>yet of myself I will not glory, but in mine infirmities.</a:t>
            </a:r>
            <a:r>
              <a:rPr lang="en-US" dirty="0"/>
              <a:t> For </a:t>
            </a:r>
            <a:r>
              <a:rPr lang="en-US" dirty="0">
                <a:solidFill>
                  <a:schemeClr val="accent1">
                    <a:lumMod val="75000"/>
                  </a:schemeClr>
                </a:solidFill>
              </a:rPr>
              <a:t>though I would desire to glory, I shall not be a fool</a:t>
            </a:r>
            <a:r>
              <a:rPr lang="en-US" dirty="0"/>
              <a:t>; for I will say the truth: but now I forbear, lest any man should think of me above that which he </a:t>
            </a:r>
            <a:r>
              <a:rPr lang="en-US" dirty="0" err="1"/>
              <a:t>seeth</a:t>
            </a:r>
            <a:r>
              <a:rPr lang="en-US" dirty="0"/>
              <a:t> me to be, or that he heareth of me. And </a:t>
            </a:r>
            <a:r>
              <a:rPr lang="en-US" dirty="0">
                <a:solidFill>
                  <a:schemeClr val="accent1">
                    <a:lumMod val="75000"/>
                  </a:schemeClr>
                </a:solidFill>
              </a:rPr>
              <a:t>lest I should be exalted above measure through the abundance of the revelations, there was given to me a thorn in the flesh, the messenger of Satan to buffet me,</a:t>
            </a:r>
            <a:r>
              <a:rPr lang="en-US" dirty="0"/>
              <a:t> lest I should be exalted above measure. For this thing I besought the Lord thrice, that it might depart from me. And he said unto me, </a:t>
            </a:r>
            <a:r>
              <a:rPr lang="en-US" dirty="0">
                <a:solidFill>
                  <a:srgbClr val="FF0000"/>
                </a:solidFill>
              </a:rPr>
              <a:t>My grace is sufficient for thee: for my strength is made perfect in weakness.</a:t>
            </a:r>
            <a:r>
              <a:rPr lang="en-US" dirty="0"/>
              <a:t> Most gladly therefore will I rather glory in my infirmities, </a:t>
            </a:r>
            <a:r>
              <a:rPr lang="en-US" dirty="0">
                <a:solidFill>
                  <a:schemeClr val="accent1">
                    <a:lumMod val="75000"/>
                  </a:schemeClr>
                </a:solidFill>
              </a:rPr>
              <a:t>that the power of Christ may rest upon me.</a:t>
            </a:r>
            <a:r>
              <a:rPr lang="en-US" dirty="0"/>
              <a:t> Therefore </a:t>
            </a:r>
            <a:r>
              <a:rPr lang="en-US" dirty="0">
                <a:solidFill>
                  <a:schemeClr val="accent1">
                    <a:lumMod val="75000"/>
                  </a:schemeClr>
                </a:solidFill>
              </a:rPr>
              <a:t>I take pleasure in infirmities, in reproaches, in necessities, in persecutions, in distresses for Christ's sake: for when I am weak, then am I strong.</a:t>
            </a:r>
          </a:p>
        </p:txBody>
      </p:sp>
    </p:spTree>
    <p:extLst>
      <p:ext uri="{BB962C8B-B14F-4D97-AF65-F5344CB8AC3E}">
        <p14:creationId xmlns:p14="http://schemas.microsoft.com/office/powerpoint/2010/main" val="1389409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Educational subjects 16x9">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27.potx" id="{6B18C398-4F76-4BDC-B8A4-D02A96E0AA82}" vid="{FBF1AC64-E511-41D2-AA23-0E693E79CD77}"/>
    </a:ext>
  </a:extLst>
</a:theme>
</file>

<file path=ppt/theme/theme2.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Educational subjects presentation, chalkboard illustrations design (widescreen)</Template>
  <TotalTime>2405</TotalTime>
  <Words>1166</Words>
  <Application>Microsoft Office PowerPoint</Application>
  <PresentationFormat>Widescreen</PresentationFormat>
  <Paragraphs>55</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Calibri</vt:lpstr>
      <vt:lpstr>Wingdings</vt:lpstr>
      <vt:lpstr>Educational subjects 16x9</vt:lpstr>
      <vt:lpstr>The Revelation of Weakness</vt:lpstr>
      <vt:lpstr>Jacob Was an Underdog Battling Rejection (Gen. 25:21-34)</vt:lpstr>
      <vt:lpstr>Identical vs. Fraternal Twins</vt:lpstr>
      <vt:lpstr>The Consequences of Shortcuts (Gen. 27)</vt:lpstr>
      <vt:lpstr>Discussion Question</vt:lpstr>
      <vt:lpstr>Jacob Began to Reap What He Sowed</vt:lpstr>
      <vt:lpstr>Brokenness Comes Before the Blessing (Gen. 32:24-32)</vt:lpstr>
      <vt:lpstr>God Delights in Humility</vt:lpstr>
      <vt:lpstr>Jesus’ Strength is Made Perfect in Weakness (2 Cor 12:1-10)</vt:lpstr>
      <vt:lpstr>3 Takeaways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Centurion Examined</dc:title>
  <dc:creator>USER</dc:creator>
  <cp:lastModifiedBy>USER</cp:lastModifiedBy>
  <cp:revision>46</cp:revision>
  <dcterms:created xsi:type="dcterms:W3CDTF">2018-10-11T13:56:09Z</dcterms:created>
  <dcterms:modified xsi:type="dcterms:W3CDTF">2018-12-07T00:11:21Z</dcterms:modified>
</cp:coreProperties>
</file>