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256" r:id="rId2"/>
    <p:sldId id="260" r:id="rId3"/>
    <p:sldId id="281" r:id="rId4"/>
    <p:sldId id="282" r:id="rId5"/>
    <p:sldId id="279" r:id="rId6"/>
    <p:sldId id="257"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5090" autoAdjust="0"/>
  </p:normalViewPr>
  <p:slideViewPr>
    <p:cSldViewPr snapToGrid="0">
      <p:cViewPr varScale="1">
        <p:scale>
          <a:sx n="86" d="100"/>
          <a:sy n="86" d="100"/>
        </p:scale>
        <p:origin x="571"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2019/01/17</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ZA" smtClean="0"/>
              <a:t>2019/01/17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ZA" dirty="0"/>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endParaRPr lang="en-ZA" dirty="0"/>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dirty="0"/>
              <a:t>Section 1 Title</a:t>
            </a:r>
            <a:endParaRPr lang="en-ZA" dirty="0"/>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dirty="0"/>
              <a:t>Section 2 Title</a:t>
            </a: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dirty="0"/>
              <a:t>Section 3 Title</a:t>
            </a: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ZA" dirty="0"/>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p:nvPr>
        </p:nvSpPr>
        <p:spPr>
          <a:xfrm>
            <a:off x="432000"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p:nvPr>
        </p:nvSpPr>
        <p:spPr>
          <a:xfrm>
            <a:off x="5709372"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883617"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7335235"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endParaRPr lang="en-ZA" dirty="0"/>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490809"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4549618"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6608427" y="1148060"/>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8667235"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endParaRPr lang="en-ZA" dirty="0"/>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ZA" dirty="0"/>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p:nvPr>
        </p:nvSpPr>
        <p:spPr>
          <a:xfrm>
            <a:off x="5715235" y="1581663"/>
            <a:ext cx="4786225"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ZA" dirty="0"/>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ZA" dirty="0"/>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ZA" dirty="0"/>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dirty="0"/>
              <a:t>Thank You</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dirty="0"/>
              <a:t>Website</a:t>
            </a:r>
            <a:endParaRPr lang="en-ZA" dirty="0"/>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dirty="0"/>
              <a:t>Emphasized Text</a:t>
            </a:r>
            <a:endParaRPr lang="en-ZA" dirty="0"/>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ZA" dirty="0"/>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endParaRPr lang="en-ZA" dirty="0"/>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ZA" dirty="0"/>
              <a:t>page </a:t>
            </a:r>
            <a:fld id="{19B51A1E-902D-48AF-9020-955120F399B6}" type="slidenum">
              <a:rPr lang="en-ZA" b="1" i="1" smtClean="0"/>
              <a:pPr/>
              <a:t>‹#›</a:t>
            </a:fld>
            <a:endParaRPr lang="en-ZA" b="1" i="1"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ZA" sz="2400" b="1" spc="-150" baseline="0" dirty="0">
                <a:solidFill>
                  <a:schemeClr val="accent1"/>
                </a:solidFill>
              </a:rPr>
              <a:t>Contoso</a:t>
            </a:r>
            <a:br>
              <a:rPr lang="en-ZA" sz="2400" b="1" spc="-150" baseline="0" dirty="0">
                <a:solidFill>
                  <a:schemeClr val="tx1">
                    <a:lumMod val="50000"/>
                    <a:lumOff val="50000"/>
                  </a:schemeClr>
                </a:solidFill>
              </a:rPr>
            </a:br>
            <a:r>
              <a:rPr lang="en-ZA" sz="1000" b="0" spc="0" baseline="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sldNum="0" hdr="0" ftr="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2" cstate="screen">
            <a:extLst>
              <a:ext uri="{28A0092B-C50C-407E-A947-70E740481C1C}">
                <a14:useLocalDpi xmlns:a14="http://schemas.microsoft.com/office/drawing/2010/main"/>
              </a:ext>
            </a:extLst>
          </a:blip>
          <a:srcRect/>
          <a:stretch/>
        </p:blipFill>
        <p:spPr>
          <a:xfrm>
            <a:off x="136525" y="136525"/>
            <a:ext cx="11909425" cy="6584950"/>
          </a:xfrm>
        </p:spPr>
      </p:pic>
      <p:sp>
        <p:nvSpPr>
          <p:cNvPr id="26" name="Rectangle 25" title="Overlay Graphic">
            <a:extLst>
              <a:ext uri="{FF2B5EF4-FFF2-40B4-BE49-F238E27FC236}">
                <a16:creationId xmlns:a16="http://schemas.microsoft.com/office/drawing/2014/main" id="{817B6E89-6474-4AB4-90D5-2C2FB4120F12}"/>
              </a:ext>
            </a:extLst>
          </p:cNvPr>
          <p:cNvSpPr/>
          <p:nvPr/>
        </p:nvSpPr>
        <p:spPr bwMode="ltGray">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p:txBody>
          <a:bodyPr/>
          <a:lstStyle/>
          <a:p>
            <a:r>
              <a:rPr lang="en-ZA" dirty="0"/>
              <a:t>Do You Have Ears to Hear?</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p:txBody>
          <a:bodyPr/>
          <a:lstStyle/>
          <a:p>
            <a:r>
              <a:rPr lang="en-ZA" dirty="0"/>
              <a:t>The Operation Series</a:t>
            </a:r>
          </a:p>
        </p:txBody>
      </p:sp>
      <p:pic>
        <p:nvPicPr>
          <p:cNvPr id="10" name="Picture 9">
            <a:extLst>
              <a:ext uri="{FF2B5EF4-FFF2-40B4-BE49-F238E27FC236}">
                <a16:creationId xmlns:a16="http://schemas.microsoft.com/office/drawing/2014/main" id="{D389A28A-DA45-4ECE-8F4A-38CA20C16906}"/>
              </a:ext>
            </a:extLst>
          </p:cNvPr>
          <p:cNvPicPr>
            <a:picLocks noChangeAspect="1"/>
          </p:cNvPicPr>
          <p:nvPr/>
        </p:nvPicPr>
        <p:blipFill>
          <a:blip r:embed="rId3"/>
          <a:stretch>
            <a:fillRect/>
          </a:stretch>
        </p:blipFill>
        <p:spPr>
          <a:xfrm>
            <a:off x="9731057" y="230079"/>
            <a:ext cx="1227345" cy="1227345"/>
          </a:xfrm>
          <a:prstGeom prst="rect">
            <a:avLst/>
          </a:prstGeom>
        </p:spPr>
      </p:pic>
    </p:spTree>
    <p:extLst>
      <p:ext uri="{BB962C8B-B14F-4D97-AF65-F5344CB8AC3E}">
        <p14:creationId xmlns:p14="http://schemas.microsoft.com/office/powerpoint/2010/main" val="148523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rial image of computer laptop keyboard and clipboard with form on it.  Also contains hands folded.">
            <a:extLst>
              <a:ext uri="{FF2B5EF4-FFF2-40B4-BE49-F238E27FC236}">
                <a16:creationId xmlns:a16="http://schemas.microsoft.com/office/drawing/2014/main" id="{3E7237D6-2D71-4A63-9CB5-8ADCB63FC726}"/>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a:xfrm>
            <a:off x="5277678" y="136525"/>
            <a:ext cx="5676382" cy="6584950"/>
          </a:xfrm>
        </p:spPr>
      </p:pic>
      <p:sp>
        <p:nvSpPr>
          <p:cNvPr id="9" name="Rectangle 8" title="Overlay Graphic">
            <a:extLst>
              <a:ext uri="{FF2B5EF4-FFF2-40B4-BE49-F238E27FC236}">
                <a16:creationId xmlns:a16="http://schemas.microsoft.com/office/drawing/2014/main" id="{670550D9-B72F-46D0-B3A1-179DADF002AC}"/>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03161DAB-3A3E-48FC-9143-482C63BB1C02}"/>
              </a:ext>
            </a:extLst>
          </p:cNvPr>
          <p:cNvSpPr>
            <a:spLocks noGrp="1"/>
          </p:cNvSpPr>
          <p:nvPr>
            <p:ph idx="13"/>
          </p:nvPr>
        </p:nvSpPr>
        <p:spPr>
          <a:xfrm>
            <a:off x="460828" y="977972"/>
            <a:ext cx="4444800" cy="3807092"/>
          </a:xfrm>
        </p:spPr>
        <p:txBody>
          <a:bodyPr/>
          <a:lstStyle/>
          <a:p>
            <a:r>
              <a:rPr lang="en-ZA" dirty="0"/>
              <a:t>Almost everyone has ears, but do we have ears “to hear”. </a:t>
            </a:r>
          </a:p>
          <a:p>
            <a:pPr lvl="1"/>
            <a:r>
              <a:rPr lang="en-ZA" dirty="0"/>
              <a:t>Different species have different hearing. We have to be born again to get on the LORD’s frequency. (John 6:63)</a:t>
            </a:r>
          </a:p>
          <a:p>
            <a:r>
              <a:rPr lang="en-ZA" dirty="0"/>
              <a:t>Satan is the prince and power of the “air”. Which frequency are we on?</a:t>
            </a:r>
          </a:p>
          <a:p>
            <a:r>
              <a:rPr lang="en-ZA" dirty="0"/>
              <a:t>The heart must come into agreement with the ear. (Prov. 2:2; Prov. 22:17)</a:t>
            </a:r>
          </a:p>
          <a:p>
            <a:r>
              <a:rPr lang="en-ZA" dirty="0"/>
              <a:t>The ear is a portal, then the first attack of the enemy is to close or congest the ears (Rom. 10:17)</a:t>
            </a:r>
          </a:p>
        </p:txBody>
      </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bwMode="black"/>
        <p:txBody>
          <a:bodyPr/>
          <a:lstStyle/>
          <a:p>
            <a:r>
              <a:rPr lang="en-ZA" dirty="0"/>
              <a:t>The One Who Has Ears to Hear, Let Him Hear</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bwMode="black"/>
        <p:txBody>
          <a:bodyPr/>
          <a:lstStyle/>
          <a:p>
            <a:pPr algn="just"/>
            <a:r>
              <a:rPr lang="en-US" sz="1600" b="1" i="1" dirty="0">
                <a:solidFill>
                  <a:schemeClr val="accent6">
                    <a:lumMod val="40000"/>
                    <a:lumOff val="60000"/>
                  </a:schemeClr>
                </a:solidFill>
              </a:rPr>
              <a:t>Matthew 11:15</a:t>
            </a:r>
            <a:r>
              <a:rPr lang="en-US" sz="1600" i="1" dirty="0">
                <a:solidFill>
                  <a:schemeClr val="accent6">
                    <a:lumMod val="40000"/>
                    <a:lumOff val="60000"/>
                  </a:schemeClr>
                </a:solidFill>
              </a:rPr>
              <a:t> - He that hath ears to hear, let him hear.</a:t>
            </a:r>
            <a:endParaRPr lang="en-ZA" sz="1600" i="1" dirty="0">
              <a:solidFill>
                <a:schemeClr val="accent6">
                  <a:lumMod val="40000"/>
                  <a:lumOff val="60000"/>
                </a:schemeClr>
              </a:solidFill>
            </a:endParaRPr>
          </a:p>
        </p:txBody>
      </p:sp>
      <p:pic>
        <p:nvPicPr>
          <p:cNvPr id="11" name="Picture 10">
            <a:extLst>
              <a:ext uri="{FF2B5EF4-FFF2-40B4-BE49-F238E27FC236}">
                <a16:creationId xmlns:a16="http://schemas.microsoft.com/office/drawing/2014/main" id="{8A8F995A-5A63-417D-97BD-C051C6AA2100}"/>
              </a:ext>
            </a:extLst>
          </p:cNvPr>
          <p:cNvPicPr>
            <a:picLocks noChangeAspect="1"/>
          </p:cNvPicPr>
          <p:nvPr/>
        </p:nvPicPr>
        <p:blipFill>
          <a:blip r:embed="rId3"/>
          <a:stretch>
            <a:fillRect/>
          </a:stretch>
        </p:blipFill>
        <p:spPr>
          <a:xfrm>
            <a:off x="11104578" y="5241946"/>
            <a:ext cx="1087422" cy="1076504"/>
          </a:xfrm>
          <a:prstGeom prst="rect">
            <a:avLst/>
          </a:prstGeom>
        </p:spPr>
      </p:pic>
    </p:spTree>
    <p:extLst>
      <p:ext uri="{BB962C8B-B14F-4D97-AF65-F5344CB8AC3E}">
        <p14:creationId xmlns:p14="http://schemas.microsoft.com/office/powerpoint/2010/main" val="212272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92754" y="795071"/>
            <a:ext cx="4847351" cy="5600064"/>
          </a:xfrm>
        </p:spPr>
        <p:txBody>
          <a:bodyPr/>
          <a:lstStyle/>
          <a:p>
            <a:pPr marL="0" indent="0" algn="just">
              <a:buNone/>
            </a:pPr>
            <a:r>
              <a:rPr lang="en-US" b="1" i="1" dirty="0"/>
              <a:t>Matthew 13:18-23  </a:t>
            </a:r>
            <a:r>
              <a:rPr lang="en-US" i="1" dirty="0">
                <a:solidFill>
                  <a:srgbClr val="FF0000"/>
                </a:solidFill>
              </a:rPr>
              <a:t>Hear ye therefore the parable of the sower. </a:t>
            </a:r>
            <a:r>
              <a:rPr lang="en-US" i="1" dirty="0">
                <a:solidFill>
                  <a:schemeClr val="tx1"/>
                </a:solidFill>
              </a:rPr>
              <a:t>19</a:t>
            </a:r>
            <a:r>
              <a:rPr lang="en-US" i="1" dirty="0">
                <a:solidFill>
                  <a:srgbClr val="FF0000"/>
                </a:solidFill>
              </a:rPr>
              <a:t> When any one</a:t>
            </a:r>
            <a:r>
              <a:rPr lang="en-US" i="1" dirty="0"/>
              <a:t> </a:t>
            </a:r>
            <a:r>
              <a:rPr lang="en-US" i="1" dirty="0">
                <a:solidFill>
                  <a:schemeClr val="accent1"/>
                </a:solidFill>
              </a:rPr>
              <a:t>heareth the word of the kingdom,</a:t>
            </a:r>
            <a:r>
              <a:rPr lang="en-US" i="1" dirty="0"/>
              <a:t> </a:t>
            </a:r>
            <a:r>
              <a:rPr lang="en-US" i="1" dirty="0">
                <a:solidFill>
                  <a:srgbClr val="FF0000"/>
                </a:solidFill>
              </a:rPr>
              <a:t>and</a:t>
            </a:r>
            <a:r>
              <a:rPr lang="en-US" i="1" dirty="0"/>
              <a:t> </a:t>
            </a:r>
            <a:r>
              <a:rPr lang="en-US" i="1" dirty="0" err="1">
                <a:solidFill>
                  <a:schemeClr val="accent1"/>
                </a:solidFill>
              </a:rPr>
              <a:t>understandeth</a:t>
            </a:r>
            <a:r>
              <a:rPr lang="en-US" i="1" dirty="0">
                <a:solidFill>
                  <a:schemeClr val="accent1"/>
                </a:solidFill>
              </a:rPr>
              <a:t> it not</a:t>
            </a:r>
            <a:r>
              <a:rPr lang="en-US" i="1" dirty="0"/>
              <a:t>, </a:t>
            </a:r>
            <a:r>
              <a:rPr lang="en-US" i="1" dirty="0">
                <a:solidFill>
                  <a:srgbClr val="FF0000"/>
                </a:solidFill>
              </a:rPr>
              <a:t>then cometh </a:t>
            </a:r>
            <a:r>
              <a:rPr lang="en-US" i="1" dirty="0">
                <a:solidFill>
                  <a:schemeClr val="accent1"/>
                </a:solidFill>
              </a:rPr>
              <a:t>the wicked one, </a:t>
            </a:r>
            <a:r>
              <a:rPr lang="en-US" i="1" dirty="0">
                <a:solidFill>
                  <a:srgbClr val="FF0000"/>
                </a:solidFill>
              </a:rPr>
              <a:t>and </a:t>
            </a:r>
            <a:r>
              <a:rPr lang="en-US" i="1" dirty="0" err="1">
                <a:solidFill>
                  <a:schemeClr val="accent1"/>
                </a:solidFill>
              </a:rPr>
              <a:t>catcheth</a:t>
            </a:r>
            <a:r>
              <a:rPr lang="en-US" i="1" dirty="0">
                <a:solidFill>
                  <a:schemeClr val="accent1"/>
                </a:solidFill>
              </a:rPr>
              <a:t> away that which was sown in his heart.</a:t>
            </a:r>
            <a:r>
              <a:rPr lang="en-US" i="1" dirty="0"/>
              <a:t> </a:t>
            </a:r>
            <a:r>
              <a:rPr lang="en-US" i="1" dirty="0">
                <a:solidFill>
                  <a:srgbClr val="FF0000"/>
                </a:solidFill>
              </a:rPr>
              <a:t>This is he which received seed by the </a:t>
            </a:r>
            <a:r>
              <a:rPr lang="en-US" i="1" dirty="0">
                <a:solidFill>
                  <a:schemeClr val="accent1"/>
                </a:solidFill>
              </a:rPr>
              <a:t>way side</a:t>
            </a:r>
            <a:r>
              <a:rPr lang="en-US" i="1" dirty="0"/>
              <a:t>. 20 </a:t>
            </a:r>
            <a:r>
              <a:rPr lang="en-US" i="1" dirty="0">
                <a:solidFill>
                  <a:srgbClr val="FF0000"/>
                </a:solidFill>
              </a:rPr>
              <a:t>But he that received the seed into </a:t>
            </a:r>
            <a:r>
              <a:rPr lang="en-US" i="1" dirty="0">
                <a:solidFill>
                  <a:schemeClr val="accent1"/>
                </a:solidFill>
              </a:rPr>
              <a:t>stony places,</a:t>
            </a:r>
            <a:r>
              <a:rPr lang="en-US" i="1" dirty="0">
                <a:solidFill>
                  <a:srgbClr val="FF0000"/>
                </a:solidFill>
              </a:rPr>
              <a:t> the same is he that heareth the word, and </a:t>
            </a:r>
            <a:r>
              <a:rPr lang="en-US" i="1" dirty="0">
                <a:solidFill>
                  <a:schemeClr val="accent1"/>
                </a:solidFill>
              </a:rPr>
              <a:t>anon with joy </a:t>
            </a:r>
            <a:r>
              <a:rPr lang="en-US" i="1" dirty="0" err="1">
                <a:solidFill>
                  <a:schemeClr val="accent1"/>
                </a:solidFill>
              </a:rPr>
              <a:t>receiveth</a:t>
            </a:r>
            <a:r>
              <a:rPr lang="en-US" i="1" dirty="0">
                <a:solidFill>
                  <a:schemeClr val="accent1"/>
                </a:solidFill>
              </a:rPr>
              <a:t> it;</a:t>
            </a:r>
            <a:r>
              <a:rPr lang="en-US" i="1" dirty="0">
                <a:solidFill>
                  <a:srgbClr val="FF0000"/>
                </a:solidFill>
              </a:rPr>
              <a:t> </a:t>
            </a:r>
            <a:r>
              <a:rPr lang="en-US" i="1" dirty="0"/>
              <a:t>21 </a:t>
            </a:r>
            <a:r>
              <a:rPr lang="en-US" i="1" dirty="0">
                <a:solidFill>
                  <a:srgbClr val="FF0000"/>
                </a:solidFill>
              </a:rPr>
              <a:t>Yet hath he not root in himself, but </a:t>
            </a:r>
            <a:r>
              <a:rPr lang="en-US" i="1" dirty="0" err="1">
                <a:solidFill>
                  <a:srgbClr val="FF0000"/>
                </a:solidFill>
              </a:rPr>
              <a:t>dureth</a:t>
            </a:r>
            <a:r>
              <a:rPr lang="en-US" i="1" dirty="0">
                <a:solidFill>
                  <a:srgbClr val="FF0000"/>
                </a:solidFill>
              </a:rPr>
              <a:t> for a while: for when </a:t>
            </a:r>
            <a:r>
              <a:rPr lang="en-US" i="1" dirty="0">
                <a:solidFill>
                  <a:schemeClr val="accent1"/>
                </a:solidFill>
              </a:rPr>
              <a:t>tribulation or persecution </a:t>
            </a:r>
            <a:r>
              <a:rPr lang="en-US" i="1" dirty="0" err="1">
                <a:solidFill>
                  <a:schemeClr val="accent1"/>
                </a:solidFill>
              </a:rPr>
              <a:t>ariseth</a:t>
            </a:r>
            <a:r>
              <a:rPr lang="en-US" i="1" dirty="0">
                <a:solidFill>
                  <a:schemeClr val="accent1"/>
                </a:solidFill>
              </a:rPr>
              <a:t> because of the word, by and by he is offended.</a:t>
            </a:r>
            <a:r>
              <a:rPr lang="en-US" i="1" dirty="0">
                <a:solidFill>
                  <a:srgbClr val="FF0000"/>
                </a:solidFill>
              </a:rPr>
              <a:t> </a:t>
            </a:r>
            <a:r>
              <a:rPr lang="en-US" i="1" dirty="0"/>
              <a:t>22 </a:t>
            </a:r>
            <a:r>
              <a:rPr lang="en-US" i="1" dirty="0">
                <a:solidFill>
                  <a:srgbClr val="FF0000"/>
                </a:solidFill>
              </a:rPr>
              <a:t>He also that received seed </a:t>
            </a:r>
            <a:r>
              <a:rPr lang="en-US" i="1" dirty="0">
                <a:solidFill>
                  <a:schemeClr val="accent1"/>
                </a:solidFill>
              </a:rPr>
              <a:t>among the thorns</a:t>
            </a:r>
            <a:r>
              <a:rPr lang="en-US" i="1" dirty="0">
                <a:solidFill>
                  <a:srgbClr val="FF0000"/>
                </a:solidFill>
              </a:rPr>
              <a:t> is he that heareth the word; </a:t>
            </a:r>
            <a:r>
              <a:rPr lang="en-US" i="1" dirty="0">
                <a:solidFill>
                  <a:schemeClr val="accent1"/>
                </a:solidFill>
              </a:rPr>
              <a:t>and the care of this world, and the deceitfulness of riches, choke the word, and he becometh unfruitful. </a:t>
            </a:r>
            <a:r>
              <a:rPr lang="en-US" i="1" dirty="0"/>
              <a:t>23 </a:t>
            </a:r>
            <a:r>
              <a:rPr lang="en-US" i="1" dirty="0">
                <a:solidFill>
                  <a:srgbClr val="FF0000"/>
                </a:solidFill>
              </a:rPr>
              <a:t>But he that received seed into the </a:t>
            </a:r>
            <a:r>
              <a:rPr lang="en-US" i="1" dirty="0">
                <a:solidFill>
                  <a:schemeClr val="accent1"/>
                </a:solidFill>
              </a:rPr>
              <a:t>good ground</a:t>
            </a:r>
            <a:r>
              <a:rPr lang="en-US" i="1" dirty="0">
                <a:solidFill>
                  <a:srgbClr val="FF0000"/>
                </a:solidFill>
              </a:rPr>
              <a:t> is he that heareth the word, and </a:t>
            </a:r>
            <a:r>
              <a:rPr lang="en-US" i="1" dirty="0" err="1">
                <a:solidFill>
                  <a:schemeClr val="accent1"/>
                </a:solidFill>
              </a:rPr>
              <a:t>understandeth</a:t>
            </a:r>
            <a:r>
              <a:rPr lang="en-US" i="1" dirty="0">
                <a:solidFill>
                  <a:schemeClr val="accent1"/>
                </a:solidFill>
              </a:rPr>
              <a:t> it;</a:t>
            </a:r>
            <a:r>
              <a:rPr lang="en-US" i="1" dirty="0">
                <a:solidFill>
                  <a:srgbClr val="FF0000"/>
                </a:solidFill>
              </a:rPr>
              <a:t> which also </a:t>
            </a:r>
            <a:r>
              <a:rPr lang="en-US" i="1" dirty="0" err="1">
                <a:solidFill>
                  <a:schemeClr val="accent1"/>
                </a:solidFill>
              </a:rPr>
              <a:t>beareth</a:t>
            </a:r>
            <a:r>
              <a:rPr lang="en-US" i="1" dirty="0">
                <a:solidFill>
                  <a:schemeClr val="accent1"/>
                </a:solidFill>
              </a:rPr>
              <a:t> fruit,</a:t>
            </a:r>
            <a:r>
              <a:rPr lang="en-US" i="1" dirty="0">
                <a:solidFill>
                  <a:srgbClr val="FF0000"/>
                </a:solidFill>
              </a:rPr>
              <a:t> and bringeth forth, some an hundredfold, some sixty, some thirty.</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277678" y="731931"/>
            <a:ext cx="5381015" cy="720000"/>
          </a:xfrm>
        </p:spPr>
        <p:txBody>
          <a:bodyPr/>
          <a:lstStyle/>
          <a:p>
            <a:r>
              <a:rPr lang="en-ZA" dirty="0"/>
              <a:t>The Parable of the Sower</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7" y="1550187"/>
            <a:ext cx="5413641" cy="4344585"/>
          </a:xfrm>
        </p:spPr>
        <p:txBody>
          <a:bodyPr/>
          <a:lstStyle/>
          <a:p>
            <a:pPr marL="285750" indent="-285750" algn="just">
              <a:buFont typeface="Arial" panose="020B0604020202020204" pitchFamily="34" charset="0"/>
              <a:buChar char="•"/>
            </a:pPr>
            <a:r>
              <a:rPr lang="en-US" sz="1600" i="1" dirty="0">
                <a:solidFill>
                  <a:schemeClr val="accent6">
                    <a:lumMod val="40000"/>
                    <a:lumOff val="60000"/>
                  </a:schemeClr>
                </a:solidFill>
              </a:rPr>
              <a:t>Hearing the word requires understanding. Understanding is processed by the heart.</a:t>
            </a:r>
          </a:p>
          <a:p>
            <a:pPr marL="285750" indent="-285750" algn="just">
              <a:buFont typeface="Arial" panose="020B0604020202020204" pitchFamily="34" charset="0"/>
              <a:buChar char="•"/>
            </a:pPr>
            <a:r>
              <a:rPr lang="en-US" sz="1600" i="1" dirty="0">
                <a:solidFill>
                  <a:schemeClr val="accent6">
                    <a:lumMod val="40000"/>
                    <a:lumOff val="60000"/>
                  </a:schemeClr>
                </a:solidFill>
              </a:rPr>
              <a:t>How is the wicked one able to catch away something that’s sown in our hearts? That must mean that he has access to our heart as well. He snatches it away on the road (way side).</a:t>
            </a:r>
          </a:p>
          <a:p>
            <a:pPr marL="285750" indent="-285750" algn="just">
              <a:buFont typeface="Arial" panose="020B0604020202020204" pitchFamily="34" charset="0"/>
              <a:buChar char="•"/>
            </a:pPr>
            <a:r>
              <a:rPr lang="en-US" sz="1600" i="1" dirty="0">
                <a:solidFill>
                  <a:schemeClr val="accent6">
                    <a:lumMod val="40000"/>
                    <a:lumOff val="60000"/>
                  </a:schemeClr>
                </a:solidFill>
              </a:rPr>
              <a:t>Stony places are a heart of stone. (Ezek. 36:26; Heb. 3:15). </a:t>
            </a:r>
          </a:p>
          <a:p>
            <a:pPr marL="285750" indent="-285750" algn="just">
              <a:buFont typeface="Arial" panose="020B0604020202020204" pitchFamily="34" charset="0"/>
              <a:buChar char="•"/>
            </a:pPr>
            <a:r>
              <a:rPr lang="en-US" sz="1600" i="1" dirty="0">
                <a:solidFill>
                  <a:schemeClr val="accent6">
                    <a:lumMod val="40000"/>
                    <a:lumOff val="60000"/>
                  </a:schemeClr>
                </a:solidFill>
              </a:rPr>
              <a:t>Notice that tribulation and persecution come BECAUSE OF the word.  Things are fine when we coexist with evil, but Jesus comes with a sword</a:t>
            </a:r>
          </a:p>
          <a:p>
            <a:pPr marL="285750" indent="-285750" algn="just">
              <a:buFont typeface="Arial" panose="020B0604020202020204" pitchFamily="34" charset="0"/>
              <a:buChar char="•"/>
            </a:pPr>
            <a:r>
              <a:rPr lang="en-US" sz="1600" i="1" dirty="0">
                <a:solidFill>
                  <a:schemeClr val="accent6">
                    <a:lumMod val="40000"/>
                    <a:lumOff val="60000"/>
                  </a:schemeClr>
                </a:solidFill>
              </a:rPr>
              <a:t>There is a direct correlation between offense and a hard heart (Matt. 24:10-11)</a:t>
            </a:r>
          </a:p>
          <a:p>
            <a:pPr marL="285750" indent="-285750" algn="just">
              <a:buFont typeface="Arial" panose="020B0604020202020204" pitchFamily="34" charset="0"/>
              <a:buChar char="•"/>
            </a:pPr>
            <a:r>
              <a:rPr lang="en-US" sz="1600" i="1" dirty="0">
                <a:solidFill>
                  <a:schemeClr val="accent6">
                    <a:lumMod val="40000"/>
                    <a:lumOff val="60000"/>
                  </a:schemeClr>
                </a:solidFill>
              </a:rPr>
              <a:t>Thorns are worldly cares and the deceitfulness of riches. Soil is there, but around bad influences.</a:t>
            </a:r>
          </a:p>
          <a:p>
            <a:pPr marL="285750" indent="-285750" algn="just">
              <a:buFont typeface="Arial" panose="020B0604020202020204" pitchFamily="34" charset="0"/>
              <a:buChar char="•"/>
            </a:pPr>
            <a:r>
              <a:rPr lang="en-US" sz="1600" i="1" dirty="0">
                <a:solidFill>
                  <a:schemeClr val="accent6">
                    <a:lumMod val="40000"/>
                    <a:lumOff val="60000"/>
                  </a:schemeClr>
                </a:solidFill>
              </a:rPr>
              <a:t>Do we have good ground or a hard surface?</a:t>
            </a:r>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18198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21942" y="1430652"/>
            <a:ext cx="4847351" cy="3839072"/>
          </a:xfrm>
        </p:spPr>
        <p:txBody>
          <a:bodyPr/>
          <a:lstStyle/>
          <a:p>
            <a:r>
              <a:rPr lang="en-US" dirty="0"/>
              <a:t>Hearing loss occurs gradually as you age. (Jas. 1:14-15)</a:t>
            </a:r>
            <a:endParaRPr lang="en-ZA" dirty="0"/>
          </a:p>
          <a:p>
            <a:r>
              <a:rPr lang="en-ZA" dirty="0"/>
              <a:t>Symptoms include muffling of speech, difficulty understanding words, avoidance of some social settings (Heb. 10:25). </a:t>
            </a:r>
          </a:p>
          <a:p>
            <a:r>
              <a:rPr lang="en-ZA" dirty="0"/>
              <a:t>Complications include depression (Isaiah 26:3), anxiety (Phil. 4:6), and believing others are angry with you. </a:t>
            </a:r>
          </a:p>
          <a:p>
            <a:r>
              <a:rPr lang="en-ZA" dirty="0"/>
              <a:t>Prevention: Protect your ears in the workplace (John 17:16), Have your hearing tested (1 Cor. 11:28), Avoid recreational risks (1 John 2:15) </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2" y="710652"/>
            <a:ext cx="5085650" cy="720000"/>
          </a:xfrm>
        </p:spPr>
        <p:txBody>
          <a:bodyPr/>
          <a:lstStyle/>
          <a:p>
            <a:r>
              <a:rPr lang="en-ZA" dirty="0"/>
              <a:t>Hearing Loss and Deafness</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7" y="1550188"/>
            <a:ext cx="5413641" cy="1800000"/>
          </a:xfrm>
        </p:spPr>
        <p:txBody>
          <a:bodyPr/>
          <a:lstStyle/>
          <a:p>
            <a:pPr algn="just"/>
            <a:r>
              <a:rPr lang="en-US" sz="1600" i="1" dirty="0">
                <a:solidFill>
                  <a:schemeClr val="accent6">
                    <a:lumMod val="40000"/>
                    <a:lumOff val="60000"/>
                  </a:schemeClr>
                </a:solidFill>
              </a:rPr>
              <a:t>Hearing loss: This is a reduced ability to hear sounds in the same way as other people.</a:t>
            </a:r>
          </a:p>
          <a:p>
            <a:pPr algn="just"/>
            <a:endParaRPr lang="en-US" sz="1600" i="1" dirty="0">
              <a:solidFill>
                <a:schemeClr val="accent6">
                  <a:lumMod val="40000"/>
                  <a:lumOff val="60000"/>
                </a:schemeClr>
              </a:solidFill>
            </a:endParaRPr>
          </a:p>
          <a:p>
            <a:pPr algn="just"/>
            <a:r>
              <a:rPr lang="en-US" sz="1600" i="1" dirty="0">
                <a:solidFill>
                  <a:schemeClr val="accent6">
                    <a:lumMod val="40000"/>
                    <a:lumOff val="60000"/>
                  </a:schemeClr>
                </a:solidFill>
              </a:rPr>
              <a:t>Deafness: This occurs when a person cannot understand speech through hearing, even when sound is amplified.</a:t>
            </a:r>
          </a:p>
          <a:p>
            <a:pPr algn="just"/>
            <a:endParaRPr lang="en-US" sz="1600" i="1" dirty="0">
              <a:solidFill>
                <a:schemeClr val="accent6">
                  <a:lumMod val="40000"/>
                  <a:lumOff val="60000"/>
                </a:schemeClr>
              </a:solidFill>
            </a:endParaRPr>
          </a:p>
          <a:p>
            <a:pPr algn="just"/>
            <a:r>
              <a:rPr lang="en-US" sz="1600" i="1" dirty="0">
                <a:solidFill>
                  <a:schemeClr val="accent6">
                    <a:lumMod val="40000"/>
                    <a:lumOff val="60000"/>
                  </a:schemeClr>
                </a:solidFill>
              </a:rPr>
              <a:t>Profound deafness: This refers to a total lack of hearing. An individual with profound deafness is unable to detect sound at all.</a:t>
            </a:r>
            <a:endParaRPr lang="en-ZA" sz="1600" i="1" dirty="0">
              <a:solidFill>
                <a:schemeClr val="accent6">
                  <a:lumMod val="40000"/>
                  <a:lumOff val="60000"/>
                </a:schemeClr>
              </a:solidFill>
            </a:endParaRPr>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319005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21942" y="1430652"/>
            <a:ext cx="4847351" cy="3839072"/>
          </a:xfrm>
        </p:spPr>
        <p:txBody>
          <a:bodyPr/>
          <a:lstStyle/>
          <a:p>
            <a:r>
              <a:rPr lang="en-ZA" dirty="0"/>
              <a:t>Sign language includes </a:t>
            </a:r>
            <a:r>
              <a:rPr lang="en-US" dirty="0"/>
              <a:t>gestures, facial expressions, head movements, body language even the space, and Inflections (1 Cor. 12:14)</a:t>
            </a:r>
            <a:endParaRPr lang="en-ZA" dirty="0"/>
          </a:p>
          <a:p>
            <a:r>
              <a:rPr lang="en-ZA" dirty="0"/>
              <a:t>Jesus communicated through parables for those hard of hearing (Matt. 13:13-17)</a:t>
            </a:r>
          </a:p>
          <a:p>
            <a:r>
              <a:rPr lang="en-ZA" dirty="0"/>
              <a:t>Believers are called to display Christ on the earth (2 Cor. 5:20)</a:t>
            </a:r>
          </a:p>
          <a:p>
            <a:r>
              <a:rPr lang="en-ZA" dirty="0"/>
              <a:t>Different countries have different sign languages (1 Cor. 9:19-23)</a:t>
            </a:r>
          </a:p>
          <a:p>
            <a:r>
              <a:rPr lang="en-ZA" dirty="0"/>
              <a:t>People are waiting for us to display God’s glory (Rom. 8:19-22)</a:t>
            </a:r>
          </a:p>
          <a:p>
            <a:r>
              <a:rPr lang="en-ZA" dirty="0"/>
              <a:t>This method is also relevant to spouses that are hard of hearing (1 Peter 3:1-4)</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3" y="581011"/>
            <a:ext cx="5085650" cy="720000"/>
          </a:xfrm>
        </p:spPr>
        <p:txBody>
          <a:bodyPr/>
          <a:lstStyle/>
          <a:p>
            <a:r>
              <a:rPr lang="en-ZA" dirty="0"/>
              <a:t>Sign Language</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7" y="1550188"/>
            <a:ext cx="5413641" cy="1800000"/>
          </a:xfrm>
        </p:spPr>
        <p:txBody>
          <a:bodyPr/>
          <a:lstStyle/>
          <a:p>
            <a:pPr algn="just"/>
            <a:r>
              <a:rPr lang="en-US" sz="1600" i="1" dirty="0">
                <a:solidFill>
                  <a:schemeClr val="accent6">
                    <a:lumMod val="40000"/>
                    <a:lumOff val="60000"/>
                  </a:schemeClr>
                </a:solidFill>
              </a:rPr>
              <a:t>Mark 7:31-37 And again, departing from the coasts of </a:t>
            </a:r>
            <a:r>
              <a:rPr lang="en-US" sz="1600" i="1" dirty="0" err="1">
                <a:solidFill>
                  <a:schemeClr val="accent6">
                    <a:lumMod val="40000"/>
                    <a:lumOff val="60000"/>
                  </a:schemeClr>
                </a:solidFill>
              </a:rPr>
              <a:t>Tyre</a:t>
            </a:r>
            <a:r>
              <a:rPr lang="en-US" sz="1600" i="1" dirty="0">
                <a:solidFill>
                  <a:schemeClr val="accent6">
                    <a:lumMod val="40000"/>
                    <a:lumOff val="60000"/>
                  </a:schemeClr>
                </a:solidFill>
              </a:rPr>
              <a:t> and Sidon, he came unto the sea of Galilee, through the midst of the coasts of Decapolis.32 And they bring unto him one that was deaf, and had an impediment in his speech; and they beseech him to put his hand upon him. 33 And he took him aside from the multitude, and put his fingers into his ears, and he spit, and touched his tongue; 34 And looking up to heaven, he sighed, and saith unto him, </a:t>
            </a:r>
            <a:r>
              <a:rPr lang="en-US" sz="1600" i="1" dirty="0" err="1">
                <a:solidFill>
                  <a:schemeClr val="accent6">
                    <a:lumMod val="40000"/>
                    <a:lumOff val="60000"/>
                  </a:schemeClr>
                </a:solidFill>
              </a:rPr>
              <a:t>Ephphatha</a:t>
            </a:r>
            <a:r>
              <a:rPr lang="en-US" sz="1600" i="1" dirty="0">
                <a:solidFill>
                  <a:schemeClr val="accent6">
                    <a:lumMod val="40000"/>
                    <a:lumOff val="60000"/>
                  </a:schemeClr>
                </a:solidFill>
              </a:rPr>
              <a:t>, that is, Be opened. 35 And straightway his ears were opened, and the string of his tongue was loosed, and he </a:t>
            </a:r>
            <a:r>
              <a:rPr lang="en-US" sz="1600" i="1" dirty="0" err="1">
                <a:solidFill>
                  <a:schemeClr val="accent6">
                    <a:lumMod val="40000"/>
                    <a:lumOff val="60000"/>
                  </a:schemeClr>
                </a:solidFill>
              </a:rPr>
              <a:t>spake</a:t>
            </a:r>
            <a:r>
              <a:rPr lang="en-US" sz="1600" i="1" dirty="0">
                <a:solidFill>
                  <a:schemeClr val="accent6">
                    <a:lumMod val="40000"/>
                    <a:lumOff val="60000"/>
                  </a:schemeClr>
                </a:solidFill>
              </a:rPr>
              <a:t> plain. 36 And he charged them that they should tell no man: but the more he charged them, so much the more a great deal they published it; 37 And were beyond measure astonished, saying, He hath done all things well: he </a:t>
            </a:r>
            <a:r>
              <a:rPr lang="en-US" sz="1600" i="1" dirty="0" err="1">
                <a:solidFill>
                  <a:schemeClr val="accent6">
                    <a:lumMod val="40000"/>
                    <a:lumOff val="60000"/>
                  </a:schemeClr>
                </a:solidFill>
              </a:rPr>
              <a:t>maketh</a:t>
            </a:r>
            <a:r>
              <a:rPr lang="en-US" sz="1600" i="1" dirty="0">
                <a:solidFill>
                  <a:schemeClr val="accent6">
                    <a:lumMod val="40000"/>
                    <a:lumOff val="60000"/>
                  </a:schemeClr>
                </a:solidFill>
              </a:rPr>
              <a:t> both the deaf to hear, and the dumb to speak.</a:t>
            </a:r>
            <a:endParaRPr lang="en-ZA" sz="1600" i="1" dirty="0">
              <a:solidFill>
                <a:schemeClr val="accent6">
                  <a:lumMod val="40000"/>
                  <a:lumOff val="60000"/>
                </a:schemeClr>
              </a:solidFill>
            </a:endParaRPr>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319024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rial image of table with medical instruments, medicine, a clipboard, and other medical equipment">
            <a:extLst>
              <a:ext uri="{FF2B5EF4-FFF2-40B4-BE49-F238E27FC236}">
                <a16:creationId xmlns:a16="http://schemas.microsoft.com/office/drawing/2014/main" id="{0A756A3F-0F08-4577-8E72-1E643EFB097C}"/>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a:stretch>
            <a:fillRect/>
          </a:stretch>
        </p:blipFill>
        <p:spPr/>
      </p:pic>
      <p:sp>
        <p:nvSpPr>
          <p:cNvPr id="18" name="Rectangle 17" title="Overlay Graphic">
            <a:extLst>
              <a:ext uri="{FF2B5EF4-FFF2-40B4-BE49-F238E27FC236}">
                <a16:creationId xmlns:a16="http://schemas.microsoft.com/office/drawing/2014/main" id="{75F2B1C5-78F6-4A28-8883-7C500ADCB7D4}"/>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B35ED38B-2505-420A-A14A-D41E71EDBA33}"/>
              </a:ext>
            </a:extLst>
          </p:cNvPr>
          <p:cNvSpPr>
            <a:spLocks noGrp="1"/>
          </p:cNvSpPr>
          <p:nvPr>
            <p:ph type="ctrTitle"/>
          </p:nvPr>
        </p:nvSpPr>
        <p:spPr bwMode="black">
          <a:xfrm>
            <a:off x="5489585" y="342604"/>
            <a:ext cx="5085650" cy="839198"/>
          </a:xfrm>
        </p:spPr>
        <p:txBody>
          <a:bodyPr/>
          <a:lstStyle/>
          <a:p>
            <a:r>
              <a:rPr lang="en-ZA" sz="5400" u="sng" dirty="0"/>
              <a:t>Discussion</a:t>
            </a:r>
            <a:r>
              <a:rPr lang="en-ZA" sz="4800" u="sng" dirty="0"/>
              <a:t> Question</a:t>
            </a:r>
          </a:p>
        </p:txBody>
      </p:sp>
      <p:sp>
        <p:nvSpPr>
          <p:cNvPr id="3" name="Subtitle 2">
            <a:extLst>
              <a:ext uri="{FF2B5EF4-FFF2-40B4-BE49-F238E27FC236}">
                <a16:creationId xmlns:a16="http://schemas.microsoft.com/office/drawing/2014/main" id="{71F217F2-8C36-4584-BD5D-0B00606DF9A2}"/>
              </a:ext>
            </a:extLst>
          </p:cNvPr>
          <p:cNvSpPr>
            <a:spLocks noGrp="1"/>
          </p:cNvSpPr>
          <p:nvPr>
            <p:ph type="subTitle" idx="1"/>
          </p:nvPr>
        </p:nvSpPr>
        <p:spPr bwMode="black">
          <a:xfrm>
            <a:off x="5573044" y="1387881"/>
            <a:ext cx="5085650" cy="3317284"/>
          </a:xfrm>
        </p:spPr>
        <p:txBody>
          <a:bodyPr/>
          <a:lstStyle/>
          <a:p>
            <a:pPr algn="ctr"/>
            <a:r>
              <a:rPr lang="en-US" sz="4000" dirty="0"/>
              <a:t>What are effective ways to spread the gospel?</a:t>
            </a:r>
          </a:p>
          <a:p>
            <a:endParaRPr lang="en-US" sz="4000" dirty="0"/>
          </a:p>
          <a:p>
            <a:pPr algn="l"/>
            <a:r>
              <a:rPr lang="en-US" sz="1600" b="1" i="1" dirty="0">
                <a:solidFill>
                  <a:schemeClr val="accent3"/>
                </a:solidFill>
              </a:rPr>
              <a:t>Matthew 28:19-20 </a:t>
            </a:r>
            <a:r>
              <a:rPr lang="en-US" sz="1600" i="1" dirty="0">
                <a:solidFill>
                  <a:schemeClr val="accent3"/>
                </a:solidFill>
              </a:rPr>
              <a:t>Go ye therefore, and teach all nations, baptizing them in the name of the Father, and of the Son, and of the Holy Ghost:20 Teaching them to observe all things whatsoever I have commanded you: and, lo, I am with you always, even unto the end of the world. Amen.</a:t>
            </a:r>
            <a:endParaRPr lang="en-ZA" sz="1600" i="1" dirty="0">
              <a:solidFill>
                <a:schemeClr val="accent3"/>
              </a:solidFill>
            </a:endParaRPr>
          </a:p>
        </p:txBody>
      </p:sp>
      <p:pic>
        <p:nvPicPr>
          <p:cNvPr id="7" name="Picture 6">
            <a:extLst>
              <a:ext uri="{FF2B5EF4-FFF2-40B4-BE49-F238E27FC236}">
                <a16:creationId xmlns:a16="http://schemas.microsoft.com/office/drawing/2014/main" id="{370206BB-670E-4C90-B8B7-46CEA3E6A3CA}"/>
              </a:ext>
            </a:extLst>
          </p:cNvPr>
          <p:cNvPicPr>
            <a:picLocks noChangeAspect="1"/>
          </p:cNvPicPr>
          <p:nvPr/>
        </p:nvPicPr>
        <p:blipFill>
          <a:blip r:embed="rId3"/>
          <a:stretch>
            <a:fillRect/>
          </a:stretch>
        </p:blipFill>
        <p:spPr>
          <a:xfrm>
            <a:off x="10948570" y="5077492"/>
            <a:ext cx="1243430" cy="1268116"/>
          </a:xfrm>
          <a:prstGeom prst="rect">
            <a:avLst/>
          </a:prstGeom>
        </p:spPr>
      </p:pic>
    </p:spTree>
    <p:extLst>
      <p:ext uri="{BB962C8B-B14F-4D97-AF65-F5344CB8AC3E}">
        <p14:creationId xmlns:p14="http://schemas.microsoft.com/office/powerpoint/2010/main" val="90922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196A-A76D-47F1-A8FB-7438D050CE4B}"/>
              </a:ext>
            </a:extLst>
          </p:cNvPr>
          <p:cNvSpPr>
            <a:spLocks noGrp="1"/>
          </p:cNvSpPr>
          <p:nvPr>
            <p:ph type="title"/>
          </p:nvPr>
        </p:nvSpPr>
        <p:spPr/>
        <p:txBody>
          <a:bodyPr/>
          <a:lstStyle/>
          <a:p>
            <a:r>
              <a:rPr lang="en-ZA" dirty="0"/>
              <a:t>Three Takeaways</a:t>
            </a:r>
          </a:p>
        </p:txBody>
      </p:sp>
      <p:sp>
        <p:nvSpPr>
          <p:cNvPr id="4" name="Text Placeholder 3">
            <a:extLst>
              <a:ext uri="{FF2B5EF4-FFF2-40B4-BE49-F238E27FC236}">
                <a16:creationId xmlns:a16="http://schemas.microsoft.com/office/drawing/2014/main" id="{4BBB1AB1-BCAC-49C5-AF28-BBDC686990F9}"/>
              </a:ext>
            </a:extLst>
          </p:cNvPr>
          <p:cNvSpPr>
            <a:spLocks noGrp="1"/>
          </p:cNvSpPr>
          <p:nvPr>
            <p:ph type="body" sz="quarter" idx="13"/>
          </p:nvPr>
        </p:nvSpPr>
        <p:spPr/>
        <p:txBody>
          <a:bodyPr/>
          <a:lstStyle/>
          <a:p>
            <a:r>
              <a:rPr lang="en-ZA" dirty="0"/>
              <a:t>Ears to Hear (The Operation Series)</a:t>
            </a:r>
          </a:p>
        </p:txBody>
      </p:sp>
      <p:sp>
        <p:nvSpPr>
          <p:cNvPr id="8" name="Content Placeholder 7">
            <a:extLst>
              <a:ext uri="{FF2B5EF4-FFF2-40B4-BE49-F238E27FC236}">
                <a16:creationId xmlns:a16="http://schemas.microsoft.com/office/drawing/2014/main" id="{AD5B11C5-EB75-4884-ADDC-73EA04FE9FCE}"/>
              </a:ext>
            </a:extLst>
          </p:cNvPr>
          <p:cNvSpPr>
            <a:spLocks noGrp="1"/>
          </p:cNvSpPr>
          <p:nvPr>
            <p:ph idx="1"/>
          </p:nvPr>
        </p:nvSpPr>
        <p:spPr/>
        <p:txBody>
          <a:bodyPr/>
          <a:lstStyle/>
          <a:p>
            <a:r>
              <a:rPr lang="en-ZA" dirty="0"/>
              <a:t>Ears to Hear</a:t>
            </a:r>
          </a:p>
        </p:txBody>
      </p:sp>
      <p:sp>
        <p:nvSpPr>
          <p:cNvPr id="5" name="Content Placeholder 4">
            <a:extLst>
              <a:ext uri="{FF2B5EF4-FFF2-40B4-BE49-F238E27FC236}">
                <a16:creationId xmlns:a16="http://schemas.microsoft.com/office/drawing/2014/main" id="{A444DFB7-7E28-41B4-9BF9-BE436E0FC9E8}"/>
              </a:ext>
            </a:extLst>
          </p:cNvPr>
          <p:cNvSpPr>
            <a:spLocks noGrp="1"/>
          </p:cNvSpPr>
          <p:nvPr>
            <p:ph idx="14"/>
          </p:nvPr>
        </p:nvSpPr>
        <p:spPr/>
        <p:txBody>
          <a:bodyPr/>
          <a:lstStyle/>
          <a:p>
            <a:pPr marL="0" indent="0" algn="just">
              <a:buNone/>
            </a:pPr>
            <a:r>
              <a:rPr lang="en-ZA" dirty="0"/>
              <a:t>Not only do we need ears, but we need ears “to hear.” Our ears are able to hear things depending on the frequency. Satan’s goal is to spread his message over the airways.  The ears serve as a portal, but our hearts have come into agreement and understanding. The heart condition determines the outcome of the seed that’s been sown.</a:t>
            </a:r>
          </a:p>
          <a:p>
            <a:endParaRPr lang="en-ZA" dirty="0"/>
          </a:p>
          <a:p>
            <a:endParaRPr lang="en-ZA" dirty="0"/>
          </a:p>
        </p:txBody>
      </p:sp>
      <p:sp>
        <p:nvSpPr>
          <p:cNvPr id="9" name="Content Placeholder 8">
            <a:extLst>
              <a:ext uri="{FF2B5EF4-FFF2-40B4-BE49-F238E27FC236}">
                <a16:creationId xmlns:a16="http://schemas.microsoft.com/office/drawing/2014/main" id="{C1931C4D-A892-4FF3-8E0D-09189255CCF9}"/>
              </a:ext>
            </a:extLst>
          </p:cNvPr>
          <p:cNvSpPr>
            <a:spLocks noGrp="1"/>
          </p:cNvSpPr>
          <p:nvPr>
            <p:ph idx="17"/>
          </p:nvPr>
        </p:nvSpPr>
        <p:spPr/>
        <p:txBody>
          <a:bodyPr/>
          <a:lstStyle/>
          <a:p>
            <a:r>
              <a:rPr lang="en-ZA" dirty="0"/>
              <a:t>Hearing Loss Prevention</a:t>
            </a:r>
          </a:p>
        </p:txBody>
      </p:sp>
      <p:sp>
        <p:nvSpPr>
          <p:cNvPr id="6" name="Content Placeholder 5">
            <a:extLst>
              <a:ext uri="{FF2B5EF4-FFF2-40B4-BE49-F238E27FC236}">
                <a16:creationId xmlns:a16="http://schemas.microsoft.com/office/drawing/2014/main" id="{8F1F20C0-022B-4E7D-BF64-E9B2AFE01D1E}"/>
              </a:ext>
            </a:extLst>
          </p:cNvPr>
          <p:cNvSpPr>
            <a:spLocks noGrp="1"/>
          </p:cNvSpPr>
          <p:nvPr>
            <p:ph idx="15"/>
          </p:nvPr>
        </p:nvSpPr>
        <p:spPr/>
        <p:txBody>
          <a:bodyPr/>
          <a:lstStyle/>
          <a:p>
            <a:pPr marL="0" indent="0" algn="just">
              <a:buNone/>
            </a:pPr>
            <a:r>
              <a:rPr lang="en-ZA" dirty="0"/>
              <a:t>In order to protect your hearing, we must be mindful of our surroundings and have our hearing tested regularly. Not hearing can lead us to anxiety, depression, and feeling like everyone is against us. There is a peace that comes with hearing God’s word that surpasses all understanding.</a:t>
            </a:r>
          </a:p>
        </p:txBody>
      </p:sp>
      <p:sp>
        <p:nvSpPr>
          <p:cNvPr id="10" name="Content Placeholder 9">
            <a:extLst>
              <a:ext uri="{FF2B5EF4-FFF2-40B4-BE49-F238E27FC236}">
                <a16:creationId xmlns:a16="http://schemas.microsoft.com/office/drawing/2014/main" id="{09A5516D-8C31-4428-AF93-D3D26BBCBCDF}"/>
              </a:ext>
            </a:extLst>
          </p:cNvPr>
          <p:cNvSpPr>
            <a:spLocks noGrp="1"/>
          </p:cNvSpPr>
          <p:nvPr>
            <p:ph idx="18"/>
          </p:nvPr>
        </p:nvSpPr>
        <p:spPr/>
        <p:txBody>
          <a:bodyPr/>
          <a:lstStyle/>
          <a:p>
            <a:r>
              <a:rPr lang="en-ZA" dirty="0"/>
              <a:t>Demonstrated Power</a:t>
            </a:r>
          </a:p>
        </p:txBody>
      </p:sp>
      <p:sp>
        <p:nvSpPr>
          <p:cNvPr id="7" name="Content Placeholder 6">
            <a:extLst>
              <a:ext uri="{FF2B5EF4-FFF2-40B4-BE49-F238E27FC236}">
                <a16:creationId xmlns:a16="http://schemas.microsoft.com/office/drawing/2014/main" id="{9356C085-A0B2-4CAD-B8CD-22F8E31F72C7}"/>
              </a:ext>
            </a:extLst>
          </p:cNvPr>
          <p:cNvSpPr>
            <a:spLocks noGrp="1"/>
          </p:cNvSpPr>
          <p:nvPr>
            <p:ph idx="16"/>
          </p:nvPr>
        </p:nvSpPr>
        <p:spPr/>
        <p:txBody>
          <a:bodyPr/>
          <a:lstStyle/>
          <a:p>
            <a:pPr marL="0" indent="0" algn="just">
              <a:buNone/>
            </a:pPr>
            <a:r>
              <a:rPr lang="en-ZA" dirty="0"/>
              <a:t>The body of Christ is commissioned to display demonstrated power (sign language) for those who are hard of hearing.  The body of Christ is made of unique gifts and callings that are designed to manifest God’s glory in the earth. Every body part is valuable and people are waiting for the true and living God to reveal himself in their lives.</a:t>
            </a:r>
          </a:p>
          <a:p>
            <a:endParaRPr lang="en-ZA" dirty="0"/>
          </a:p>
        </p:txBody>
      </p:sp>
      <p:pic>
        <p:nvPicPr>
          <p:cNvPr id="11" name="Picture 10">
            <a:extLst>
              <a:ext uri="{FF2B5EF4-FFF2-40B4-BE49-F238E27FC236}">
                <a16:creationId xmlns:a16="http://schemas.microsoft.com/office/drawing/2014/main" id="{1A0F6E40-C292-4D0C-B7A8-1454DDF43711}"/>
              </a:ext>
            </a:extLst>
          </p:cNvPr>
          <p:cNvPicPr>
            <a:picLocks noChangeAspect="1"/>
          </p:cNvPicPr>
          <p:nvPr/>
        </p:nvPicPr>
        <p:blipFill>
          <a:blip r:embed="rId2"/>
          <a:stretch>
            <a:fillRect/>
          </a:stretch>
        </p:blipFill>
        <p:spPr>
          <a:xfrm>
            <a:off x="10951184" y="5260526"/>
            <a:ext cx="1240816" cy="1268078"/>
          </a:xfrm>
          <a:prstGeom prst="rect">
            <a:avLst/>
          </a:prstGeom>
        </p:spPr>
      </p:pic>
    </p:spTree>
    <p:extLst>
      <p:ext uri="{BB962C8B-B14F-4D97-AF65-F5344CB8AC3E}">
        <p14:creationId xmlns:p14="http://schemas.microsoft.com/office/powerpoint/2010/main" val="1601389975"/>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ealthcare Pitch Deck_SB - v8.potx" id="{09150694-2D10-47FB-9499-835637889593}" vid="{C9B4AEDE-1B81-453E-91DD-2B942C10F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Healthcare pitch deck</Template>
  <TotalTime>0</TotalTime>
  <Words>1196</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Corbel</vt:lpstr>
      <vt:lpstr>Times New Roman</vt:lpstr>
      <vt:lpstr>Office Theme</vt:lpstr>
      <vt:lpstr>Do You Have Ears to Hear?</vt:lpstr>
      <vt:lpstr>The One Who Has Ears to Hear, Let Him Hear</vt:lpstr>
      <vt:lpstr>The Parable of the Sower</vt:lpstr>
      <vt:lpstr>Hearing Loss and Deafness</vt:lpstr>
      <vt:lpstr>Sign Language</vt:lpstr>
      <vt:lpstr>Discussion Question</vt:lpstr>
      <vt:lpstr>Three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2019-01-03T17:26:30Z</dcterms:created>
  <dcterms:modified xsi:type="dcterms:W3CDTF">2019-01-17T17:40:36Z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2018-08-01T18:30:10.3119981Z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