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75" r:id="rId3"/>
    <p:sldId id="279" r:id="rId4"/>
    <p:sldId id="280" r:id="rId5"/>
    <p:sldId id="281" r:id="rId6"/>
    <p:sldId id="274" r:id="rId7"/>
    <p:sldId id="277" r:id="rId8"/>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294" autoAdjust="0"/>
  </p:normalViewPr>
  <p:slideViewPr>
    <p:cSldViewPr>
      <p:cViewPr varScale="1">
        <p:scale>
          <a:sx n="86" d="100"/>
          <a:sy n="86" d="100"/>
        </p:scale>
        <p:origin x="562" y="72"/>
      </p:cViewPr>
      <p:guideLst>
        <p:guide pos="3839"/>
        <p:guide orient="horz" pos="2160"/>
      </p:guideLst>
    </p:cSldViewPr>
  </p:slideViewPr>
  <p:notesTextViewPr>
    <p:cViewPr>
      <p:scale>
        <a:sx n="1" d="1"/>
        <a:sy n="1" d="1"/>
      </p:scale>
      <p:origin x="0" y="0"/>
    </p:cViewPr>
  </p:notesTextViewPr>
  <p:notesViewPr>
    <p:cSldViewPr>
      <p:cViewPr varScale="1">
        <p:scale>
          <a:sx n="67" d="100"/>
          <a:sy n="67" d="100"/>
        </p:scale>
        <p:origin x="274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3/21/2019</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3/21/2019</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Freeform 6" descr="Map of World"/>
          <p:cNvSpPr>
            <a:spLocks noEditPoints="1"/>
          </p:cNvSpPr>
          <p:nvPr/>
        </p:nvSpPr>
        <p:spPr bwMode="gray">
          <a:xfrm>
            <a:off x="-4763" y="285750"/>
            <a:ext cx="12190413"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3/21/2019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3/21/2019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3/21/2019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3/21/2019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3/21/2019</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EDF33987-6305-4E2A-BF18-EF013ECE927B}" type="datetimeFigureOut">
              <a:rPr lang="en-US"/>
              <a:t>3/21/2019</a:t>
            </a:fld>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EDF33987-6305-4E2A-BF18-EF013ECE927B}" type="datetimeFigureOut">
              <a:rPr lang="en-US"/>
              <a:t>3/21/2019</a:t>
            </a:fld>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EDF33987-6305-4E2A-BF18-EF013ECE927B}" type="datetimeFigureOut">
              <a:rPr lang="en-US"/>
              <a:t>3/21/2019</a:t>
            </a:fld>
            <a:endParaRP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3/21/2019</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3/21/2019</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EDF33987-6305-4E2A-BF18-EF013ECE927B}" type="datetimeFigureOut">
              <a:rPr lang="en-US" smtClean="0"/>
              <a:pPr/>
              <a:t>3/21/2019</a:t>
            </a:fld>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7613" y="2209800"/>
            <a:ext cx="9753600" cy="3048001"/>
          </a:xfrm>
        </p:spPr>
        <p:txBody>
          <a:bodyPr/>
          <a:lstStyle/>
          <a:p>
            <a:r>
              <a:rPr lang="en-US" dirty="0"/>
              <a:t>Overcoming Fear and Anxiety</a:t>
            </a:r>
          </a:p>
        </p:txBody>
      </p:sp>
      <p:sp>
        <p:nvSpPr>
          <p:cNvPr id="3" name="Subtitle 2"/>
          <p:cNvSpPr>
            <a:spLocks noGrp="1"/>
          </p:cNvSpPr>
          <p:nvPr>
            <p:ph type="subTitle" idx="1"/>
          </p:nvPr>
        </p:nvSpPr>
        <p:spPr>
          <a:xfrm>
            <a:off x="1217613" y="5410200"/>
            <a:ext cx="7848600" cy="1143000"/>
          </a:xfrm>
        </p:spPr>
        <p:txBody>
          <a:bodyPr/>
          <a:lstStyle/>
          <a:p>
            <a:r>
              <a:rPr lang="en-US" dirty="0"/>
              <a:t>Spiritual Warfare Series</a:t>
            </a:r>
          </a:p>
        </p:txBody>
      </p:sp>
      <p:pic>
        <p:nvPicPr>
          <p:cNvPr id="5" name="Picture 4">
            <a:extLst>
              <a:ext uri="{FF2B5EF4-FFF2-40B4-BE49-F238E27FC236}">
                <a16:creationId xmlns:a16="http://schemas.microsoft.com/office/drawing/2014/main" id="{0AAC608E-EC14-4C18-835D-741695A691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66673" y="1041648"/>
            <a:ext cx="5455478" cy="2895600"/>
          </a:xfrm>
          <a:prstGeom prst="rect">
            <a:avLst/>
          </a:prstGeom>
        </p:spPr>
      </p:pic>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False Evidence Appearing Real</a:t>
            </a:r>
          </a:p>
        </p:txBody>
      </p:sp>
      <p:sp>
        <p:nvSpPr>
          <p:cNvPr id="3" name="Content Placeholder 2"/>
          <p:cNvSpPr>
            <a:spLocks noGrp="1"/>
          </p:cNvSpPr>
          <p:nvPr>
            <p:ph idx="1"/>
          </p:nvPr>
        </p:nvSpPr>
        <p:spPr>
          <a:xfrm>
            <a:off x="1217614" y="1828800"/>
            <a:ext cx="9753600" cy="4754562"/>
          </a:xfrm>
        </p:spPr>
        <p:txBody>
          <a:bodyPr>
            <a:normAutofit lnSpcReduction="10000"/>
          </a:bodyPr>
          <a:lstStyle/>
          <a:p>
            <a:r>
              <a:rPr lang="en-US" dirty="0"/>
              <a:t>Fear - an unpleasant </a:t>
            </a:r>
            <a:r>
              <a:rPr lang="en-US" dirty="0">
                <a:solidFill>
                  <a:schemeClr val="accent1"/>
                </a:solidFill>
              </a:rPr>
              <a:t>emotion</a:t>
            </a:r>
            <a:r>
              <a:rPr lang="en-US" dirty="0"/>
              <a:t> caused by the </a:t>
            </a:r>
            <a:r>
              <a:rPr lang="en-US" dirty="0">
                <a:solidFill>
                  <a:schemeClr val="accent1"/>
                </a:solidFill>
              </a:rPr>
              <a:t>belief</a:t>
            </a:r>
            <a:r>
              <a:rPr lang="en-US" dirty="0"/>
              <a:t> that someone or something is dangerous, likely to cause pain, or a threat.</a:t>
            </a:r>
          </a:p>
          <a:p>
            <a:pPr lvl="1"/>
            <a:r>
              <a:rPr lang="en-US" b="1" dirty="0"/>
              <a:t>Heb 11:1 </a:t>
            </a:r>
            <a:r>
              <a:rPr lang="en-US" i="1" dirty="0"/>
              <a:t>Now faith is the substance of things hoped for, the evidence of things not seen.</a:t>
            </a:r>
            <a:r>
              <a:rPr lang="en-US" dirty="0"/>
              <a:t> Fear is the complete opposite of faith, belief in danger.</a:t>
            </a:r>
          </a:p>
          <a:p>
            <a:r>
              <a:rPr lang="en-US" dirty="0"/>
              <a:t>Anxiety - a </a:t>
            </a:r>
            <a:r>
              <a:rPr lang="en-US" dirty="0">
                <a:solidFill>
                  <a:schemeClr val="accent1"/>
                </a:solidFill>
              </a:rPr>
              <a:t>feeling</a:t>
            </a:r>
            <a:r>
              <a:rPr lang="en-US" dirty="0"/>
              <a:t> of worry, nervousness, or unease, typically about an imminent event or something with an uncertain outcome.</a:t>
            </a:r>
          </a:p>
          <a:p>
            <a:r>
              <a:rPr lang="en-US" dirty="0"/>
              <a:t>Fear’s seeks to </a:t>
            </a:r>
            <a:r>
              <a:rPr lang="en-US" dirty="0">
                <a:solidFill>
                  <a:schemeClr val="accent1"/>
                </a:solidFill>
              </a:rPr>
              <a:t>paralyze.</a:t>
            </a:r>
            <a:r>
              <a:rPr lang="en-US" dirty="0"/>
              <a:t> It comes in many forms: fear of man, fear of failure, fear of death, etc. </a:t>
            </a:r>
          </a:p>
          <a:p>
            <a:r>
              <a:rPr lang="en-US" dirty="0"/>
              <a:t>Anxiety is causes by a lack of faith, patience, contentment, leaning to our own understanding, and a lack of relationship with the LORD. (Phil. 4:6-7)</a:t>
            </a:r>
          </a:p>
          <a:p>
            <a:pPr lvl="1"/>
            <a:endParaRPr lang="en-US" dirty="0"/>
          </a:p>
          <a:p>
            <a:pPr lvl="1"/>
            <a:endParaRPr lang="en-US" dirty="0"/>
          </a:p>
        </p:txBody>
      </p:sp>
    </p:spTree>
    <p:extLst>
      <p:ext uri="{BB962C8B-B14F-4D97-AF65-F5344CB8AC3E}">
        <p14:creationId xmlns:p14="http://schemas.microsoft.com/office/powerpoint/2010/main" val="332918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Peter Then… (Luke 22)</a:t>
            </a:r>
          </a:p>
        </p:txBody>
      </p:sp>
      <p:sp>
        <p:nvSpPr>
          <p:cNvPr id="3" name="Content Placeholder 2"/>
          <p:cNvSpPr>
            <a:spLocks noGrp="1"/>
          </p:cNvSpPr>
          <p:nvPr>
            <p:ph idx="1"/>
          </p:nvPr>
        </p:nvSpPr>
        <p:spPr>
          <a:xfrm>
            <a:off x="1217614" y="1828800"/>
            <a:ext cx="9753600" cy="4754562"/>
          </a:xfrm>
        </p:spPr>
        <p:txBody>
          <a:bodyPr>
            <a:normAutofit/>
          </a:bodyPr>
          <a:lstStyle/>
          <a:p>
            <a:pPr marL="45720" indent="0">
              <a:buNone/>
            </a:pPr>
            <a:r>
              <a:rPr lang="en-US" sz="2000" b="1" dirty="0"/>
              <a:t>Luke 22:31-34</a:t>
            </a:r>
            <a:r>
              <a:rPr lang="en-US" sz="2000" dirty="0"/>
              <a:t> </a:t>
            </a:r>
            <a:r>
              <a:rPr lang="en-US" sz="2000" i="1" dirty="0"/>
              <a:t>And the Lord said, </a:t>
            </a:r>
            <a:r>
              <a:rPr lang="en-US" sz="2000" i="1" dirty="0">
                <a:solidFill>
                  <a:srgbClr val="FF0000"/>
                </a:solidFill>
              </a:rPr>
              <a:t>Simon, Simon, behold, Satan hath desired to have you, that he may </a:t>
            </a:r>
            <a:r>
              <a:rPr lang="en-US" sz="2000" i="1" dirty="0">
                <a:solidFill>
                  <a:schemeClr val="accent1"/>
                </a:solidFill>
              </a:rPr>
              <a:t>sift you as wheat:</a:t>
            </a:r>
            <a:r>
              <a:rPr lang="en-US" sz="2000" i="1" dirty="0">
                <a:solidFill>
                  <a:srgbClr val="FF0000"/>
                </a:solidFill>
              </a:rPr>
              <a:t> But I have prayed for thee, that </a:t>
            </a:r>
            <a:r>
              <a:rPr lang="en-US" sz="2000" i="1" dirty="0">
                <a:solidFill>
                  <a:schemeClr val="accent1"/>
                </a:solidFill>
              </a:rPr>
              <a:t>thy faith fail not:</a:t>
            </a:r>
            <a:r>
              <a:rPr lang="en-US" sz="2000" i="1" dirty="0">
                <a:solidFill>
                  <a:srgbClr val="FF0000"/>
                </a:solidFill>
              </a:rPr>
              <a:t> and </a:t>
            </a:r>
            <a:r>
              <a:rPr lang="en-US" sz="2000" i="1" dirty="0">
                <a:solidFill>
                  <a:schemeClr val="accent1"/>
                </a:solidFill>
              </a:rPr>
              <a:t>when thou art converted, strengthen thy brethren.</a:t>
            </a:r>
            <a:r>
              <a:rPr lang="en-US" sz="2000" i="1" dirty="0">
                <a:solidFill>
                  <a:srgbClr val="FF0000"/>
                </a:solidFill>
              </a:rPr>
              <a:t> And he said unto him, Lord, I am ready to go with thee, both into prison, and to death. And he said, I tell thee, Peter, the cock shall not crow this day, before that </a:t>
            </a:r>
            <a:r>
              <a:rPr lang="en-US" sz="2000" i="1" dirty="0">
                <a:solidFill>
                  <a:schemeClr val="accent1"/>
                </a:solidFill>
              </a:rPr>
              <a:t>thou shalt thrice deny that thou </a:t>
            </a:r>
            <a:r>
              <a:rPr lang="en-US" sz="2000" i="1" dirty="0" err="1">
                <a:solidFill>
                  <a:schemeClr val="accent1"/>
                </a:solidFill>
              </a:rPr>
              <a:t>knowest</a:t>
            </a:r>
            <a:r>
              <a:rPr lang="en-US" sz="2000" i="1" dirty="0">
                <a:solidFill>
                  <a:schemeClr val="accent1"/>
                </a:solidFill>
              </a:rPr>
              <a:t> me.</a:t>
            </a:r>
          </a:p>
          <a:p>
            <a:r>
              <a:rPr lang="en-US" dirty="0"/>
              <a:t>Sift is a strong shaking. Fear comes to shake our faith. In order not to be sifted, we have to hold onto to Christ.</a:t>
            </a:r>
          </a:p>
          <a:p>
            <a:r>
              <a:rPr lang="en-US" dirty="0"/>
              <a:t>Fear (in essence) is denial of the Lord. It’s denial of Him being a protector, provider, deliverer, healer, etc. (Heb. 11:6)</a:t>
            </a:r>
          </a:p>
          <a:p>
            <a:r>
              <a:rPr lang="en-US" dirty="0"/>
              <a:t>Fear is driven by self-preservation.</a:t>
            </a:r>
          </a:p>
          <a:p>
            <a:pPr lvl="1"/>
            <a:endParaRPr lang="en-US" dirty="0"/>
          </a:p>
          <a:p>
            <a:pPr lvl="1"/>
            <a:endParaRPr lang="en-US" dirty="0"/>
          </a:p>
        </p:txBody>
      </p:sp>
    </p:spTree>
    <p:extLst>
      <p:ext uri="{BB962C8B-B14F-4D97-AF65-F5344CB8AC3E}">
        <p14:creationId xmlns:p14="http://schemas.microsoft.com/office/powerpoint/2010/main" val="2526239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Peter Now (Acts 4)</a:t>
            </a:r>
          </a:p>
        </p:txBody>
      </p:sp>
      <p:sp>
        <p:nvSpPr>
          <p:cNvPr id="3" name="Content Placeholder 2"/>
          <p:cNvSpPr>
            <a:spLocks noGrp="1"/>
          </p:cNvSpPr>
          <p:nvPr>
            <p:ph idx="1"/>
          </p:nvPr>
        </p:nvSpPr>
        <p:spPr>
          <a:xfrm>
            <a:off x="1217614" y="1828800"/>
            <a:ext cx="9753600" cy="4754562"/>
          </a:xfrm>
        </p:spPr>
        <p:txBody>
          <a:bodyPr>
            <a:normAutofit/>
          </a:bodyPr>
          <a:lstStyle/>
          <a:p>
            <a:pPr marL="45720" indent="0">
              <a:buNone/>
            </a:pPr>
            <a:r>
              <a:rPr lang="en-US" sz="2000" b="1" dirty="0"/>
              <a:t>Acts 4:13</a:t>
            </a:r>
            <a:r>
              <a:rPr lang="en-US" sz="2000" dirty="0"/>
              <a:t> </a:t>
            </a:r>
            <a:r>
              <a:rPr lang="en-US" sz="2000" i="1" dirty="0"/>
              <a:t>Now when they </a:t>
            </a:r>
            <a:r>
              <a:rPr lang="en-US" sz="2000" i="1" dirty="0">
                <a:solidFill>
                  <a:schemeClr val="accent1"/>
                </a:solidFill>
              </a:rPr>
              <a:t>saw the boldness</a:t>
            </a:r>
            <a:r>
              <a:rPr lang="en-US" sz="2000" i="1" dirty="0"/>
              <a:t> of Peter and John, and perceived that they were </a:t>
            </a:r>
            <a:r>
              <a:rPr lang="en-US" sz="2000" i="1" dirty="0">
                <a:solidFill>
                  <a:schemeClr val="accent1"/>
                </a:solidFill>
              </a:rPr>
              <a:t>unlearned and ignorant men</a:t>
            </a:r>
            <a:r>
              <a:rPr lang="en-US" sz="2000" i="1" dirty="0"/>
              <a:t>, they </a:t>
            </a:r>
            <a:r>
              <a:rPr lang="en-US" sz="2000" i="1" dirty="0" err="1">
                <a:solidFill>
                  <a:schemeClr val="accent1"/>
                </a:solidFill>
              </a:rPr>
              <a:t>marvelled</a:t>
            </a:r>
            <a:r>
              <a:rPr lang="en-US" sz="2000" i="1" dirty="0">
                <a:solidFill>
                  <a:schemeClr val="accent1"/>
                </a:solidFill>
              </a:rPr>
              <a:t>;</a:t>
            </a:r>
            <a:r>
              <a:rPr lang="en-US" sz="2000" i="1" dirty="0"/>
              <a:t> and they took knowledge of them, that </a:t>
            </a:r>
            <a:r>
              <a:rPr lang="en-US" sz="2000" i="1" dirty="0">
                <a:solidFill>
                  <a:schemeClr val="accent1"/>
                </a:solidFill>
              </a:rPr>
              <a:t>they had been with Jesus.</a:t>
            </a:r>
            <a:endParaRPr lang="en-US" sz="2000" dirty="0">
              <a:solidFill>
                <a:schemeClr val="accent1"/>
              </a:solidFill>
            </a:endParaRPr>
          </a:p>
          <a:p>
            <a:r>
              <a:rPr lang="en-US" dirty="0"/>
              <a:t>Peter’s boldness came from the resurrection power of the Holy Ghost (v. 8)</a:t>
            </a:r>
          </a:p>
          <a:p>
            <a:r>
              <a:rPr lang="en-US" dirty="0"/>
              <a:t>The different between Peter then and Peter now was that Jesus defeated death and the grave. (Rev. 1:18; Heb. 2:15)</a:t>
            </a:r>
          </a:p>
          <a:p>
            <a:pPr lvl="1"/>
            <a:r>
              <a:rPr lang="en-US" dirty="0"/>
              <a:t>When Jesus resurrected, it validated all of his experience. (John 14:11)</a:t>
            </a:r>
          </a:p>
          <a:p>
            <a:r>
              <a:rPr lang="en-US" dirty="0"/>
              <a:t>Peter was now living through selflessness (love) and not self preservation. He had faith in his commission. </a:t>
            </a:r>
          </a:p>
          <a:p>
            <a:pPr lvl="1"/>
            <a:r>
              <a:rPr lang="en-US" dirty="0"/>
              <a:t>The great commission is founded on the basis that Jesus has been given all power. (Matt. 28:18-20)</a:t>
            </a:r>
          </a:p>
          <a:p>
            <a:pPr lvl="1"/>
            <a:endParaRPr lang="en-US" dirty="0"/>
          </a:p>
          <a:p>
            <a:pPr lvl="1"/>
            <a:endParaRPr lang="en-US" dirty="0"/>
          </a:p>
        </p:txBody>
      </p:sp>
    </p:spTree>
    <p:extLst>
      <p:ext uri="{BB962C8B-B14F-4D97-AF65-F5344CB8AC3E}">
        <p14:creationId xmlns:p14="http://schemas.microsoft.com/office/powerpoint/2010/main" val="428758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Peter Moving Forward</a:t>
            </a:r>
          </a:p>
        </p:txBody>
      </p:sp>
      <p:sp>
        <p:nvSpPr>
          <p:cNvPr id="3" name="Content Placeholder 2"/>
          <p:cNvSpPr>
            <a:spLocks noGrp="1"/>
          </p:cNvSpPr>
          <p:nvPr>
            <p:ph idx="1"/>
          </p:nvPr>
        </p:nvSpPr>
        <p:spPr>
          <a:xfrm>
            <a:off x="1217614" y="1828800"/>
            <a:ext cx="9753600" cy="4754562"/>
          </a:xfrm>
        </p:spPr>
        <p:txBody>
          <a:bodyPr>
            <a:normAutofit/>
          </a:bodyPr>
          <a:lstStyle/>
          <a:p>
            <a:pPr marL="45720" indent="0">
              <a:buNone/>
            </a:pPr>
            <a:r>
              <a:rPr lang="en-US" sz="2000" b="1" dirty="0"/>
              <a:t>Galatians 2:11-12</a:t>
            </a:r>
            <a:r>
              <a:rPr lang="en-US" sz="2000" dirty="0"/>
              <a:t> </a:t>
            </a:r>
            <a:r>
              <a:rPr lang="en-US" sz="2000" i="1" dirty="0"/>
              <a:t>But when Peter was come to Antioch, </a:t>
            </a:r>
            <a:r>
              <a:rPr lang="en-US" sz="2000" i="1" dirty="0">
                <a:solidFill>
                  <a:schemeClr val="accent1"/>
                </a:solidFill>
              </a:rPr>
              <a:t>I withstood him to the face,</a:t>
            </a:r>
            <a:r>
              <a:rPr lang="en-US" sz="2000" i="1" dirty="0"/>
              <a:t> because he was to be blamed. For before that certain came from James, he did eat with the Gentiles: but when they were come, he withdrew and separated himself, </a:t>
            </a:r>
            <a:r>
              <a:rPr lang="en-US" sz="2000" i="1" dirty="0">
                <a:solidFill>
                  <a:schemeClr val="accent1"/>
                </a:solidFill>
              </a:rPr>
              <a:t>fearing them which were of the circumcision.</a:t>
            </a:r>
            <a:endParaRPr lang="en-US" dirty="0"/>
          </a:p>
          <a:p>
            <a:r>
              <a:rPr lang="en-US" dirty="0"/>
              <a:t>The approval of man or those we esteem can be the biggest challenge of fear. (Matt. 10:33)</a:t>
            </a:r>
          </a:p>
          <a:p>
            <a:r>
              <a:rPr lang="en-US" dirty="0"/>
              <a:t>Peter’s initial boldness was right after the day of Pentecost. We have to continue to stir up the gift that is within us.</a:t>
            </a:r>
          </a:p>
          <a:p>
            <a:r>
              <a:rPr lang="en-US" dirty="0"/>
              <a:t>Fear is designed to compromise and not confront. </a:t>
            </a:r>
          </a:p>
          <a:p>
            <a:r>
              <a:rPr lang="en-US" dirty="0"/>
              <a:t>Overcoming fear requires endurance. Peter had faith to step out on the water, but not faith that endures. (Matt. 14:28-31)</a:t>
            </a:r>
          </a:p>
          <a:p>
            <a:pPr lvl="1"/>
            <a:endParaRPr lang="en-US" dirty="0"/>
          </a:p>
        </p:txBody>
      </p:sp>
    </p:spTree>
    <p:extLst>
      <p:ext uri="{BB962C8B-B14F-4D97-AF65-F5344CB8AC3E}">
        <p14:creationId xmlns:p14="http://schemas.microsoft.com/office/powerpoint/2010/main" val="3198419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Discussion Question</a:t>
            </a:r>
          </a:p>
        </p:txBody>
      </p:sp>
      <p:sp>
        <p:nvSpPr>
          <p:cNvPr id="6" name="Content Placeholder 5"/>
          <p:cNvSpPr>
            <a:spLocks noGrp="1"/>
          </p:cNvSpPr>
          <p:nvPr>
            <p:ph idx="1"/>
          </p:nvPr>
        </p:nvSpPr>
        <p:spPr/>
        <p:txBody>
          <a:bodyPr>
            <a:normAutofit/>
          </a:bodyPr>
          <a:lstStyle/>
          <a:p>
            <a:pPr marL="45720" indent="0">
              <a:buNone/>
            </a:pPr>
            <a:r>
              <a:rPr lang="en-US" sz="4800" dirty="0"/>
              <a:t>Why is fear of man such a challenge for people?</a:t>
            </a:r>
          </a:p>
        </p:txBody>
      </p:sp>
    </p:spTree>
    <p:extLst>
      <p:ext uri="{BB962C8B-B14F-4D97-AF65-F5344CB8AC3E}">
        <p14:creationId xmlns:p14="http://schemas.microsoft.com/office/powerpoint/2010/main" val="4105790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BE92C-63A1-46F7-B887-C528724223CF}"/>
              </a:ext>
            </a:extLst>
          </p:cNvPr>
          <p:cNvSpPr>
            <a:spLocks noGrp="1"/>
          </p:cNvSpPr>
          <p:nvPr>
            <p:ph type="title"/>
          </p:nvPr>
        </p:nvSpPr>
        <p:spPr/>
        <p:txBody>
          <a:bodyPr/>
          <a:lstStyle/>
          <a:p>
            <a:r>
              <a:rPr lang="en-US" dirty="0"/>
              <a:t>3 Takeaways</a:t>
            </a:r>
          </a:p>
        </p:txBody>
      </p:sp>
      <p:sp>
        <p:nvSpPr>
          <p:cNvPr id="3" name="Content Placeholder 2">
            <a:extLst>
              <a:ext uri="{FF2B5EF4-FFF2-40B4-BE49-F238E27FC236}">
                <a16:creationId xmlns:a16="http://schemas.microsoft.com/office/drawing/2014/main" id="{63156CB6-1655-4282-B73F-9ED542B3A9A8}"/>
              </a:ext>
            </a:extLst>
          </p:cNvPr>
          <p:cNvSpPr>
            <a:spLocks noGrp="1"/>
          </p:cNvSpPr>
          <p:nvPr>
            <p:ph sz="half" idx="1"/>
          </p:nvPr>
        </p:nvSpPr>
        <p:spPr>
          <a:xfrm>
            <a:off x="607828" y="1828800"/>
            <a:ext cx="3200583" cy="4343400"/>
          </a:xfrm>
          <a:ln>
            <a:solidFill>
              <a:schemeClr val="tx2"/>
            </a:solidFill>
          </a:ln>
        </p:spPr>
        <p:txBody>
          <a:bodyPr>
            <a:normAutofit/>
          </a:bodyPr>
          <a:lstStyle/>
          <a:p>
            <a:pPr marL="45720" indent="0" algn="ctr">
              <a:buNone/>
            </a:pPr>
            <a:r>
              <a:rPr lang="en-US" dirty="0"/>
              <a:t>Fear and anxiety are simply feelings or emotions that we experience that are not real. We have a choice to believe in the Word of God or in what we see with our circumstances. Focusing on God and not our situation is key.</a:t>
            </a:r>
          </a:p>
        </p:txBody>
      </p:sp>
      <p:sp>
        <p:nvSpPr>
          <p:cNvPr id="4" name="Content Placeholder 3">
            <a:extLst>
              <a:ext uri="{FF2B5EF4-FFF2-40B4-BE49-F238E27FC236}">
                <a16:creationId xmlns:a16="http://schemas.microsoft.com/office/drawing/2014/main" id="{40629324-1DDA-4C04-9E39-D5807983EFDC}"/>
              </a:ext>
            </a:extLst>
          </p:cNvPr>
          <p:cNvSpPr>
            <a:spLocks noGrp="1"/>
          </p:cNvSpPr>
          <p:nvPr>
            <p:ph sz="half" idx="2"/>
          </p:nvPr>
        </p:nvSpPr>
        <p:spPr>
          <a:xfrm>
            <a:off x="4497096" y="1828800"/>
            <a:ext cx="3200583" cy="4343400"/>
          </a:xfrm>
          <a:ln>
            <a:solidFill>
              <a:schemeClr val="tx2"/>
            </a:solidFill>
          </a:ln>
        </p:spPr>
        <p:txBody>
          <a:bodyPr>
            <a:normAutofit/>
          </a:bodyPr>
          <a:lstStyle/>
          <a:p>
            <a:pPr marL="45720" indent="0" algn="ctr">
              <a:buNone/>
            </a:pPr>
            <a:r>
              <a:rPr lang="en-US" dirty="0"/>
              <a:t>Peter was someone who experienced fear when he denied knowing Jesus. After Jesus’ resurrection and conquering of death, Peter had renewed faith and Holy Ghost power that he received at Pentecost.</a:t>
            </a:r>
          </a:p>
        </p:txBody>
      </p:sp>
      <p:sp>
        <p:nvSpPr>
          <p:cNvPr id="9" name="Content Placeholder 2">
            <a:extLst>
              <a:ext uri="{FF2B5EF4-FFF2-40B4-BE49-F238E27FC236}">
                <a16:creationId xmlns:a16="http://schemas.microsoft.com/office/drawing/2014/main" id="{049398FC-42A4-46F5-B9B0-E3E478855F19}"/>
              </a:ext>
            </a:extLst>
          </p:cNvPr>
          <p:cNvSpPr txBox="1">
            <a:spLocks/>
          </p:cNvSpPr>
          <p:nvPr/>
        </p:nvSpPr>
        <p:spPr>
          <a:xfrm>
            <a:off x="8380415" y="1828800"/>
            <a:ext cx="3200583" cy="4343400"/>
          </a:xfrm>
          <a:prstGeom prst="rect">
            <a:avLst/>
          </a:prstGeom>
          <a:ln>
            <a:solidFill>
              <a:schemeClr val="tx2"/>
            </a:solidFill>
          </a:ln>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45720" indent="0" algn="ctr">
              <a:buFont typeface="Arial" pitchFamily="34" charset="0"/>
              <a:buNone/>
            </a:pPr>
            <a:r>
              <a:rPr lang="en-US" dirty="0"/>
              <a:t>Even with all his strides, Peter still dealt with the fear of man. Sometimes our biggest idols can be those that we revere the most. To conquer this, we must have a focus on God and an enduring faith that lasts until the end.</a:t>
            </a:r>
          </a:p>
        </p:txBody>
      </p:sp>
    </p:spTree>
    <p:extLst>
      <p:ext uri="{BB962C8B-B14F-4D97-AF65-F5344CB8AC3E}">
        <p14:creationId xmlns:p14="http://schemas.microsoft.com/office/powerpoint/2010/main" val="1214889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orld Presentation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World maps series, World  presentation (widescreen).potx" id="{6FD2C32E-565A-4F51-8C38-826F1B24AA7D}" vid="{06379D18-BA11-4F05-84DF-EB681B68D4FA}"/>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World maps series, World  presentation (widescreen)</Template>
  <TotalTime>3570</TotalTime>
  <Words>759</Words>
  <Application>Microsoft Office PowerPoint</Application>
  <PresentationFormat>Custom</PresentationFormat>
  <Paragraphs>32</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Century Gothic</vt:lpstr>
      <vt:lpstr>World Presentation 16x9</vt:lpstr>
      <vt:lpstr>Overcoming Fear and Anxiety</vt:lpstr>
      <vt:lpstr>False Evidence Appearing Real</vt:lpstr>
      <vt:lpstr>Peter Then… (Luke 22)</vt:lpstr>
      <vt:lpstr>Peter Now (Acts 4)</vt:lpstr>
      <vt:lpstr>Peter Moving Forward</vt:lpstr>
      <vt:lpstr>Discussion Question</vt:lpstr>
      <vt:lpstr>3 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Fight Before the Fight</dc:title>
  <dc:creator>USER</dc:creator>
  <cp:lastModifiedBy>USER</cp:lastModifiedBy>
  <cp:revision>64</cp:revision>
  <dcterms:created xsi:type="dcterms:W3CDTF">2019-02-14T16:08:24Z</dcterms:created>
  <dcterms:modified xsi:type="dcterms:W3CDTF">2019-03-21T23:14:36Z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