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256" r:id="rId2"/>
    <p:sldId id="260" r:id="rId3"/>
    <p:sldId id="283" r:id="rId4"/>
    <p:sldId id="279" r:id="rId5"/>
    <p:sldId id="257" r:id="rId6"/>
    <p:sldId id="282"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90" autoAdjust="0"/>
  </p:normalViewPr>
  <p:slideViewPr>
    <p:cSldViewPr snapToGrid="0">
      <p:cViewPr varScale="1">
        <p:scale>
          <a:sx n="86" d="100"/>
          <a:sy n="86" d="100"/>
        </p:scale>
        <p:origin x="5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2019/01/10</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ZA" smtClean="0"/>
              <a:t>2019/01/10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ZA" smtClean="0"/>
              <a:t>‹#›</a:t>
            </a:fld>
            <a:endParaRPr lang="en-ZA"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24" name="Rectangle 23">
            <a:extLst>
              <a:ext uri="{FF2B5EF4-FFF2-40B4-BE49-F238E27FC236}">
                <a16:creationId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a:t>Click to edit Master title style</a:t>
            </a:r>
            <a:endParaRPr lang="en-ZA" dirty="0"/>
          </a:p>
        </p:txBody>
      </p:sp>
      <p:sp>
        <p:nvSpPr>
          <p:cNvPr id="14" name="Text Placeholder 4">
            <a:extLst>
              <a:ext uri="{FF2B5EF4-FFF2-40B4-BE49-F238E27FC236}">
                <a16:creationId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15" name="Slide Number Placeholder 6">
            <a:extLst>
              <a:ext uri="{FF2B5EF4-FFF2-40B4-BE49-F238E27FC236}">
                <a16:creationId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723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ZA" dirty="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Section Description</a:t>
            </a:r>
            <a:endParaRPr lang="en-ZA"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ZA" dirty="0"/>
              <a:t>Section Header</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dirty="0"/>
              <a:t>2</a:t>
            </a:r>
            <a:endParaRPr lang="en-ZA" dirty="0"/>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Section Description</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ZA" dirty="0"/>
              <a:t>Section Header</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dirty="0"/>
              <a:t>3</a:t>
            </a:r>
            <a:endParaRPr lang="en-ZA" dirty="0"/>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Section Description</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6" name="Slide Number Placeholder 6">
            <a:extLst>
              <a:ext uri="{FF2B5EF4-FFF2-40B4-BE49-F238E27FC236}">
                <a16:creationId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87764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3" name="Slide Number Placeholder 6">
            <a:extLst>
              <a:ext uri="{FF2B5EF4-FFF2-40B4-BE49-F238E27FC236}">
                <a16:creationId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4303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dirty="0"/>
              <a:t>Section 1 Title</a:t>
            </a:r>
            <a:endParaRPr lang="en-ZA" dirty="0"/>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dirty="0"/>
              <a:t>Section 2 Title</a:t>
            </a:r>
            <a:endParaRPr lang="en-ZA"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dirty="0"/>
              <a:t>Section 3 Title</a:t>
            </a:r>
            <a:endParaRPr lang="en-ZA"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3" name="Slide Number Placeholder 6">
            <a:extLst>
              <a:ext uri="{FF2B5EF4-FFF2-40B4-BE49-F238E27FC236}">
                <a16:creationId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7048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dirty="0"/>
              <a:t>Month, Year</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38" name="Slide Number Placeholder 6">
            <a:extLst>
              <a:ext uri="{FF2B5EF4-FFF2-40B4-BE49-F238E27FC236}">
                <a16:creationId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9090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18" name="Slide Number Placeholder 6">
            <a:extLst>
              <a:ext uri="{FF2B5EF4-FFF2-40B4-BE49-F238E27FC236}">
                <a16:creationId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2126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24" name="Slide Number Placeholder 6">
            <a:extLst>
              <a:ext uri="{FF2B5EF4-FFF2-40B4-BE49-F238E27FC236}">
                <a16:creationId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21289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7345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Title 4">
            <a:extLst>
              <a:ext uri="{FF2B5EF4-FFF2-40B4-BE49-F238E27FC236}">
                <a16:creationId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a:t>Click to edit Master title style</a:t>
            </a:r>
            <a:endParaRPr lang="en-ZA" dirty="0"/>
          </a:p>
        </p:txBody>
      </p:sp>
      <p:sp>
        <p:nvSpPr>
          <p:cNvPr id="7" name="Slide Number Placeholder 6">
            <a:extLst>
              <a:ext uri="{FF2B5EF4-FFF2-40B4-BE49-F238E27FC236}">
                <a16:creationId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
        <p:nvSpPr>
          <p:cNvPr id="8" name="Content Placeholder 2">
            <a:extLst>
              <a:ext uri="{FF2B5EF4-FFF2-40B4-BE49-F238E27FC236}">
                <a16:creationId xmlns:a16="http://schemas.microsoft.com/office/drawing/2014/main" id="{109829B2-67B8-42AF-A8F6-0483C504E33A}"/>
              </a:ext>
            </a:extLst>
          </p:cNvPr>
          <p:cNvSpPr>
            <a:spLocks noGrp="1"/>
          </p:cNvSpPr>
          <p:nvPr>
            <p:ph sz="half" idx="1"/>
          </p:nvPr>
        </p:nvSpPr>
        <p:spPr>
          <a:xfrm>
            <a:off x="432000" y="1197204"/>
            <a:ext cx="4865864" cy="49797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D0953015-A379-403E-8191-D885E217C757}"/>
              </a:ext>
            </a:extLst>
          </p:cNvPr>
          <p:cNvSpPr>
            <a:spLocks noGrp="1"/>
          </p:cNvSpPr>
          <p:nvPr>
            <p:ph sz="half" idx="2"/>
          </p:nvPr>
        </p:nvSpPr>
        <p:spPr>
          <a:xfrm>
            <a:off x="5709372" y="1197204"/>
            <a:ext cx="4865864" cy="49797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883617" y="1152000"/>
            <a:ext cx="3240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7335235" y="1152000"/>
            <a:ext cx="3240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Title 5">
            <a:extLst>
              <a:ext uri="{FF2B5EF4-FFF2-40B4-BE49-F238E27FC236}">
                <a16:creationId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a:t>Click to edit Master title style</a:t>
            </a:r>
            <a:endParaRPr lang="en-ZA"/>
          </a:p>
        </p:txBody>
      </p:sp>
      <p:sp>
        <p:nvSpPr>
          <p:cNvPr id="9" name="Slide Number Placeholder 6">
            <a:extLst>
              <a:ext uri="{FF2B5EF4-FFF2-40B4-BE49-F238E27FC236}">
                <a16:creationId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2">
    <p:bg>
      <p:bgPr>
        <a:solidFill>
          <a:schemeClr val="accent4"/>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Footer Placeholder 5">
            <a:extLst>
              <a:ext uri="{FF2B5EF4-FFF2-40B4-BE49-F238E27FC236}">
                <a16:creationId xmlns:a16="http://schemas.microsoft.com/office/drawing/2014/main" id="{8183FF27-EC9A-4B3B-8FC8-8C0B22BAF41E}"/>
              </a:ext>
            </a:extLst>
          </p:cNvPr>
          <p:cNvSpPr>
            <a:spLocks noGrp="1"/>
          </p:cNvSpPr>
          <p:nvPr>
            <p:ph type="ftr" sz="quarter" idx="11"/>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66BEA673-E77B-454E-A2E7-937820AAEFF4}"/>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24519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490809" y="1152525"/>
            <a:ext cx="19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4549618" y="1152525"/>
            <a:ext cx="19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6608427" y="1148060"/>
            <a:ext cx="19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8667235" y="1152525"/>
            <a:ext cx="1908000" cy="5038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Title 5">
            <a:extLst>
              <a:ext uri="{FF2B5EF4-FFF2-40B4-BE49-F238E27FC236}">
                <a16:creationId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a:t>Click to edit Master title style</a:t>
            </a:r>
            <a:endParaRPr lang="en-ZA"/>
          </a:p>
        </p:txBody>
      </p:sp>
      <p:sp>
        <p:nvSpPr>
          <p:cNvPr id="10" name="Slide Number Placeholder 6">
            <a:extLst>
              <a:ext uri="{FF2B5EF4-FFF2-40B4-BE49-F238E27FC236}">
                <a16:creationId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Title 5">
            <a:extLst>
              <a:ext uri="{FF2B5EF4-FFF2-40B4-BE49-F238E27FC236}">
                <a16:creationId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a:t>Click to edit Master title style</a:t>
            </a:r>
            <a:endParaRPr lang="en-ZA"/>
          </a:p>
        </p:txBody>
      </p:sp>
      <p:sp>
        <p:nvSpPr>
          <p:cNvPr id="9" name="Slide Number Placeholder 6">
            <a:extLst>
              <a:ext uri="{FF2B5EF4-FFF2-40B4-BE49-F238E27FC236}">
                <a16:creationId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
        <p:nvSpPr>
          <p:cNvPr id="10" name="Content Placeholder 5">
            <a:extLst>
              <a:ext uri="{FF2B5EF4-FFF2-40B4-BE49-F238E27FC236}">
                <a16:creationId xmlns:a16="http://schemas.microsoft.com/office/drawing/2014/main" id="{484CD98A-64EE-42B1-9A8B-F495FEF2E9FE}"/>
              </a:ext>
            </a:extLst>
          </p:cNvPr>
          <p:cNvSpPr>
            <a:spLocks noGrp="1"/>
          </p:cNvSpPr>
          <p:nvPr>
            <p:ph sz="quarter" idx="4"/>
          </p:nvPr>
        </p:nvSpPr>
        <p:spPr>
          <a:xfrm>
            <a:off x="5715235" y="1581663"/>
            <a:ext cx="4786225" cy="46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99F7B39C-4DE9-4650-869E-0410A8E29AAA}"/>
              </a:ext>
            </a:extLst>
          </p:cNvPr>
          <p:cNvSpPr>
            <a:spLocks noGrp="1"/>
          </p:cNvSpPr>
          <p:nvPr>
            <p:ph type="body" sz="quarter" idx="3"/>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a:t>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Content Placeholder 2">
            <a:extLst>
              <a:ext uri="{FF2B5EF4-FFF2-40B4-BE49-F238E27FC236}">
                <a16:creationId xmlns:a16="http://schemas.microsoft.com/office/drawing/2014/main" id="{6F8D5478-FA4F-48AE-8588-59081070B7D7}"/>
              </a:ext>
            </a:extLst>
          </p:cNvPr>
          <p:cNvSpPr>
            <a:spLocks noGrp="1"/>
          </p:cNvSpPr>
          <p:nvPr>
            <p:ph idx="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7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
        <p:nvSpPr>
          <p:cNvPr id="5" name="Title 1">
            <a:extLst>
              <a:ext uri="{FF2B5EF4-FFF2-40B4-BE49-F238E27FC236}">
                <a16:creationId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Text Placeholder 3">
            <a:extLst>
              <a:ext uri="{FF2B5EF4-FFF2-40B4-BE49-F238E27FC236}">
                <a16:creationId xmlns:a16="http://schemas.microsoft.com/office/drawing/2014/main" id="{E7336E73-8189-49DD-8813-80CD92FB5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Picture Placeholder 2">
            <a:extLst>
              <a:ext uri="{FF2B5EF4-FFF2-40B4-BE49-F238E27FC236}">
                <a16:creationId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0392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6" name="Slide Number Placeholder 6">
            <a:extLst>
              <a:ext uri="{FF2B5EF4-FFF2-40B4-BE49-F238E27FC236}">
                <a16:creationId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4" name="Slide Number Placeholder 6">
            <a:extLst>
              <a:ext uri="{FF2B5EF4-FFF2-40B4-BE49-F238E27FC236}">
                <a16:creationId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1397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dirty="0"/>
              <a:t>Thank You</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9" name="Text Placeholder 4">
            <a:extLst>
              <a:ext uri="{FF2B5EF4-FFF2-40B4-BE49-F238E27FC236}">
                <a16:creationId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20" name="Text Placeholder 10">
            <a:extLst>
              <a:ext uri="{FF2B5EF4-FFF2-40B4-BE49-F238E27FC236}">
                <a16:creationId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21" name="Text Placeholder 15">
            <a:extLst>
              <a:ext uri="{FF2B5EF4-FFF2-40B4-BE49-F238E27FC236}">
                <a16:creationId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dirty="0"/>
              <a:t>Website</a:t>
            </a:r>
            <a:endParaRPr lang="en-ZA" dirty="0"/>
          </a:p>
        </p:txBody>
      </p:sp>
    </p:spTree>
    <p:extLst>
      <p:ext uri="{BB962C8B-B14F-4D97-AF65-F5344CB8AC3E}">
        <p14:creationId xmlns:p14="http://schemas.microsoft.com/office/powerpoint/2010/main" val="29303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75719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4014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86063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ntro Copy">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grpSp>
        <p:nvGrpSpPr>
          <p:cNvPr id="8" name="Group 7">
            <a:extLst>
              <a:ext uri="{FF2B5EF4-FFF2-40B4-BE49-F238E27FC236}">
                <a16:creationId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5185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4" name="Rectangle 3">
            <a:extLst>
              <a:ext uri="{FF2B5EF4-FFF2-40B4-BE49-F238E27FC236}">
                <a16:creationId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3" name="Rectangle 22">
            <a:extLst>
              <a:ext uri="{FF2B5EF4-FFF2-40B4-BE49-F238E27FC236}">
                <a16:creationId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4" name="Rectangle 23">
            <a:extLst>
              <a:ext uri="{FF2B5EF4-FFF2-40B4-BE49-F238E27FC236}">
                <a16:creationId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5" name="Rectangle 24">
            <a:extLst>
              <a:ext uri="{FF2B5EF4-FFF2-40B4-BE49-F238E27FC236}">
                <a16:creationId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6" name="Rectangle 25">
            <a:extLst>
              <a:ext uri="{FF2B5EF4-FFF2-40B4-BE49-F238E27FC236}">
                <a16:creationId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22" name="Slide Number Placeholder 6">
            <a:extLst>
              <a:ext uri="{FF2B5EF4-FFF2-40B4-BE49-F238E27FC236}">
                <a16:creationId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4217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Bullets 3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2" name="Rectangle 31">
            <a:extLst>
              <a:ext uri="{FF2B5EF4-FFF2-40B4-BE49-F238E27FC236}">
                <a16:creationId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3" name="Rectangle 32">
            <a:extLst>
              <a:ext uri="{FF2B5EF4-FFF2-40B4-BE49-F238E27FC236}">
                <a16:creationId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5" name="Group 24">
            <a:extLst>
              <a:ext uri="{FF2B5EF4-FFF2-40B4-BE49-F238E27FC236}">
                <a16:creationId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26">
              <a:extLst>
                <a:ext uri="{FF2B5EF4-FFF2-40B4-BE49-F238E27FC236}">
                  <a16:creationId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8" name="Rectangle 27">
            <a:extLst>
              <a:ext uri="{FF2B5EF4-FFF2-40B4-BE49-F238E27FC236}">
                <a16:creationId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234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ullets 4X">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2" name="Rectangle 31">
            <a:extLst>
              <a:ext uri="{FF2B5EF4-FFF2-40B4-BE49-F238E27FC236}">
                <a16:creationId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5" name="Rectangle 34">
            <a:extLst>
              <a:ext uri="{FF2B5EF4-FFF2-40B4-BE49-F238E27FC236}">
                <a16:creationId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6" name="Rectangle 35">
            <a:extLst>
              <a:ext uri="{FF2B5EF4-FFF2-40B4-BE49-F238E27FC236}">
                <a16:creationId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4</a:t>
            </a:r>
            <a:endParaRPr lang="en-ZA" dirty="0"/>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0" name="Group 19">
            <a:extLst>
              <a:ext uri="{FF2B5EF4-FFF2-40B4-BE49-F238E27FC236}">
                <a16:creationId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26238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bg1">
            <a:lumMod val="95000"/>
          </a:schemeClr>
        </a:solidFill>
        <a:effectLst/>
      </p:bgPr>
    </p:bg>
    <p:spTree>
      <p:nvGrpSpPr>
        <p:cNvPr id="1" name=""/>
        <p:cNvGrpSpPr/>
        <p:nvPr/>
      </p:nvGrpSpPr>
      <p:grpSpPr>
        <a:xfrm>
          <a:off x="0" y="0"/>
          <a:ext cx="0" cy="0"/>
          <a:chOff x="0" y="0"/>
          <a:chExt cx="0" cy="0"/>
        </a:xfrm>
      </p:grpSpPr>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your Screen Design here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11" name="Rectangle 10">
            <a:extLst>
              <a:ext uri="{FF2B5EF4-FFF2-40B4-BE49-F238E27FC236}">
                <a16:creationId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2" name="Group 11">
            <a:extLst>
              <a:ext uri="{FF2B5EF4-FFF2-40B4-BE49-F238E27FC236}">
                <a16:creationId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5" name="Footer Placeholder 4">
            <a:extLst>
              <a:ext uri="{FF2B5EF4-FFF2-40B4-BE49-F238E27FC236}">
                <a16:creationId xmlns:a16="http://schemas.microsoft.com/office/drawing/2014/main" id="{98468ABB-DAA1-4A8F-A65A-A0EADB7120F3}"/>
              </a:ext>
            </a:extLst>
          </p:cNvPr>
          <p:cNvSpPr>
            <a:spLocks noGrp="1"/>
          </p:cNvSpPr>
          <p:nvPr>
            <p:ph type="ftr" sz="quarter" idx="4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dirty="0"/>
              <a:t>Emphasized Text</a:t>
            </a:r>
            <a:endParaRPr lang="en-ZA" dirty="0"/>
          </a:p>
        </p:txBody>
      </p:sp>
      <p:sp>
        <p:nvSpPr>
          <p:cNvPr id="24" name="Content Placeholder 2">
            <a:extLst>
              <a:ext uri="{FF2B5EF4-FFF2-40B4-BE49-F238E27FC236}">
                <a16:creationId xmlns:a16="http://schemas.microsoft.com/office/drawing/2014/main" id="{5C5C3D10-5CD7-421D-B7BB-581518EF00DD}"/>
              </a:ext>
            </a:extLst>
          </p:cNvPr>
          <p:cNvSpPr>
            <a:spLocks noGrp="1"/>
          </p:cNvSpPr>
          <p:nvPr>
            <p:ph idx="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778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7" name="Rectangle 16">
            <a:extLst>
              <a:ext uri="{FF2B5EF4-FFF2-40B4-BE49-F238E27FC236}">
                <a16:creationId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8" name="Rectangle 17">
            <a:extLst>
              <a:ext uri="{FF2B5EF4-FFF2-40B4-BE49-F238E27FC236}">
                <a16:creationId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9" name="Rectangle 18">
            <a:extLst>
              <a:ext uri="{FF2B5EF4-FFF2-40B4-BE49-F238E27FC236}">
                <a16:creationId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Add</a:t>
            </a:r>
          </a:p>
          <a:p>
            <a:pPr marL="266700" lvl="0" indent="-266700" algn="ctr"/>
            <a:r>
              <a:rPr lang="en-US" dirty="0"/>
              <a:t>Picture</a:t>
            </a:r>
            <a:endParaRPr lang="en-ZA" dirty="0"/>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
        <p:nvSpPr>
          <p:cNvPr id="16" name="Slide Number Placeholder 6">
            <a:extLst>
              <a:ext uri="{FF2B5EF4-FFF2-40B4-BE49-F238E27FC236}">
                <a16:creationId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9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ZA" dirty="0"/>
              <a:t>page </a:t>
            </a:r>
            <a:fld id="{19B51A1E-902D-48AF-9020-955120F399B6}" type="slidenum">
              <a:rPr lang="en-ZA" b="1" i="1" smtClean="0"/>
              <a:pPr/>
              <a:t>‹#›</a:t>
            </a:fld>
            <a:endParaRPr lang="en-ZA" b="1" i="1" dirty="0"/>
          </a:p>
        </p:txBody>
      </p:sp>
      <p:sp>
        <p:nvSpPr>
          <p:cNvPr id="11" name="TextBox 10">
            <a:extLst>
              <a:ext uri="{FF2B5EF4-FFF2-40B4-BE49-F238E27FC236}">
                <a16:creationId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ZA" sz="2400" b="1" spc="-150" baseline="0" dirty="0">
                <a:solidFill>
                  <a:schemeClr val="accent1"/>
                </a:solidFill>
              </a:rPr>
              <a:t>Contoso</a:t>
            </a:r>
            <a:br>
              <a:rPr lang="en-ZA" sz="2400" b="1" spc="-150" baseline="0" dirty="0">
                <a:solidFill>
                  <a:schemeClr val="tx1">
                    <a:lumMod val="50000"/>
                    <a:lumOff val="50000"/>
                  </a:schemeClr>
                </a:solidFill>
              </a:rPr>
            </a:br>
            <a:r>
              <a:rPr lang="en-ZA" sz="1000" b="0" spc="0" baseline="0" dirty="0">
                <a:solidFill>
                  <a:schemeClr val="tx1">
                    <a:lumMod val="50000"/>
                    <a:lumOff val="50000"/>
                  </a:schemeClr>
                </a:solidFill>
              </a:rPr>
              <a:t>Pharmaceuticals</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50" r:id="rId17"/>
    <p:sldLayoutId id="2147483652" r:id="rId18"/>
    <p:sldLayoutId id="2147483656" r:id="rId19"/>
    <p:sldLayoutId id="2147483657" r:id="rId20"/>
    <p:sldLayoutId id="2147483653" r:id="rId21"/>
    <p:sldLayoutId id="2147483677" r:id="rId22"/>
    <p:sldLayoutId id="2147483678" r:id="rId23"/>
    <p:sldLayoutId id="2147483654" r:id="rId24"/>
    <p:sldLayoutId id="2147483655" r:id="rId25"/>
    <p:sldLayoutId id="2147483660"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tethescope and arms showing a medical professional taking a patient's blood pressure.  Picture includes blood pressure machine and clipboard.">
            <a:extLst>
              <a:ext uri="{FF2B5EF4-FFF2-40B4-BE49-F238E27FC236}">
                <a16:creationId xmlns:a16="http://schemas.microsoft.com/office/drawing/2014/main" id="{4414D423-B276-4148-A337-5693724BB04E}"/>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a:stretch/>
        </p:blipFill>
        <p:spPr>
          <a:xfrm>
            <a:off x="136525" y="136525"/>
            <a:ext cx="11909425" cy="6584950"/>
          </a:xfrm>
        </p:spPr>
      </p:pic>
      <p:sp>
        <p:nvSpPr>
          <p:cNvPr id="26" name="Rectangle 25" title="Overlay Graphic">
            <a:extLst>
              <a:ext uri="{FF2B5EF4-FFF2-40B4-BE49-F238E27FC236}">
                <a16:creationId xmlns:a16="http://schemas.microsoft.com/office/drawing/2014/main" id="{817B6E89-6474-4AB4-90D5-2C2FB4120F12}"/>
              </a:ext>
            </a:extLst>
          </p:cNvPr>
          <p:cNvSpPr/>
          <p:nvPr/>
        </p:nvSpPr>
        <p:spPr bwMode="ltGray">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E52BFEB6-F40E-4219-9AA6-8A27C2E8899B}"/>
              </a:ext>
            </a:extLst>
          </p:cNvPr>
          <p:cNvSpPr>
            <a:spLocks noGrp="1"/>
          </p:cNvSpPr>
          <p:nvPr>
            <p:ph type="ctrTitle"/>
          </p:nvPr>
        </p:nvSpPr>
        <p:spPr bwMode="black">
          <a:xfrm>
            <a:off x="5741719" y="1810061"/>
            <a:ext cx="5085650" cy="1870007"/>
          </a:xfrm>
        </p:spPr>
        <p:txBody>
          <a:bodyPr/>
          <a:lstStyle/>
          <a:p>
            <a:r>
              <a:rPr lang="en-ZA" dirty="0"/>
              <a:t>The Heart Check</a:t>
            </a:r>
          </a:p>
        </p:txBody>
      </p:sp>
      <p:sp>
        <p:nvSpPr>
          <p:cNvPr id="3" name="Subtitle 2">
            <a:extLst>
              <a:ext uri="{FF2B5EF4-FFF2-40B4-BE49-F238E27FC236}">
                <a16:creationId xmlns:a16="http://schemas.microsoft.com/office/drawing/2014/main" id="{74DB1EEC-D590-4C80-ABB7-362BBE1F5A1B}"/>
              </a:ext>
            </a:extLst>
          </p:cNvPr>
          <p:cNvSpPr>
            <a:spLocks noGrp="1"/>
          </p:cNvSpPr>
          <p:nvPr>
            <p:ph type="subTitle" idx="1"/>
          </p:nvPr>
        </p:nvSpPr>
        <p:spPr bwMode="black">
          <a:xfrm>
            <a:off x="5741719" y="3743616"/>
            <a:ext cx="5085650" cy="691666"/>
          </a:xfrm>
        </p:spPr>
        <p:txBody>
          <a:bodyPr/>
          <a:lstStyle/>
          <a:p>
            <a:r>
              <a:rPr lang="en-ZA" dirty="0"/>
              <a:t>The Operation Series</a:t>
            </a:r>
          </a:p>
        </p:txBody>
      </p:sp>
      <p:pic>
        <p:nvPicPr>
          <p:cNvPr id="10" name="Picture 9">
            <a:extLst>
              <a:ext uri="{FF2B5EF4-FFF2-40B4-BE49-F238E27FC236}">
                <a16:creationId xmlns:a16="http://schemas.microsoft.com/office/drawing/2014/main" id="{D389A28A-DA45-4ECE-8F4A-38CA20C16906}"/>
              </a:ext>
            </a:extLst>
          </p:cNvPr>
          <p:cNvPicPr>
            <a:picLocks noChangeAspect="1"/>
          </p:cNvPicPr>
          <p:nvPr/>
        </p:nvPicPr>
        <p:blipFill>
          <a:blip r:embed="rId3"/>
          <a:stretch>
            <a:fillRect/>
          </a:stretch>
        </p:blipFill>
        <p:spPr>
          <a:xfrm>
            <a:off x="9731057" y="230079"/>
            <a:ext cx="1227345" cy="1227345"/>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277678" y="136525"/>
            <a:ext cx="5676382" cy="6584950"/>
          </a:xfrm>
        </p:spPr>
      </p:pic>
      <p:sp>
        <p:nvSpPr>
          <p:cNvPr id="9" name="Rectangle 8" title="Overlay Graphic">
            <a:extLst>
              <a:ext uri="{FF2B5EF4-FFF2-40B4-BE49-F238E27FC236}">
                <a16:creationId xmlns:a16="http://schemas.microsoft.com/office/drawing/2014/main" id="{670550D9-B72F-46D0-B3A1-179DADF002AC}"/>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185B41C8-4B55-458F-878B-550AD24B15E9}"/>
              </a:ext>
            </a:extLst>
          </p:cNvPr>
          <p:cNvSpPr>
            <a:spLocks noGrp="1"/>
          </p:cNvSpPr>
          <p:nvPr>
            <p:ph type="sldNum" sz="quarter" idx="12"/>
          </p:nvPr>
        </p:nvSpPr>
        <p:spPr/>
        <p:txBody>
          <a:bodyPr/>
          <a:lstStyle/>
          <a:p>
            <a:r>
              <a:rPr lang="en-ZA" dirty="0"/>
              <a:t>page </a:t>
            </a:r>
            <a:fld id="{19B51A1E-902D-48AF-9020-955120F399B6}" type="slidenum">
              <a:rPr lang="en-ZA" smtClean="0"/>
              <a:pPr/>
              <a:t>2</a:t>
            </a:fld>
            <a:endParaRPr lang="en-ZA"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540727" y="418677"/>
            <a:ext cx="4444800" cy="5342931"/>
          </a:xfrm>
        </p:spPr>
        <p:txBody>
          <a:bodyPr/>
          <a:lstStyle/>
          <a:p>
            <a:r>
              <a:rPr lang="en-ZA" dirty="0"/>
              <a:t>The human heart is an organ that pumps blood throughout the body via the circulatory system, supplying oxygen and nutrients to the tissues and removing carbon dioxide and other wastes</a:t>
            </a:r>
          </a:p>
          <a:p>
            <a:r>
              <a:rPr lang="en-ZA" dirty="0"/>
              <a:t>60-100 bpm; 2000 gallons/day; beats 100k/day, 35 mil/year</a:t>
            </a:r>
          </a:p>
          <a:p>
            <a:r>
              <a:rPr lang="en-ZA" dirty="0"/>
              <a:t>Has 4 chambers, divided left and right sides, separates oxygen rich blood from oxygen poor blood. (Gen. 2:7)</a:t>
            </a:r>
          </a:p>
          <a:p>
            <a:r>
              <a:rPr lang="en-ZA" dirty="0"/>
              <a:t>Heart has electrical wiring which keeps it breathing</a:t>
            </a:r>
          </a:p>
          <a:p>
            <a:r>
              <a:rPr lang="en-ZA" dirty="0"/>
              <a:t>Blockages of the arteries cause a heart attack (spiritual cholesterol)</a:t>
            </a:r>
          </a:p>
          <a:p>
            <a:r>
              <a:rPr lang="en-US" dirty="0"/>
              <a:t>If you were to stretch out your blood vessel system, it would extend over 60,000 miles.</a:t>
            </a:r>
            <a:endParaRPr lang="en-ZA" dirty="0"/>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black"/>
        <p:txBody>
          <a:bodyPr/>
          <a:lstStyle/>
          <a:p>
            <a:r>
              <a:rPr lang="en-ZA" dirty="0"/>
              <a:t>The Human Heart</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black"/>
        <p:txBody>
          <a:bodyPr/>
          <a:lstStyle/>
          <a:p>
            <a:pPr algn="just"/>
            <a:r>
              <a:rPr lang="en-US" sz="1600" i="1" dirty="0">
                <a:solidFill>
                  <a:schemeClr val="accent6">
                    <a:lumMod val="40000"/>
                    <a:lumOff val="60000"/>
                  </a:schemeClr>
                </a:solidFill>
              </a:rPr>
              <a:t> James 1:13-15  Let no man say when he is tempted, I am tempted of God: for God cannot be tempted with evil, neither </a:t>
            </a:r>
            <a:r>
              <a:rPr lang="en-US" sz="1600" i="1" dirty="0" err="1">
                <a:solidFill>
                  <a:schemeClr val="accent6">
                    <a:lumMod val="40000"/>
                    <a:lumOff val="60000"/>
                  </a:schemeClr>
                </a:solidFill>
              </a:rPr>
              <a:t>tempteth</a:t>
            </a:r>
            <a:r>
              <a:rPr lang="en-US" sz="1600" i="1" dirty="0">
                <a:solidFill>
                  <a:schemeClr val="accent6">
                    <a:lumMod val="40000"/>
                    <a:lumOff val="60000"/>
                  </a:schemeClr>
                </a:solidFill>
              </a:rPr>
              <a:t> he any man: But every man is tempted, when he is drawn away of his own lust, and enticed. Then when lust hath conceived, it bringeth forth sin: and sin, when it is finished, bringeth forth death.</a:t>
            </a:r>
            <a:endParaRPr lang="en-ZA" sz="1600" i="1" dirty="0">
              <a:solidFill>
                <a:schemeClr val="accent6">
                  <a:lumMod val="40000"/>
                  <a:lumOff val="60000"/>
                </a:schemeClr>
              </a:solidFill>
            </a:endParaRPr>
          </a:p>
        </p:txBody>
      </p:sp>
      <p:pic>
        <p:nvPicPr>
          <p:cNvPr id="11" name="Picture 10">
            <a:extLst>
              <a:ext uri="{FF2B5EF4-FFF2-40B4-BE49-F238E27FC236}">
                <a16:creationId xmlns:a16="http://schemas.microsoft.com/office/drawing/2014/main" id="{8A8F995A-5A63-417D-97BD-C051C6AA2100}"/>
              </a:ext>
            </a:extLst>
          </p:cNvPr>
          <p:cNvPicPr>
            <a:picLocks noChangeAspect="1"/>
          </p:cNvPicPr>
          <p:nvPr/>
        </p:nvPicPr>
        <p:blipFill>
          <a:blip r:embed="rId3"/>
          <a:stretch>
            <a:fillRect/>
          </a:stretch>
        </p:blipFill>
        <p:spPr>
          <a:xfrm>
            <a:off x="11104578" y="5241946"/>
            <a:ext cx="1087422" cy="1076504"/>
          </a:xfrm>
          <a:prstGeom prst="rect">
            <a:avLst/>
          </a:prstGeom>
        </p:spPr>
      </p:pic>
      <p:pic>
        <p:nvPicPr>
          <p:cNvPr id="13" name="Picture 12">
            <a:extLst>
              <a:ext uri="{FF2B5EF4-FFF2-40B4-BE49-F238E27FC236}">
                <a16:creationId xmlns:a16="http://schemas.microsoft.com/office/drawing/2014/main" id="{8026313C-5C94-4567-8403-638B680D6554}"/>
              </a:ext>
            </a:extLst>
          </p:cNvPr>
          <p:cNvPicPr>
            <a:picLocks noChangeAspect="1"/>
          </p:cNvPicPr>
          <p:nvPr/>
        </p:nvPicPr>
        <p:blipFill>
          <a:blip r:embed="rId4"/>
          <a:stretch>
            <a:fillRect/>
          </a:stretch>
        </p:blipFill>
        <p:spPr>
          <a:xfrm>
            <a:off x="6297229" y="197561"/>
            <a:ext cx="3929847" cy="3858259"/>
          </a:xfrm>
          <a:prstGeom prst="rect">
            <a:avLst/>
          </a:prstGeom>
        </p:spPr>
      </p:pic>
    </p:spTree>
    <p:extLst>
      <p:ext uri="{BB962C8B-B14F-4D97-AF65-F5344CB8AC3E}">
        <p14:creationId xmlns:p14="http://schemas.microsoft.com/office/powerpoint/2010/main" val="212272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277678" y="136525"/>
            <a:ext cx="5676382" cy="6584950"/>
          </a:xfrm>
        </p:spPr>
      </p:pic>
      <p:sp>
        <p:nvSpPr>
          <p:cNvPr id="9" name="Rectangle 8" title="Overlay Graphic">
            <a:extLst>
              <a:ext uri="{FF2B5EF4-FFF2-40B4-BE49-F238E27FC236}">
                <a16:creationId xmlns:a16="http://schemas.microsoft.com/office/drawing/2014/main" id="{670550D9-B72F-46D0-B3A1-179DADF002AC}"/>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185B41C8-4B55-458F-878B-550AD24B15E9}"/>
              </a:ext>
            </a:extLst>
          </p:cNvPr>
          <p:cNvSpPr>
            <a:spLocks noGrp="1"/>
          </p:cNvSpPr>
          <p:nvPr>
            <p:ph type="sldNum" sz="quarter" idx="12"/>
          </p:nvPr>
        </p:nvSpPr>
        <p:spPr/>
        <p:txBody>
          <a:bodyPr/>
          <a:lstStyle/>
          <a:p>
            <a:r>
              <a:rPr lang="en-ZA" dirty="0"/>
              <a:t>page </a:t>
            </a:r>
            <a:fld id="{19B51A1E-902D-48AF-9020-955120F399B6}" type="slidenum">
              <a:rPr lang="en-ZA" smtClean="0"/>
              <a:pPr/>
              <a:t>3</a:t>
            </a:fld>
            <a:endParaRPr lang="en-ZA"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537512" y="165069"/>
            <a:ext cx="4444800" cy="5342931"/>
          </a:xfrm>
        </p:spPr>
        <p:txBody>
          <a:bodyPr/>
          <a:lstStyle/>
          <a:p>
            <a:r>
              <a:rPr lang="en-US" b="1" u="sng" dirty="0"/>
              <a:t>Hiding Place:</a:t>
            </a:r>
            <a:r>
              <a:rPr lang="en-US" dirty="0"/>
              <a:t> </a:t>
            </a:r>
          </a:p>
          <a:p>
            <a:pPr lvl="1"/>
            <a:r>
              <a:rPr lang="en-US" dirty="0"/>
              <a:t>Psalm 119:11 Thy word have I hid in mine heart, that I might not sin against thee.</a:t>
            </a:r>
          </a:p>
          <a:p>
            <a:r>
              <a:rPr lang="en-ZA" b="1" u="sng" dirty="0"/>
              <a:t>Meditates:</a:t>
            </a:r>
          </a:p>
          <a:p>
            <a:pPr lvl="1"/>
            <a:r>
              <a:rPr lang="en-ZA" dirty="0"/>
              <a:t>Psalm 19:14 </a:t>
            </a:r>
            <a:r>
              <a:rPr lang="en-US" dirty="0"/>
              <a:t>14 Let the words of my mouth, and the meditation of my heart, be acceptable in thy sight, O Lord, my strength, and my redeemer.</a:t>
            </a:r>
          </a:p>
          <a:p>
            <a:pPr lvl="1"/>
            <a:r>
              <a:rPr lang="en-US" dirty="0"/>
              <a:t>Hebrews 4:12 12 For the word of God is quick, and powerful, and sharper than any </a:t>
            </a:r>
            <a:r>
              <a:rPr lang="en-US" dirty="0" err="1"/>
              <a:t>twoedged</a:t>
            </a:r>
            <a:r>
              <a:rPr lang="en-US" dirty="0"/>
              <a:t> sword, piercing even to the dividing asunder of soul and spirit, and of the joints and marrow, and is a discerner of the thoughts and intents of the heart.</a:t>
            </a:r>
          </a:p>
          <a:p>
            <a:pPr lvl="1"/>
            <a:r>
              <a:rPr lang="en-US" dirty="0"/>
              <a:t>Matthew 15:18-20 But those things which proceed out of the mouth come forth from the heart; and they defile the man. For out of the heart proceed evil thoughts, murders, adulteries, fornications, thefts, false witness, blasphemies: These are the things which defile a man: but to eat with </a:t>
            </a:r>
            <a:r>
              <a:rPr lang="en-US" dirty="0" err="1"/>
              <a:t>unwashen</a:t>
            </a:r>
            <a:r>
              <a:rPr lang="en-US" dirty="0"/>
              <a:t> hands </a:t>
            </a:r>
            <a:r>
              <a:rPr lang="en-US" dirty="0" err="1"/>
              <a:t>defileth</a:t>
            </a:r>
            <a:r>
              <a:rPr lang="en-US" dirty="0"/>
              <a:t> not a man.</a:t>
            </a:r>
          </a:p>
          <a:p>
            <a:r>
              <a:rPr lang="en-ZA" b="1" u="sng" dirty="0"/>
              <a:t>Houses the blood / soul</a:t>
            </a:r>
          </a:p>
          <a:p>
            <a:pPr lvl="1"/>
            <a:r>
              <a:rPr lang="en-ZA" dirty="0"/>
              <a:t>Genesis 4:10 </a:t>
            </a:r>
            <a:r>
              <a:rPr lang="en-US" dirty="0"/>
              <a:t>And he said, What hast thou done? the voice of thy brother's blood </a:t>
            </a:r>
            <a:r>
              <a:rPr lang="en-US" dirty="0" err="1"/>
              <a:t>crieth</a:t>
            </a:r>
            <a:r>
              <a:rPr lang="en-US" dirty="0"/>
              <a:t> unto me from the ground.</a:t>
            </a:r>
            <a:endParaRPr lang="en-ZA" dirty="0"/>
          </a:p>
          <a:p>
            <a:pPr lvl="1"/>
            <a:endParaRPr lang="en-US" dirty="0"/>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black"/>
        <p:txBody>
          <a:bodyPr/>
          <a:lstStyle/>
          <a:p>
            <a:r>
              <a:rPr lang="en-ZA" dirty="0"/>
              <a:t>Characteristics of the Heart</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black"/>
        <p:txBody>
          <a:bodyPr/>
          <a:lstStyle/>
          <a:p>
            <a:pPr algn="just"/>
            <a:r>
              <a:rPr lang="en-US" sz="1600" i="1" dirty="0">
                <a:solidFill>
                  <a:schemeClr val="accent6">
                    <a:lumMod val="40000"/>
                    <a:lumOff val="60000"/>
                  </a:schemeClr>
                </a:solidFill>
              </a:rPr>
              <a:t>Proverbs 2:2 So that thou incline thine ear unto wisdom, and apply thine heart to understanding;</a:t>
            </a:r>
            <a:endParaRPr lang="en-ZA" sz="1600" i="1" dirty="0">
              <a:solidFill>
                <a:schemeClr val="accent6">
                  <a:lumMod val="40000"/>
                  <a:lumOff val="60000"/>
                </a:schemeClr>
              </a:solidFill>
            </a:endParaRPr>
          </a:p>
        </p:txBody>
      </p:sp>
      <p:pic>
        <p:nvPicPr>
          <p:cNvPr id="11" name="Picture 10">
            <a:extLst>
              <a:ext uri="{FF2B5EF4-FFF2-40B4-BE49-F238E27FC236}">
                <a16:creationId xmlns:a16="http://schemas.microsoft.com/office/drawing/2014/main" id="{8A8F995A-5A63-417D-97BD-C051C6AA2100}"/>
              </a:ext>
            </a:extLst>
          </p:cNvPr>
          <p:cNvPicPr>
            <a:picLocks noChangeAspect="1"/>
          </p:cNvPicPr>
          <p:nvPr/>
        </p:nvPicPr>
        <p:blipFill>
          <a:blip r:embed="rId3"/>
          <a:stretch>
            <a:fillRect/>
          </a:stretch>
        </p:blipFill>
        <p:spPr>
          <a:xfrm>
            <a:off x="11104578" y="5241946"/>
            <a:ext cx="1087422" cy="1076504"/>
          </a:xfrm>
          <a:prstGeom prst="rect">
            <a:avLst/>
          </a:prstGeom>
        </p:spPr>
      </p:pic>
    </p:spTree>
    <p:extLst>
      <p:ext uri="{BB962C8B-B14F-4D97-AF65-F5344CB8AC3E}">
        <p14:creationId xmlns:p14="http://schemas.microsoft.com/office/powerpoint/2010/main" val="20808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Stethescope laying on top of form">
            <a:extLst>
              <a:ext uri="{FF2B5EF4-FFF2-40B4-BE49-F238E27FC236}">
                <a16:creationId xmlns:a16="http://schemas.microsoft.com/office/drawing/2014/main" id="{70AAE794-2F38-416E-B928-BB5474A812D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9" name="Rectangle 8" title="Overlay Graphic">
            <a:extLst>
              <a:ext uri="{FF2B5EF4-FFF2-40B4-BE49-F238E27FC236}">
                <a16:creationId xmlns:a16="http://schemas.microsoft.com/office/drawing/2014/main" id="{D76A5F21-C887-4379-A20A-3CB406A1F102}"/>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292754" y="1150178"/>
            <a:ext cx="4847351" cy="3839072"/>
          </a:xfrm>
        </p:spPr>
        <p:txBody>
          <a:bodyPr/>
          <a:lstStyle/>
          <a:p>
            <a:pPr marL="0" indent="0">
              <a:buNone/>
            </a:pPr>
            <a:r>
              <a:rPr lang="en-US" b="1" dirty="0"/>
              <a:t>Ezekiel 36:24-28</a:t>
            </a:r>
          </a:p>
          <a:p>
            <a:pPr marL="0" indent="0">
              <a:buNone/>
            </a:pPr>
            <a:r>
              <a:rPr lang="en-US" dirty="0"/>
              <a:t>24 For I will take you </a:t>
            </a:r>
            <a:r>
              <a:rPr lang="en-US" dirty="0">
                <a:solidFill>
                  <a:schemeClr val="accent1"/>
                </a:solidFill>
              </a:rPr>
              <a:t>from among the heathen</a:t>
            </a:r>
            <a:r>
              <a:rPr lang="en-US" dirty="0"/>
              <a:t>, and gather you out of all countries, and will bring you </a:t>
            </a:r>
            <a:r>
              <a:rPr lang="en-US" dirty="0">
                <a:solidFill>
                  <a:schemeClr val="accent1"/>
                </a:solidFill>
              </a:rPr>
              <a:t>into your own land</a:t>
            </a:r>
            <a:r>
              <a:rPr lang="en-US" dirty="0"/>
              <a:t>.</a:t>
            </a:r>
          </a:p>
          <a:p>
            <a:pPr marL="0" indent="0">
              <a:buNone/>
            </a:pPr>
            <a:r>
              <a:rPr lang="en-US" dirty="0"/>
              <a:t>25 Then will I </a:t>
            </a:r>
            <a:r>
              <a:rPr lang="en-US" dirty="0">
                <a:solidFill>
                  <a:schemeClr val="accent1"/>
                </a:solidFill>
              </a:rPr>
              <a:t>sprinkle clean water upon you</a:t>
            </a:r>
            <a:r>
              <a:rPr lang="en-US" dirty="0"/>
              <a:t>, and ye shall be clean: from all your filthiness, and from all your idols, will I cleanse you.</a:t>
            </a:r>
          </a:p>
          <a:p>
            <a:pPr marL="0" indent="0">
              <a:buNone/>
            </a:pPr>
            <a:r>
              <a:rPr lang="en-US" dirty="0"/>
              <a:t>26 </a:t>
            </a:r>
            <a:r>
              <a:rPr lang="en-US" dirty="0">
                <a:solidFill>
                  <a:schemeClr val="accent1"/>
                </a:solidFill>
              </a:rPr>
              <a:t>A new heart</a:t>
            </a:r>
            <a:r>
              <a:rPr lang="en-US" dirty="0"/>
              <a:t> also will I give you, and </a:t>
            </a:r>
            <a:r>
              <a:rPr lang="en-US" dirty="0">
                <a:solidFill>
                  <a:schemeClr val="accent1"/>
                </a:solidFill>
              </a:rPr>
              <a:t>a new spirit will I put within you:</a:t>
            </a:r>
            <a:r>
              <a:rPr lang="en-US" dirty="0"/>
              <a:t> and I will </a:t>
            </a:r>
            <a:r>
              <a:rPr lang="en-US" dirty="0">
                <a:solidFill>
                  <a:schemeClr val="accent1"/>
                </a:solidFill>
              </a:rPr>
              <a:t>take away the stony heart out of your flesh, and I will give you an heart of flesh.</a:t>
            </a:r>
          </a:p>
          <a:p>
            <a:pPr marL="0" indent="0">
              <a:buNone/>
            </a:pPr>
            <a:r>
              <a:rPr lang="en-US" dirty="0"/>
              <a:t>27 And I will put my spirit within you, and </a:t>
            </a:r>
            <a:r>
              <a:rPr lang="en-US" dirty="0">
                <a:solidFill>
                  <a:schemeClr val="accent1"/>
                </a:solidFill>
              </a:rPr>
              <a:t>cause you to walk in my statutes, and ye shall keep my judgments, and do them.</a:t>
            </a:r>
          </a:p>
          <a:p>
            <a:pPr marL="0" indent="0">
              <a:buNone/>
            </a:pPr>
            <a:r>
              <a:rPr lang="en-US" dirty="0"/>
              <a:t>28 And ye shall </a:t>
            </a:r>
            <a:r>
              <a:rPr lang="en-US" dirty="0">
                <a:solidFill>
                  <a:schemeClr val="accent1"/>
                </a:solidFill>
              </a:rPr>
              <a:t>dwell in the land that I gave to your fathers; and ye shall be my people, and I will be your God.</a:t>
            </a:r>
            <a:endParaRPr lang="en-ZA" dirty="0">
              <a:solidFill>
                <a:schemeClr val="accent1"/>
              </a:solidFill>
            </a:endParaRPr>
          </a:p>
        </p:txBody>
      </p:sp>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black">
          <a:xfrm>
            <a:off x="5573044" y="2422621"/>
            <a:ext cx="5085650" cy="720000"/>
          </a:xfrm>
        </p:spPr>
        <p:txBody>
          <a:bodyPr/>
          <a:lstStyle/>
          <a:p>
            <a:r>
              <a:rPr lang="en-ZA" dirty="0"/>
              <a:t>God’s Will For Us</a:t>
            </a:r>
          </a:p>
        </p:txBody>
      </p:sp>
      <p:sp>
        <p:nvSpPr>
          <p:cNvPr id="4" name="Subtitle 3">
            <a:extLst>
              <a:ext uri="{FF2B5EF4-FFF2-40B4-BE49-F238E27FC236}">
                <a16:creationId xmlns:a16="http://schemas.microsoft.com/office/drawing/2014/main" id="{EC56582A-55F9-4B18-95E7-DD8795CF21B9}"/>
              </a:ext>
            </a:extLst>
          </p:cNvPr>
          <p:cNvSpPr>
            <a:spLocks noGrp="1"/>
          </p:cNvSpPr>
          <p:nvPr>
            <p:ph type="subTitle" idx="1"/>
          </p:nvPr>
        </p:nvSpPr>
        <p:spPr bwMode="black">
          <a:xfrm>
            <a:off x="5409048" y="3628717"/>
            <a:ext cx="5413641" cy="1800000"/>
          </a:xfrm>
        </p:spPr>
        <p:txBody>
          <a:bodyPr/>
          <a:lstStyle/>
          <a:p>
            <a:r>
              <a:rPr lang="en-US" sz="1600" b="1" i="1" dirty="0">
                <a:solidFill>
                  <a:schemeClr val="accent6">
                    <a:lumMod val="40000"/>
                    <a:lumOff val="60000"/>
                  </a:schemeClr>
                </a:solidFill>
              </a:rPr>
              <a:t>Heart Surgery</a:t>
            </a:r>
          </a:p>
          <a:p>
            <a:r>
              <a:rPr lang="en-US" sz="1600" b="1" i="1" dirty="0">
                <a:solidFill>
                  <a:schemeClr val="accent6">
                    <a:lumMod val="40000"/>
                    <a:lumOff val="60000"/>
                  </a:schemeClr>
                </a:solidFill>
              </a:rPr>
              <a:t>Matthew 5:8 </a:t>
            </a:r>
            <a:r>
              <a:rPr lang="en-US" sz="1600" i="1" dirty="0">
                <a:solidFill>
                  <a:schemeClr val="accent6">
                    <a:lumMod val="40000"/>
                    <a:lumOff val="60000"/>
                  </a:schemeClr>
                </a:solidFill>
              </a:rPr>
              <a:t>Blessed are the pure in heart: for they shall see God.</a:t>
            </a:r>
            <a:endParaRPr lang="en-ZA" sz="1600" i="1" dirty="0">
              <a:solidFill>
                <a:schemeClr val="accent6">
                  <a:lumMod val="40000"/>
                  <a:lumOff val="60000"/>
                </a:schemeClr>
              </a:solidFill>
            </a:endParaRPr>
          </a:p>
        </p:txBody>
      </p:sp>
      <p:sp>
        <p:nvSpPr>
          <p:cNvPr id="5" name="Slide Number Placeholder 4">
            <a:extLst>
              <a:ext uri="{FF2B5EF4-FFF2-40B4-BE49-F238E27FC236}">
                <a16:creationId xmlns:a16="http://schemas.microsoft.com/office/drawing/2014/main" id="{1CF390BA-F9E5-4A53-AE84-CFF647158688}"/>
              </a:ext>
            </a:extLst>
          </p:cNvPr>
          <p:cNvSpPr>
            <a:spLocks noGrp="1"/>
          </p:cNvSpPr>
          <p:nvPr>
            <p:ph type="sldNum" sz="quarter" idx="12"/>
          </p:nvPr>
        </p:nvSpPr>
        <p:spPr/>
        <p:txBody>
          <a:bodyPr/>
          <a:lstStyle/>
          <a:p>
            <a:r>
              <a:rPr lang="en-ZA" dirty="0"/>
              <a:t>page </a:t>
            </a:r>
            <a:fld id="{19B51A1E-902D-48AF-9020-955120F399B6}" type="slidenum">
              <a:rPr lang="en-ZA" b="1" i="1" smtClean="0"/>
              <a:pPr/>
              <a:t>4</a:t>
            </a:fld>
            <a:endParaRPr lang="en-ZA" b="1" i="1" dirty="0"/>
          </a:p>
        </p:txBody>
      </p:sp>
      <p:pic>
        <p:nvPicPr>
          <p:cNvPr id="7" name="Picture 6">
            <a:extLst>
              <a:ext uri="{FF2B5EF4-FFF2-40B4-BE49-F238E27FC236}">
                <a16:creationId xmlns:a16="http://schemas.microsoft.com/office/drawing/2014/main" id="{2EF7267E-8577-4418-A1DA-37BC2FC7C8E9}"/>
              </a:ext>
            </a:extLst>
          </p:cNvPr>
          <p:cNvPicPr>
            <a:picLocks noChangeAspect="1"/>
          </p:cNvPicPr>
          <p:nvPr/>
        </p:nvPicPr>
        <p:blipFill>
          <a:blip r:embed="rId3"/>
          <a:stretch>
            <a:fillRect/>
          </a:stretch>
        </p:blipFill>
        <p:spPr>
          <a:xfrm>
            <a:off x="11085429" y="5412165"/>
            <a:ext cx="1032589" cy="982970"/>
          </a:xfrm>
          <a:prstGeom prst="rect">
            <a:avLst/>
          </a:prstGeom>
        </p:spPr>
      </p:pic>
    </p:spTree>
    <p:extLst>
      <p:ext uri="{BB962C8B-B14F-4D97-AF65-F5344CB8AC3E}">
        <p14:creationId xmlns:p14="http://schemas.microsoft.com/office/powerpoint/2010/main" val="319024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rial image of table with medical instruments, medicine, a clipboard, and other medical equipment">
            <a:extLst>
              <a:ext uri="{FF2B5EF4-FFF2-40B4-BE49-F238E27FC236}">
                <a16:creationId xmlns:a16="http://schemas.microsoft.com/office/drawing/2014/main" id="{0A756A3F-0F08-4577-8E72-1E643EFB097C}"/>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p:pic>
      <p:sp>
        <p:nvSpPr>
          <p:cNvPr id="23" name="Slide Number Placeholder 22">
            <a:extLst>
              <a:ext uri="{FF2B5EF4-FFF2-40B4-BE49-F238E27FC236}">
                <a16:creationId xmlns:a16="http://schemas.microsoft.com/office/drawing/2014/main" id="{4D5E33D6-D847-4F4C-BA8B-75CB853FAB76}"/>
              </a:ext>
            </a:extLst>
          </p:cNvPr>
          <p:cNvSpPr>
            <a:spLocks noGrp="1"/>
          </p:cNvSpPr>
          <p:nvPr>
            <p:ph type="sldNum" sz="quarter" idx="12"/>
          </p:nvPr>
        </p:nvSpPr>
        <p:spPr/>
        <p:txBody>
          <a:bodyPr/>
          <a:lstStyle/>
          <a:p>
            <a:r>
              <a:rPr lang="en-ZA" dirty="0"/>
              <a:t>page </a:t>
            </a:r>
            <a:fld id="{19B51A1E-902D-48AF-9020-955120F399B6}" type="slidenum">
              <a:rPr lang="en-ZA" smtClean="0"/>
              <a:pPr/>
              <a:t>5</a:t>
            </a:fld>
            <a:endParaRPr lang="en-ZA" dirty="0"/>
          </a:p>
        </p:txBody>
      </p:sp>
      <p:sp>
        <p:nvSpPr>
          <p:cNvPr id="18" name="Rectangle 17" title="Overlay Graphic">
            <a:extLst>
              <a:ext uri="{FF2B5EF4-FFF2-40B4-BE49-F238E27FC236}">
                <a16:creationId xmlns:a16="http://schemas.microsoft.com/office/drawing/2014/main" id="{75F2B1C5-78F6-4A28-8883-7C500ADCB7D4}"/>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B35ED38B-2505-420A-A14A-D41E71EDBA33}"/>
              </a:ext>
            </a:extLst>
          </p:cNvPr>
          <p:cNvSpPr>
            <a:spLocks noGrp="1"/>
          </p:cNvSpPr>
          <p:nvPr>
            <p:ph type="ctrTitle"/>
          </p:nvPr>
        </p:nvSpPr>
        <p:spPr bwMode="black">
          <a:xfrm>
            <a:off x="5363063" y="336352"/>
            <a:ext cx="5085650" cy="1870007"/>
          </a:xfrm>
        </p:spPr>
        <p:txBody>
          <a:bodyPr/>
          <a:lstStyle/>
          <a:p>
            <a:r>
              <a:rPr lang="en-ZA" sz="5400" u="sng" dirty="0"/>
              <a:t>Discussion</a:t>
            </a:r>
            <a:r>
              <a:rPr lang="en-ZA" sz="4800" u="sng" dirty="0"/>
              <a:t> Question</a:t>
            </a:r>
          </a:p>
        </p:txBody>
      </p:sp>
      <p:sp>
        <p:nvSpPr>
          <p:cNvPr id="3" name="Subtitle 2">
            <a:extLst>
              <a:ext uri="{FF2B5EF4-FFF2-40B4-BE49-F238E27FC236}">
                <a16:creationId xmlns:a16="http://schemas.microsoft.com/office/drawing/2014/main" id="{71F217F2-8C36-4584-BD5D-0B00606DF9A2}"/>
              </a:ext>
            </a:extLst>
          </p:cNvPr>
          <p:cNvSpPr>
            <a:spLocks noGrp="1"/>
          </p:cNvSpPr>
          <p:nvPr>
            <p:ph type="subTitle" idx="1"/>
          </p:nvPr>
        </p:nvSpPr>
        <p:spPr bwMode="black">
          <a:xfrm>
            <a:off x="5678998" y="2406186"/>
            <a:ext cx="5085650" cy="691666"/>
          </a:xfrm>
        </p:spPr>
        <p:txBody>
          <a:bodyPr/>
          <a:lstStyle/>
          <a:p>
            <a:pPr algn="ctr"/>
            <a:r>
              <a:rPr lang="en-US" sz="4000" dirty="0"/>
              <a:t>How Do You Guard Against Your Heart?</a:t>
            </a:r>
          </a:p>
          <a:p>
            <a:endParaRPr lang="en-US" sz="4000" dirty="0"/>
          </a:p>
          <a:p>
            <a:pPr algn="l"/>
            <a:r>
              <a:rPr lang="en-US" b="1" i="1" dirty="0">
                <a:solidFill>
                  <a:schemeClr val="accent3"/>
                </a:solidFill>
              </a:rPr>
              <a:t>Proverbs 4:23 </a:t>
            </a:r>
            <a:r>
              <a:rPr lang="en-US" i="1" dirty="0">
                <a:solidFill>
                  <a:schemeClr val="accent3"/>
                </a:solidFill>
              </a:rPr>
              <a:t>Keep thy heart with all diligence; for out of it are the issues of life.</a:t>
            </a:r>
            <a:endParaRPr lang="en-ZA" i="1" dirty="0">
              <a:solidFill>
                <a:schemeClr val="accent3"/>
              </a:solidFill>
            </a:endParaRPr>
          </a:p>
        </p:txBody>
      </p:sp>
      <p:pic>
        <p:nvPicPr>
          <p:cNvPr id="7" name="Picture 6">
            <a:extLst>
              <a:ext uri="{FF2B5EF4-FFF2-40B4-BE49-F238E27FC236}">
                <a16:creationId xmlns:a16="http://schemas.microsoft.com/office/drawing/2014/main" id="{370206BB-670E-4C90-B8B7-46CEA3E6A3CA}"/>
              </a:ext>
            </a:extLst>
          </p:cNvPr>
          <p:cNvPicPr>
            <a:picLocks noChangeAspect="1"/>
          </p:cNvPicPr>
          <p:nvPr/>
        </p:nvPicPr>
        <p:blipFill>
          <a:blip r:embed="rId3"/>
          <a:stretch>
            <a:fillRect/>
          </a:stretch>
        </p:blipFill>
        <p:spPr>
          <a:xfrm>
            <a:off x="10954060" y="5077492"/>
            <a:ext cx="1243430" cy="1268116"/>
          </a:xfrm>
          <a:prstGeom prst="rect">
            <a:avLst/>
          </a:prstGeom>
        </p:spPr>
      </p:pic>
    </p:spTree>
    <p:extLst>
      <p:ext uri="{BB962C8B-B14F-4D97-AF65-F5344CB8AC3E}">
        <p14:creationId xmlns:p14="http://schemas.microsoft.com/office/powerpoint/2010/main" val="90922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277678" y="136525"/>
            <a:ext cx="5676382" cy="6584950"/>
          </a:xfrm>
        </p:spPr>
      </p:pic>
      <p:sp>
        <p:nvSpPr>
          <p:cNvPr id="9" name="Rectangle 8" title="Overlay Graphic">
            <a:extLst>
              <a:ext uri="{FF2B5EF4-FFF2-40B4-BE49-F238E27FC236}">
                <a16:creationId xmlns:a16="http://schemas.microsoft.com/office/drawing/2014/main" id="{670550D9-B72F-46D0-B3A1-179DADF002AC}"/>
              </a:ext>
            </a:extLst>
          </p:cNvPr>
          <p:cNvSpPr/>
          <p:nvPr/>
        </p:nvSpPr>
        <p:spPr bwMode="invGray">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185B41C8-4B55-458F-878B-550AD24B15E9}"/>
              </a:ext>
            </a:extLst>
          </p:cNvPr>
          <p:cNvSpPr>
            <a:spLocks noGrp="1"/>
          </p:cNvSpPr>
          <p:nvPr>
            <p:ph type="sldNum" sz="quarter" idx="12"/>
          </p:nvPr>
        </p:nvSpPr>
        <p:spPr/>
        <p:txBody>
          <a:bodyPr/>
          <a:lstStyle/>
          <a:p>
            <a:r>
              <a:rPr lang="en-ZA" dirty="0"/>
              <a:t>page </a:t>
            </a:r>
            <a:fld id="{19B51A1E-902D-48AF-9020-955120F399B6}" type="slidenum">
              <a:rPr lang="en-ZA" smtClean="0"/>
              <a:pPr/>
              <a:t>6</a:t>
            </a:fld>
            <a:endParaRPr lang="en-ZA" dirty="0"/>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black"/>
        <p:txBody>
          <a:bodyPr/>
          <a:lstStyle/>
          <a:p>
            <a:r>
              <a:rPr lang="en-ZA" dirty="0"/>
              <a:t>Tips for Good</a:t>
            </a:r>
            <a:br>
              <a:rPr lang="en-ZA" dirty="0"/>
            </a:br>
            <a:r>
              <a:rPr lang="en-ZA" dirty="0"/>
              <a:t>Heart Health</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black">
          <a:xfrm>
            <a:off x="5679577" y="669530"/>
            <a:ext cx="5085650" cy="1700807"/>
          </a:xfrm>
        </p:spPr>
        <p:txBody>
          <a:bodyPr/>
          <a:lstStyle/>
          <a:p>
            <a:r>
              <a:rPr lang="en-US" sz="1200" b="1" i="1" dirty="0">
                <a:solidFill>
                  <a:schemeClr val="accent6">
                    <a:lumMod val="40000"/>
                    <a:lumOff val="60000"/>
                  </a:schemeClr>
                </a:solidFill>
              </a:rPr>
              <a:t>Heart Disease in the US (CDC)</a:t>
            </a:r>
            <a:endParaRPr lang="en-US" sz="1200" i="1" dirty="0">
              <a:solidFill>
                <a:schemeClr val="accent6">
                  <a:lumMod val="40000"/>
                  <a:lumOff val="60000"/>
                </a:schemeClr>
              </a:solidFill>
            </a:endParaRPr>
          </a:p>
          <a:p>
            <a:pPr marL="285750" indent="-285750">
              <a:buFont typeface="Arial" panose="020B0604020202020204" pitchFamily="34" charset="0"/>
              <a:buChar char="•"/>
            </a:pPr>
            <a:r>
              <a:rPr lang="en-US" sz="1200" i="1" dirty="0">
                <a:solidFill>
                  <a:schemeClr val="accent6">
                    <a:lumMod val="40000"/>
                    <a:lumOff val="60000"/>
                  </a:schemeClr>
                </a:solidFill>
              </a:rPr>
              <a:t>About 610k people die of heart disease in the US. ¼ deaths</a:t>
            </a:r>
          </a:p>
          <a:p>
            <a:pPr marL="285750" indent="-285750">
              <a:buFont typeface="Arial" panose="020B0604020202020204" pitchFamily="34" charset="0"/>
              <a:buChar char="•"/>
            </a:pPr>
            <a:r>
              <a:rPr lang="en-US" sz="1200" i="1" dirty="0">
                <a:solidFill>
                  <a:schemeClr val="accent6">
                    <a:lumMod val="40000"/>
                    <a:lumOff val="60000"/>
                  </a:schemeClr>
                </a:solidFill>
              </a:rPr>
              <a:t>Leading cause of death for men and women</a:t>
            </a:r>
          </a:p>
          <a:p>
            <a:pPr marL="285750" indent="-285750">
              <a:buFont typeface="Arial" panose="020B0604020202020204" pitchFamily="34" charset="0"/>
              <a:buChar char="•"/>
            </a:pPr>
            <a:r>
              <a:rPr lang="en-ZA" sz="1200" i="1" dirty="0">
                <a:solidFill>
                  <a:schemeClr val="accent6">
                    <a:lumMod val="40000"/>
                    <a:lumOff val="60000"/>
                  </a:schemeClr>
                </a:solidFill>
              </a:rPr>
              <a:t>Heart disease 370k; 735k heart attack – 525k first; 210K already </a:t>
            </a:r>
          </a:p>
          <a:p>
            <a:pPr marL="285750" indent="-285750">
              <a:buFont typeface="Arial" panose="020B0604020202020204" pitchFamily="34" charset="0"/>
              <a:buChar char="•"/>
            </a:pPr>
            <a:r>
              <a:rPr lang="en-ZA" sz="1200" i="1" dirty="0">
                <a:solidFill>
                  <a:schemeClr val="accent6">
                    <a:lumMod val="40000"/>
                    <a:lumOff val="60000"/>
                  </a:schemeClr>
                </a:solidFill>
              </a:rPr>
              <a:t>Chest pain, discomfort in limbs and , shortness of breath, nausea cold sweats</a:t>
            </a:r>
          </a:p>
          <a:p>
            <a:pPr marL="285750" indent="-285750">
              <a:buFont typeface="Arial" panose="020B0604020202020204" pitchFamily="34" charset="0"/>
              <a:buChar char="•"/>
            </a:pPr>
            <a:r>
              <a:rPr lang="en-ZA" sz="1200" i="1" dirty="0">
                <a:solidFill>
                  <a:schemeClr val="accent6">
                    <a:lumMod val="40000"/>
                    <a:lumOff val="60000"/>
                  </a:schemeClr>
                </a:solidFill>
              </a:rPr>
              <a:t>Only 27% knew to call 911; 47% deaths outside of hospital</a:t>
            </a:r>
          </a:p>
          <a:p>
            <a:pPr marL="285750" indent="-285750">
              <a:buFont typeface="Arial" panose="020B0604020202020204" pitchFamily="34" charset="0"/>
              <a:buChar char="•"/>
            </a:pPr>
            <a:r>
              <a:rPr lang="en-ZA" sz="1200" i="1" dirty="0">
                <a:solidFill>
                  <a:schemeClr val="accent6">
                    <a:lumMod val="40000"/>
                    <a:lumOff val="60000"/>
                  </a:schemeClr>
                </a:solidFill>
              </a:rPr>
              <a:t>Most heart attacks occur on a Monday</a:t>
            </a:r>
          </a:p>
          <a:p>
            <a:pPr marL="285750" indent="-285750">
              <a:buFont typeface="Arial" panose="020B0604020202020204" pitchFamily="34" charset="0"/>
              <a:buChar char="•"/>
            </a:pPr>
            <a:r>
              <a:rPr lang="en-ZA" sz="1200" i="1" dirty="0">
                <a:solidFill>
                  <a:schemeClr val="accent6">
                    <a:lumMod val="40000"/>
                    <a:lumOff val="60000"/>
                  </a:schemeClr>
                </a:solidFill>
              </a:rPr>
              <a:t>Christmas Day is most common day for heart attacks</a:t>
            </a:r>
          </a:p>
        </p:txBody>
      </p:sp>
      <p:sp>
        <p:nvSpPr>
          <p:cNvPr id="2" name="Arrow: Right 1">
            <a:extLst>
              <a:ext uri="{FF2B5EF4-FFF2-40B4-BE49-F238E27FC236}">
                <a16:creationId xmlns:a16="http://schemas.microsoft.com/office/drawing/2014/main" id="{1766109A-A379-40DE-91A8-332BBFC3566E}"/>
              </a:ext>
            </a:extLst>
          </p:cNvPr>
          <p:cNvSpPr/>
          <p:nvPr/>
        </p:nvSpPr>
        <p:spPr>
          <a:xfrm>
            <a:off x="142043" y="1305397"/>
            <a:ext cx="6791416" cy="720000"/>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2. Avoid Smoking / Second Hand: Eph. 2:2; 1 Cor. 15:33</a:t>
            </a:r>
          </a:p>
        </p:txBody>
      </p:sp>
      <p:sp>
        <p:nvSpPr>
          <p:cNvPr id="7" name="Arrow: Right 6">
            <a:extLst>
              <a:ext uri="{FF2B5EF4-FFF2-40B4-BE49-F238E27FC236}">
                <a16:creationId xmlns:a16="http://schemas.microsoft.com/office/drawing/2014/main" id="{3D5BE7A8-B505-434E-ACB6-53BCC07A9605}"/>
              </a:ext>
            </a:extLst>
          </p:cNvPr>
          <p:cNvSpPr/>
          <p:nvPr/>
        </p:nvSpPr>
        <p:spPr>
          <a:xfrm>
            <a:off x="142043" y="2095820"/>
            <a:ext cx="6791416" cy="76313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3. Keep an active Lifestyle / 30 mins activity: Jas. 2:14: Matt. 26:40</a:t>
            </a:r>
          </a:p>
        </p:txBody>
      </p:sp>
      <p:sp>
        <p:nvSpPr>
          <p:cNvPr id="8" name="Arrow: Right 7">
            <a:extLst>
              <a:ext uri="{FF2B5EF4-FFF2-40B4-BE49-F238E27FC236}">
                <a16:creationId xmlns:a16="http://schemas.microsoft.com/office/drawing/2014/main" id="{44E0814D-E317-4E6B-9284-28C15A94C991}"/>
              </a:ext>
            </a:extLst>
          </p:cNvPr>
          <p:cNvSpPr/>
          <p:nvPr/>
        </p:nvSpPr>
        <p:spPr>
          <a:xfrm>
            <a:off x="142042" y="437761"/>
            <a:ext cx="6791417" cy="720000"/>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1. Healthy Diet / Avoid Processed Foods: Phil. 4:8; 2 Tim. 4:3</a:t>
            </a:r>
          </a:p>
        </p:txBody>
      </p:sp>
      <p:pic>
        <p:nvPicPr>
          <p:cNvPr id="11" name="Picture 10">
            <a:extLst>
              <a:ext uri="{FF2B5EF4-FFF2-40B4-BE49-F238E27FC236}">
                <a16:creationId xmlns:a16="http://schemas.microsoft.com/office/drawing/2014/main" id="{8A8F995A-5A63-417D-97BD-C051C6AA2100}"/>
              </a:ext>
            </a:extLst>
          </p:cNvPr>
          <p:cNvPicPr>
            <a:picLocks noChangeAspect="1"/>
          </p:cNvPicPr>
          <p:nvPr/>
        </p:nvPicPr>
        <p:blipFill>
          <a:blip r:embed="rId3"/>
          <a:stretch>
            <a:fillRect/>
          </a:stretch>
        </p:blipFill>
        <p:spPr>
          <a:xfrm>
            <a:off x="11104578" y="5241946"/>
            <a:ext cx="1087422" cy="1076504"/>
          </a:xfrm>
          <a:prstGeom prst="rect">
            <a:avLst/>
          </a:prstGeom>
        </p:spPr>
      </p:pic>
      <p:sp>
        <p:nvSpPr>
          <p:cNvPr id="14" name="Arrow: Right 13">
            <a:extLst>
              <a:ext uri="{FF2B5EF4-FFF2-40B4-BE49-F238E27FC236}">
                <a16:creationId xmlns:a16="http://schemas.microsoft.com/office/drawing/2014/main" id="{1C448BB3-1DB8-4178-82CD-B06CF31110DA}"/>
              </a:ext>
            </a:extLst>
          </p:cNvPr>
          <p:cNvSpPr/>
          <p:nvPr/>
        </p:nvSpPr>
        <p:spPr>
          <a:xfrm>
            <a:off x="142043" y="2984833"/>
            <a:ext cx="6791416" cy="76313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4. Healthy Body Weight (Portion Control): 1 Cor. 10:23; </a:t>
            </a:r>
            <a:r>
              <a:rPr lang="en-US" dirty="0" err="1">
                <a:solidFill>
                  <a:schemeClr val="tx1"/>
                </a:solidFill>
              </a:rPr>
              <a:t>Luk</a:t>
            </a:r>
            <a:r>
              <a:rPr lang="en-US" dirty="0">
                <a:solidFill>
                  <a:schemeClr val="tx1"/>
                </a:solidFill>
              </a:rPr>
              <a:t>. 10:42</a:t>
            </a:r>
          </a:p>
        </p:txBody>
      </p:sp>
      <p:sp>
        <p:nvSpPr>
          <p:cNvPr id="15" name="Arrow: Right 14">
            <a:extLst>
              <a:ext uri="{FF2B5EF4-FFF2-40B4-BE49-F238E27FC236}">
                <a16:creationId xmlns:a16="http://schemas.microsoft.com/office/drawing/2014/main" id="{5FE3D0FF-FA93-47DA-B80C-C339AE76BC18}"/>
              </a:ext>
            </a:extLst>
          </p:cNvPr>
          <p:cNvSpPr/>
          <p:nvPr/>
        </p:nvSpPr>
        <p:spPr>
          <a:xfrm>
            <a:off x="142043" y="3780267"/>
            <a:ext cx="6791416" cy="76313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5. Reduce you stress: Matt. 11:28-30; 1 Pet. 5:7; Pro. 12:25</a:t>
            </a:r>
          </a:p>
        </p:txBody>
      </p:sp>
      <p:sp>
        <p:nvSpPr>
          <p:cNvPr id="16" name="Arrow: Right 15">
            <a:extLst>
              <a:ext uri="{FF2B5EF4-FFF2-40B4-BE49-F238E27FC236}">
                <a16:creationId xmlns:a16="http://schemas.microsoft.com/office/drawing/2014/main" id="{594B84CC-3F3E-4C0F-9D69-A416B43B5523}"/>
              </a:ext>
            </a:extLst>
          </p:cNvPr>
          <p:cNvSpPr/>
          <p:nvPr/>
        </p:nvSpPr>
        <p:spPr>
          <a:xfrm>
            <a:off x="142042" y="4588699"/>
            <a:ext cx="6791416" cy="76313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Bonus: Visit with your doctor regularly: Heb. 4:16; Ps. 16:11: Ps. 27:8</a:t>
            </a:r>
          </a:p>
        </p:txBody>
      </p:sp>
    </p:spTree>
    <p:extLst>
      <p:ext uri="{BB962C8B-B14F-4D97-AF65-F5344CB8AC3E}">
        <p14:creationId xmlns:p14="http://schemas.microsoft.com/office/powerpoint/2010/main" val="29134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96A-A76D-47F1-A8FB-7438D050CE4B}"/>
              </a:ext>
            </a:extLst>
          </p:cNvPr>
          <p:cNvSpPr>
            <a:spLocks noGrp="1"/>
          </p:cNvSpPr>
          <p:nvPr>
            <p:ph type="title"/>
          </p:nvPr>
        </p:nvSpPr>
        <p:spPr/>
        <p:txBody>
          <a:bodyPr/>
          <a:lstStyle/>
          <a:p>
            <a:r>
              <a:rPr lang="en-ZA" dirty="0"/>
              <a:t>Three Takeaways</a:t>
            </a:r>
          </a:p>
        </p:txBody>
      </p:sp>
      <p:sp>
        <p:nvSpPr>
          <p:cNvPr id="4" name="Text Placeholder 3">
            <a:extLst>
              <a:ext uri="{FF2B5EF4-FFF2-40B4-BE49-F238E27FC236}">
                <a16:creationId xmlns:a16="http://schemas.microsoft.com/office/drawing/2014/main" id="{4BBB1AB1-BCAC-49C5-AF28-BBDC686990F9}"/>
              </a:ext>
            </a:extLst>
          </p:cNvPr>
          <p:cNvSpPr>
            <a:spLocks noGrp="1"/>
          </p:cNvSpPr>
          <p:nvPr>
            <p:ph type="body" sz="quarter" idx="13"/>
          </p:nvPr>
        </p:nvSpPr>
        <p:spPr/>
        <p:txBody>
          <a:bodyPr/>
          <a:lstStyle/>
          <a:p>
            <a:r>
              <a:rPr lang="en-ZA" dirty="0"/>
              <a:t>The Heart Check (The Operation Series)</a:t>
            </a:r>
          </a:p>
        </p:txBody>
      </p:sp>
      <p:sp>
        <p:nvSpPr>
          <p:cNvPr id="8" name="Content Placeholder 7">
            <a:extLst>
              <a:ext uri="{FF2B5EF4-FFF2-40B4-BE49-F238E27FC236}">
                <a16:creationId xmlns:a16="http://schemas.microsoft.com/office/drawing/2014/main" id="{AD5B11C5-EB75-4884-ADDC-73EA04FE9FCE}"/>
              </a:ext>
            </a:extLst>
          </p:cNvPr>
          <p:cNvSpPr>
            <a:spLocks noGrp="1"/>
          </p:cNvSpPr>
          <p:nvPr>
            <p:ph idx="1"/>
          </p:nvPr>
        </p:nvSpPr>
        <p:spPr/>
        <p:txBody>
          <a:bodyPr/>
          <a:lstStyle/>
          <a:p>
            <a:r>
              <a:rPr lang="en-ZA" dirty="0"/>
              <a:t>God Breathed</a:t>
            </a:r>
          </a:p>
        </p:txBody>
      </p:sp>
      <p:sp>
        <p:nvSpPr>
          <p:cNvPr id="5" name="Content Placeholder 4">
            <a:extLst>
              <a:ext uri="{FF2B5EF4-FFF2-40B4-BE49-F238E27FC236}">
                <a16:creationId xmlns:a16="http://schemas.microsoft.com/office/drawing/2014/main" id="{A444DFB7-7E28-41B4-9BF9-BE436E0FC9E8}"/>
              </a:ext>
            </a:extLst>
          </p:cNvPr>
          <p:cNvSpPr>
            <a:spLocks noGrp="1"/>
          </p:cNvSpPr>
          <p:nvPr>
            <p:ph idx="14"/>
          </p:nvPr>
        </p:nvSpPr>
        <p:spPr/>
        <p:txBody>
          <a:bodyPr/>
          <a:lstStyle/>
          <a:p>
            <a:pPr marL="0" indent="0" algn="just">
              <a:buNone/>
            </a:pPr>
            <a:r>
              <a:rPr lang="en-ZA" dirty="0"/>
              <a:t>The human heart is an organ that pumps blood throughout the body. It has two chambers that filter oxygen poor blood and oxygen rich blood. The breath of God is the Spirit of God, which is the vitality of a believer.  The heart has characteristics and is the housing place for our mind, will, and emotions.  </a:t>
            </a:r>
          </a:p>
          <a:p>
            <a:endParaRPr lang="en-ZA" dirty="0"/>
          </a:p>
          <a:p>
            <a:endParaRPr lang="en-ZA" dirty="0"/>
          </a:p>
        </p:txBody>
      </p:sp>
      <p:sp>
        <p:nvSpPr>
          <p:cNvPr id="9" name="Content Placeholder 8">
            <a:extLst>
              <a:ext uri="{FF2B5EF4-FFF2-40B4-BE49-F238E27FC236}">
                <a16:creationId xmlns:a16="http://schemas.microsoft.com/office/drawing/2014/main" id="{C1931C4D-A892-4FF3-8E0D-09189255CCF9}"/>
              </a:ext>
            </a:extLst>
          </p:cNvPr>
          <p:cNvSpPr>
            <a:spLocks noGrp="1"/>
          </p:cNvSpPr>
          <p:nvPr>
            <p:ph idx="17"/>
          </p:nvPr>
        </p:nvSpPr>
        <p:spPr/>
        <p:txBody>
          <a:bodyPr/>
          <a:lstStyle/>
          <a:p>
            <a:r>
              <a:rPr lang="en-ZA" dirty="0"/>
              <a:t>Heart Surgery</a:t>
            </a:r>
          </a:p>
        </p:txBody>
      </p:sp>
      <p:sp>
        <p:nvSpPr>
          <p:cNvPr id="6" name="Content Placeholder 5">
            <a:extLst>
              <a:ext uri="{FF2B5EF4-FFF2-40B4-BE49-F238E27FC236}">
                <a16:creationId xmlns:a16="http://schemas.microsoft.com/office/drawing/2014/main" id="{8F1F20C0-022B-4E7D-BF64-E9B2AFE01D1E}"/>
              </a:ext>
            </a:extLst>
          </p:cNvPr>
          <p:cNvSpPr>
            <a:spLocks noGrp="1"/>
          </p:cNvSpPr>
          <p:nvPr>
            <p:ph idx="15"/>
          </p:nvPr>
        </p:nvSpPr>
        <p:spPr/>
        <p:txBody>
          <a:bodyPr/>
          <a:lstStyle/>
          <a:p>
            <a:pPr marL="0" indent="0" algn="just">
              <a:buNone/>
            </a:pPr>
            <a:r>
              <a:rPr lang="en-ZA" dirty="0"/>
              <a:t>The ministry of the gospel is reconciliation. Those with pure hearts will see God.  For this reason, God desires to take out our stony wicked heart and give us a heart of flesh.  A heart of flesh means that the blood of Christ is able to flow freely and regenerate us into sons and daughters of God. We can’t avoid surgery because it’s out only hope.</a:t>
            </a:r>
          </a:p>
        </p:txBody>
      </p:sp>
      <p:sp>
        <p:nvSpPr>
          <p:cNvPr id="10" name="Content Placeholder 9">
            <a:extLst>
              <a:ext uri="{FF2B5EF4-FFF2-40B4-BE49-F238E27FC236}">
                <a16:creationId xmlns:a16="http://schemas.microsoft.com/office/drawing/2014/main" id="{09A5516D-8C31-4428-AF93-D3D26BBCBCDF}"/>
              </a:ext>
            </a:extLst>
          </p:cNvPr>
          <p:cNvSpPr>
            <a:spLocks noGrp="1"/>
          </p:cNvSpPr>
          <p:nvPr>
            <p:ph idx="18"/>
          </p:nvPr>
        </p:nvSpPr>
        <p:spPr/>
        <p:txBody>
          <a:bodyPr/>
          <a:lstStyle/>
          <a:p>
            <a:r>
              <a:rPr lang="en-ZA" dirty="0"/>
              <a:t>Heart Health</a:t>
            </a:r>
          </a:p>
        </p:txBody>
      </p:sp>
      <p:sp>
        <p:nvSpPr>
          <p:cNvPr id="7" name="Content Placeholder 6">
            <a:extLst>
              <a:ext uri="{FF2B5EF4-FFF2-40B4-BE49-F238E27FC236}">
                <a16:creationId xmlns:a16="http://schemas.microsoft.com/office/drawing/2014/main" id="{9356C085-A0B2-4CAD-B8CD-22F8E31F72C7}"/>
              </a:ext>
            </a:extLst>
          </p:cNvPr>
          <p:cNvSpPr>
            <a:spLocks noGrp="1"/>
          </p:cNvSpPr>
          <p:nvPr>
            <p:ph idx="16"/>
          </p:nvPr>
        </p:nvSpPr>
        <p:spPr/>
        <p:txBody>
          <a:bodyPr/>
          <a:lstStyle/>
          <a:p>
            <a:pPr marL="0" indent="0" algn="just">
              <a:buNone/>
            </a:pPr>
            <a:r>
              <a:rPr lang="en-ZA" dirty="0"/>
              <a:t>In order to have a healthy heart, we must practice good spiritual diet and exercise.  This means being sanctified and active in ministry.  Reducing stress is also vital to our walk with the LORD because scripture tells us not to be anxious about anything.  Regular “check-ups” with the LORD can ensure that we remain in good health.  </a:t>
            </a:r>
          </a:p>
          <a:p>
            <a:endParaRPr lang="en-ZA" dirty="0"/>
          </a:p>
        </p:txBody>
      </p:sp>
      <p:sp>
        <p:nvSpPr>
          <p:cNvPr id="3" name="Slide Number Placeholder 2">
            <a:extLst>
              <a:ext uri="{FF2B5EF4-FFF2-40B4-BE49-F238E27FC236}">
                <a16:creationId xmlns:a16="http://schemas.microsoft.com/office/drawing/2014/main" id="{91156343-8474-456D-AFB4-0D3E683B5C8F}"/>
              </a:ext>
            </a:extLst>
          </p:cNvPr>
          <p:cNvSpPr>
            <a:spLocks noGrp="1"/>
          </p:cNvSpPr>
          <p:nvPr>
            <p:ph type="sldNum" sz="quarter" idx="19"/>
          </p:nvPr>
        </p:nvSpPr>
        <p:spPr>
          <a:xfrm>
            <a:off x="11091633" y="6456363"/>
            <a:ext cx="962795" cy="264330"/>
          </a:xfrm>
        </p:spPr>
        <p:txBody>
          <a:bodyPr/>
          <a:lstStyle/>
          <a:p>
            <a:r>
              <a:rPr lang="en-ZA" dirty="0"/>
              <a:t>page </a:t>
            </a:r>
            <a:fld id="{19B51A1E-902D-48AF-9020-955120F399B6}" type="slidenum">
              <a:rPr lang="en-ZA" b="1" i="1"/>
              <a:pPr/>
              <a:t>7</a:t>
            </a:fld>
            <a:endParaRPr lang="en-ZA" b="1" i="1" dirty="0"/>
          </a:p>
        </p:txBody>
      </p:sp>
      <p:pic>
        <p:nvPicPr>
          <p:cNvPr id="11" name="Picture 10">
            <a:extLst>
              <a:ext uri="{FF2B5EF4-FFF2-40B4-BE49-F238E27FC236}">
                <a16:creationId xmlns:a16="http://schemas.microsoft.com/office/drawing/2014/main" id="{4C3B6E27-601B-40FE-9983-26EF0AE5CF42}"/>
              </a:ext>
            </a:extLst>
          </p:cNvPr>
          <p:cNvPicPr>
            <a:picLocks noChangeAspect="1"/>
          </p:cNvPicPr>
          <p:nvPr/>
        </p:nvPicPr>
        <p:blipFill>
          <a:blip r:embed="rId2"/>
          <a:stretch>
            <a:fillRect/>
          </a:stretch>
        </p:blipFill>
        <p:spPr>
          <a:xfrm>
            <a:off x="11030439" y="5253966"/>
            <a:ext cx="1085182" cy="1072989"/>
          </a:xfrm>
          <a:prstGeom prst="rect">
            <a:avLst/>
          </a:prstGeom>
        </p:spPr>
      </p:pic>
    </p:spTree>
    <p:extLst>
      <p:ext uri="{BB962C8B-B14F-4D97-AF65-F5344CB8AC3E}">
        <p14:creationId xmlns:p14="http://schemas.microsoft.com/office/powerpoint/2010/main" val="1601389975"/>
      </p:ext>
    </p:extLst>
  </p:cSld>
  <p:clrMapOvr>
    <a:masterClrMapping/>
  </p:clrMapOvr>
</p:sld>
</file>

<file path=ppt/theme/theme1.xml><?xml version="1.0" encoding="utf-8"?>
<a:theme xmlns:a="http://schemas.openxmlformats.org/drawingml/2006/main" name="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althcare Pitch Deck_SB - v8.potx" id="{09150694-2D10-47FB-9499-835637889593}" vid="{C9B4AEDE-1B81-453E-91DD-2B942C10F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Healthcare pitch deck</Template>
  <TotalTime>0</TotalTime>
  <Words>1054</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Times New Roman</vt:lpstr>
      <vt:lpstr>Office Theme</vt:lpstr>
      <vt:lpstr>The Heart Check</vt:lpstr>
      <vt:lpstr>The Human Heart</vt:lpstr>
      <vt:lpstr>Characteristics of the Heart</vt:lpstr>
      <vt:lpstr>God’s Will For Us</vt:lpstr>
      <vt:lpstr>Discussion Question</vt:lpstr>
      <vt:lpstr>Tips for Good Heart Health</vt:lpstr>
      <vt:lpstr>Three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2019-01-03T17:26:30Z</dcterms:created>
  <dcterms:modified xsi:type="dcterms:W3CDTF">2019-01-10T20:49:45Z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2018-08-01T18:30:10.3119981Z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