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5" r:id="rId3"/>
    <p:sldId id="258" r:id="rId4"/>
    <p:sldId id="259" r:id="rId5"/>
    <p:sldId id="260" r:id="rId6"/>
    <p:sldId id="261" r:id="rId7"/>
    <p:sldId id="262" r:id="rId8"/>
    <p:sldId id="263" r:id="rId9"/>
    <p:sldId id="264"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regory" initials="BG" lastIdx="1" clrIdx="0">
    <p:extLst>
      <p:ext uri="{19B8F6BF-5375-455C-9EA6-DF929625EA0E}">
        <p15:presenceInfo xmlns:p15="http://schemas.microsoft.com/office/powerpoint/2012/main" userId="S-1-5-21-1240420454-4028241987-1536713101-463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2" autoAdjust="0"/>
    <p:restoredTop sz="89118" autoAdjust="0"/>
  </p:normalViewPr>
  <p:slideViewPr>
    <p:cSldViewPr snapToGrid="0">
      <p:cViewPr varScale="1">
        <p:scale>
          <a:sx n="77" d="100"/>
          <a:sy n="77" d="100"/>
        </p:scale>
        <p:origin x="821" y="67"/>
      </p:cViewPr>
      <p:guideLst/>
    </p:cSldViewPr>
  </p:slideViewPr>
  <p:notesTextViewPr>
    <p:cViewPr>
      <p:scale>
        <a:sx n="3" d="2"/>
        <a:sy n="3" d="2"/>
      </p:scale>
      <p:origin x="0" y="0"/>
    </p:cViewPr>
  </p:notesTextViewPr>
  <p:sorterViewPr>
    <p:cViewPr>
      <p:scale>
        <a:sx n="100" d="100"/>
        <a:sy n="100" d="100"/>
      </p:scale>
      <p:origin x="0" y="-2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1F12B-A822-41D4-BF57-4376FE039A85}" type="datetimeFigureOut">
              <a:rPr lang="en-US" smtClean="0"/>
              <a:t>6/22/2018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843CF-8AD6-458E-94CB-C63C707DDD3C}" type="slidenum">
              <a:rPr lang="en-US" smtClean="0"/>
              <a:t>‹#›</a:t>
            </a:fld>
            <a:endParaRPr lang="en-US"/>
          </a:p>
        </p:txBody>
      </p:sp>
    </p:spTree>
    <p:extLst>
      <p:ext uri="{BB962C8B-B14F-4D97-AF65-F5344CB8AC3E}">
        <p14:creationId xmlns:p14="http://schemas.microsoft.com/office/powerpoint/2010/main" val="99118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do with what we’ve been given</a:t>
            </a:r>
          </a:p>
          <a:p>
            <a:r>
              <a:rPr lang="en-US" dirty="0"/>
              <a:t>-”A study of man in the ordinary business of life. It enquires how he gets his income and how he uses it.  Thus, it is on the one side, the study of </a:t>
            </a:r>
            <a:r>
              <a:rPr lang="en-US" dirty="0" err="1"/>
              <a:t>weath</a:t>
            </a:r>
            <a:r>
              <a:rPr lang="en-US" dirty="0"/>
              <a:t> and on the other more important side, a part of the study of man.” – Alfred Marshall</a:t>
            </a:r>
          </a:p>
        </p:txBody>
      </p:sp>
      <p:sp>
        <p:nvSpPr>
          <p:cNvPr id="4" name="Slide Number Placeholder 3"/>
          <p:cNvSpPr>
            <a:spLocks noGrp="1"/>
          </p:cNvSpPr>
          <p:nvPr>
            <p:ph type="sldNum" sz="quarter" idx="10"/>
          </p:nvPr>
        </p:nvSpPr>
        <p:spPr/>
        <p:txBody>
          <a:bodyPr/>
          <a:lstStyle/>
          <a:p>
            <a:fld id="{4A1843CF-8AD6-458E-94CB-C63C707DDD3C}" type="slidenum">
              <a:rPr lang="en-US" smtClean="0"/>
              <a:t>2</a:t>
            </a:fld>
            <a:endParaRPr lang="en-US"/>
          </a:p>
        </p:txBody>
      </p:sp>
    </p:spTree>
    <p:extLst>
      <p:ext uri="{BB962C8B-B14F-4D97-AF65-F5344CB8AC3E}">
        <p14:creationId xmlns:p14="http://schemas.microsoft.com/office/powerpoint/2010/main" val="222832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richness is favor with God.  The blessing is adoption into the family of God.</a:t>
            </a:r>
          </a:p>
          <a:p>
            <a:r>
              <a:rPr lang="en-US" dirty="0"/>
              <a:t>Life/livelihood is a form of true currency </a:t>
            </a:r>
            <a:r>
              <a:rPr lang="en-US"/>
              <a:t>and value.</a:t>
            </a:r>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4</a:t>
            </a:fld>
            <a:endParaRPr lang="en-US"/>
          </a:p>
        </p:txBody>
      </p:sp>
    </p:spTree>
    <p:extLst>
      <p:ext uri="{BB962C8B-B14F-4D97-AF65-F5344CB8AC3E}">
        <p14:creationId xmlns:p14="http://schemas.microsoft.com/office/powerpoint/2010/main" val="3237224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shadow</a:t>
            </a:r>
            <a:r>
              <a:rPr lang="en-US" baseline="0" dirty="0"/>
              <a:t> means something is coming.</a:t>
            </a:r>
            <a:endParaRPr lang="en-US" dirty="0"/>
          </a:p>
          <a:p>
            <a:r>
              <a:rPr lang="en-US" dirty="0"/>
              <a:t>Old system</a:t>
            </a:r>
            <a:r>
              <a:rPr lang="en-US" baseline="0" dirty="0"/>
              <a:t> is like cheating spouse who brings flowers; New system fixes the cheating problem.</a:t>
            </a:r>
          </a:p>
          <a:p>
            <a:r>
              <a:rPr lang="en-US" baseline="0" dirty="0"/>
              <a:t>We are no longer sin conscious, but saint conscious.  He who is born of God cannot sin.</a:t>
            </a:r>
          </a:p>
          <a:p>
            <a:r>
              <a:rPr lang="en-US" baseline="0" dirty="0"/>
              <a:t>The goal is to appease God, but obedience (the will of God) is better than sacrifice.  </a:t>
            </a:r>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5</a:t>
            </a:fld>
            <a:endParaRPr lang="en-US"/>
          </a:p>
        </p:txBody>
      </p:sp>
    </p:spTree>
    <p:extLst>
      <p:ext uri="{BB962C8B-B14F-4D97-AF65-F5344CB8AC3E}">
        <p14:creationId xmlns:p14="http://schemas.microsoft.com/office/powerpoint/2010/main" val="55956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can take</a:t>
            </a:r>
            <a:r>
              <a:rPr lang="en-US" baseline="0" dirty="0"/>
              <a:t> away my sins? nothing but the blood of Jesus”</a:t>
            </a:r>
            <a:endParaRPr lang="en-US" dirty="0"/>
          </a:p>
          <a:p>
            <a:r>
              <a:rPr lang="en-US" dirty="0"/>
              <a:t>He sat down because it is finished. </a:t>
            </a:r>
          </a:p>
          <a:p>
            <a:r>
              <a:rPr lang="en-US" dirty="0"/>
              <a:t>Christ is seated until his return.  Now is</a:t>
            </a:r>
            <a:r>
              <a:rPr lang="en-US" baseline="0" dirty="0"/>
              <a:t> the time of the gospel being preached and the sorting out of Christ’s enemies.</a:t>
            </a:r>
          </a:p>
          <a:p>
            <a:r>
              <a:rPr lang="en-US" baseline="0" dirty="0"/>
              <a:t>The Holy Ghost serves as our conscious of sorts, through heart and mind.</a:t>
            </a:r>
          </a:p>
          <a:p>
            <a:r>
              <a:rPr lang="en-US" baseline="0" dirty="0"/>
              <a:t>Remission (aphesis) means – deliverance, pardon, complete forgiveness.  A sending away, a letting go, a release, pardon, complete forgiveness.</a:t>
            </a:r>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6</a:t>
            </a:fld>
            <a:endParaRPr lang="en-US"/>
          </a:p>
        </p:txBody>
      </p:sp>
    </p:spTree>
    <p:extLst>
      <p:ext uri="{BB962C8B-B14F-4D97-AF65-F5344CB8AC3E}">
        <p14:creationId xmlns:p14="http://schemas.microsoft.com/office/powerpoint/2010/main" val="22475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will plays a role in our salvation</a:t>
            </a:r>
          </a:p>
          <a:p>
            <a:r>
              <a:rPr lang="en-US" baseline="0" dirty="0"/>
              <a:t>As long as we are a friend and not an adversary, we are in favor with God.</a:t>
            </a:r>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7</a:t>
            </a:fld>
            <a:endParaRPr lang="en-US"/>
          </a:p>
        </p:txBody>
      </p:sp>
    </p:spTree>
    <p:extLst>
      <p:ext uri="{BB962C8B-B14F-4D97-AF65-F5344CB8AC3E}">
        <p14:creationId xmlns:p14="http://schemas.microsoft.com/office/powerpoint/2010/main" val="3181527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Salvation doesn’t equal instant</a:t>
            </a:r>
            <a:r>
              <a:rPr lang="en-US" baseline="0" dirty="0"/>
              <a:t> bliss.</a:t>
            </a:r>
            <a:endParaRPr lang="en-US" dirty="0"/>
          </a:p>
          <a:p>
            <a:r>
              <a:rPr lang="en-US" dirty="0" err="1"/>
              <a:t>Gazingstock</a:t>
            </a:r>
            <a:r>
              <a:rPr lang="en-US" dirty="0"/>
              <a:t> means </a:t>
            </a:r>
            <a:r>
              <a:rPr lang="en-US" baseline="0" dirty="0"/>
              <a:t>“to bring upon the theater” “to be made a spectacle of”</a:t>
            </a:r>
          </a:p>
          <a:p>
            <a:r>
              <a:rPr lang="en-US" baseline="0" dirty="0"/>
              <a:t>In Christ takes away the reproach of sin, but we can become a reproach to the world.</a:t>
            </a:r>
          </a:p>
          <a:p>
            <a:r>
              <a:rPr lang="en-US" baseline="0" dirty="0"/>
              <a:t>Perdition - Entire loss; utter destruction; ruin; esp., the utter loss of the soul, or of final happiness in a future state; future misery or eternal death.</a:t>
            </a:r>
          </a:p>
        </p:txBody>
      </p:sp>
      <p:sp>
        <p:nvSpPr>
          <p:cNvPr id="4" name="Slide Number Placeholder 3"/>
          <p:cNvSpPr>
            <a:spLocks noGrp="1"/>
          </p:cNvSpPr>
          <p:nvPr>
            <p:ph type="sldNum" sz="quarter" idx="10"/>
          </p:nvPr>
        </p:nvSpPr>
        <p:spPr/>
        <p:txBody>
          <a:bodyPr/>
          <a:lstStyle/>
          <a:p>
            <a:fld id="{4A1843CF-8AD6-458E-94CB-C63C707DDD3C}" type="slidenum">
              <a:rPr lang="en-US" smtClean="0"/>
              <a:t>8</a:t>
            </a:fld>
            <a:endParaRPr lang="en-US"/>
          </a:p>
        </p:txBody>
      </p:sp>
    </p:spTree>
    <p:extLst>
      <p:ext uri="{BB962C8B-B14F-4D97-AF65-F5344CB8AC3E}">
        <p14:creationId xmlns:p14="http://schemas.microsoft.com/office/powerpoint/2010/main" val="1702303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10</a:t>
            </a:fld>
            <a:endParaRPr lang="en-US"/>
          </a:p>
        </p:txBody>
      </p:sp>
    </p:spTree>
    <p:extLst>
      <p:ext uri="{BB962C8B-B14F-4D97-AF65-F5344CB8AC3E}">
        <p14:creationId xmlns:p14="http://schemas.microsoft.com/office/powerpoint/2010/main" val="2149498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6/22/2018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6/22/2018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6/22/2018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National Debt</a:t>
            </a:r>
          </a:p>
        </p:txBody>
      </p:sp>
      <p:sp>
        <p:nvSpPr>
          <p:cNvPr id="3" name="Subtitle 2"/>
          <p:cNvSpPr>
            <a:spLocks noGrp="1"/>
          </p:cNvSpPr>
          <p:nvPr>
            <p:ph type="subTitle" idx="1"/>
          </p:nvPr>
        </p:nvSpPr>
        <p:spPr/>
        <p:txBody>
          <a:bodyPr/>
          <a:lstStyle/>
          <a:p>
            <a:r>
              <a:rPr lang="en-US" dirty="0"/>
              <a:t>God’s Economy Series</a:t>
            </a:r>
          </a:p>
        </p:txBody>
      </p:sp>
    </p:spTree>
    <p:extLst>
      <p:ext uri="{BB962C8B-B14F-4D97-AF65-F5344CB8AC3E}">
        <p14:creationId xmlns:p14="http://schemas.microsoft.com/office/powerpoint/2010/main" val="96867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Function in This Economy?</a:t>
            </a:r>
          </a:p>
        </p:txBody>
      </p:sp>
      <p:sp>
        <p:nvSpPr>
          <p:cNvPr id="3" name="Content Placeholder 2"/>
          <p:cNvSpPr>
            <a:spLocks noGrp="1"/>
          </p:cNvSpPr>
          <p:nvPr>
            <p:ph idx="1"/>
          </p:nvPr>
        </p:nvSpPr>
        <p:spPr/>
        <p:txBody>
          <a:bodyPr/>
          <a:lstStyle/>
          <a:p>
            <a:r>
              <a:rPr lang="en-US" dirty="0"/>
              <a:t>Living Sacrifice (Rom. 12:1-2)</a:t>
            </a:r>
          </a:p>
          <a:p>
            <a:r>
              <a:rPr lang="en-US" dirty="0"/>
              <a:t>Jesus is the Life (John 14:6)</a:t>
            </a:r>
          </a:p>
          <a:p>
            <a:r>
              <a:rPr lang="en-US" dirty="0"/>
              <a:t>Life Conquers Death (1 Corinthians 15:55-57)</a:t>
            </a:r>
          </a:p>
          <a:p>
            <a:r>
              <a:rPr lang="en-US" dirty="0"/>
              <a:t>Abide in Christ (John 15:1-5)</a:t>
            </a:r>
          </a:p>
        </p:txBody>
      </p:sp>
    </p:spTree>
    <p:extLst>
      <p:ext uri="{BB962C8B-B14F-4D97-AF65-F5344CB8AC3E}">
        <p14:creationId xmlns:p14="http://schemas.microsoft.com/office/powerpoint/2010/main" val="105860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Define Economy?</a:t>
            </a:r>
          </a:p>
        </p:txBody>
      </p:sp>
      <p:sp>
        <p:nvSpPr>
          <p:cNvPr id="3" name="Content Placeholder 2"/>
          <p:cNvSpPr>
            <a:spLocks noGrp="1"/>
          </p:cNvSpPr>
          <p:nvPr>
            <p:ph sz="half" idx="1"/>
          </p:nvPr>
        </p:nvSpPr>
        <p:spPr/>
        <p:txBody>
          <a:bodyPr/>
          <a:lstStyle/>
          <a:p>
            <a:r>
              <a:rPr lang="en-US" dirty="0"/>
              <a:t>Economy - a : the arrangement or mode of operation of something : organization </a:t>
            </a:r>
          </a:p>
          <a:p>
            <a:r>
              <a:rPr lang="en-US" dirty="0"/>
              <a:t>b : a system especially of interaction and exchange</a:t>
            </a:r>
          </a:p>
          <a:p>
            <a:r>
              <a:rPr lang="en-US" dirty="0"/>
              <a:t>“The study of people and choices”</a:t>
            </a:r>
          </a:p>
        </p:txBody>
      </p:sp>
      <p:pic>
        <p:nvPicPr>
          <p:cNvPr id="6" name="Content Placeholder 5">
            <a:extLst>
              <a:ext uri="{FF2B5EF4-FFF2-40B4-BE49-F238E27FC236}">
                <a16:creationId xmlns:a16="http://schemas.microsoft.com/office/drawing/2014/main" id="{1426680F-A771-4D3E-8F0D-412EF2069626}"/>
              </a:ext>
            </a:extLst>
          </p:cNvPr>
          <p:cNvPicPr>
            <a:picLocks noGrp="1" noChangeAspect="1"/>
          </p:cNvPicPr>
          <p:nvPr>
            <p:ph sz="half" idx="2"/>
          </p:nvPr>
        </p:nvPicPr>
        <p:blipFill>
          <a:blip r:embed="rId3"/>
          <a:stretch>
            <a:fillRect/>
          </a:stretch>
        </p:blipFill>
        <p:spPr>
          <a:xfrm>
            <a:off x="6096000" y="2267215"/>
            <a:ext cx="4645025" cy="3096683"/>
          </a:xfrm>
        </p:spPr>
      </p:pic>
    </p:spTree>
    <p:extLst>
      <p:ext uri="{BB962C8B-B14F-4D97-AF65-F5344CB8AC3E}">
        <p14:creationId xmlns:p14="http://schemas.microsoft.com/office/powerpoint/2010/main" val="323960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Testament Payment</a:t>
            </a:r>
          </a:p>
        </p:txBody>
      </p:sp>
      <p:sp>
        <p:nvSpPr>
          <p:cNvPr id="3" name="Content Placeholder 2"/>
          <p:cNvSpPr>
            <a:spLocks noGrp="1"/>
          </p:cNvSpPr>
          <p:nvPr>
            <p:ph sz="half" idx="1"/>
          </p:nvPr>
        </p:nvSpPr>
        <p:spPr>
          <a:xfrm>
            <a:off x="1129165" y="2165621"/>
            <a:ext cx="9607521" cy="3907188"/>
          </a:xfrm>
        </p:spPr>
        <p:txBody>
          <a:bodyPr>
            <a:normAutofit fontScale="85000" lnSpcReduction="10000"/>
          </a:bodyPr>
          <a:lstStyle/>
          <a:p>
            <a:r>
              <a:rPr lang="en-US" dirty="0"/>
              <a:t>Burnt Offering</a:t>
            </a:r>
          </a:p>
          <a:p>
            <a:pPr lvl="1"/>
            <a:r>
              <a:rPr lang="en-US" dirty="0"/>
              <a:t>Voluntary, Devotional, Unintentional Sin (Leviticus 1; 6:8-13; 8:18-21; 16:24) </a:t>
            </a:r>
          </a:p>
          <a:p>
            <a:r>
              <a:rPr lang="en-US" dirty="0"/>
              <a:t>Grain Offering</a:t>
            </a:r>
          </a:p>
          <a:p>
            <a:pPr lvl="1"/>
            <a:r>
              <a:rPr lang="en-US" dirty="0"/>
              <a:t>Voluntary, Thanksgiving for provision and goodwill (Leviticus 2; 6:14-23)</a:t>
            </a:r>
          </a:p>
          <a:p>
            <a:r>
              <a:rPr lang="en-US" dirty="0"/>
              <a:t>Peace Offering</a:t>
            </a:r>
          </a:p>
          <a:p>
            <a:pPr lvl="1"/>
            <a:r>
              <a:rPr lang="en-US" dirty="0"/>
              <a:t>Voluntary, Thanksgiving and fellowship, shared meal (Leviticus 3; 7:11-34)</a:t>
            </a:r>
          </a:p>
          <a:p>
            <a:r>
              <a:rPr lang="en-US" dirty="0"/>
              <a:t>Sin Offering</a:t>
            </a:r>
          </a:p>
          <a:p>
            <a:pPr lvl="1"/>
            <a:r>
              <a:rPr lang="en-US" dirty="0"/>
              <a:t>Mandatory, Atone for Sin and Cleanse from Defilement, (Leviticus 4; 5:1–13; 6:24–30; 8:14–17; 16:3–22)</a:t>
            </a:r>
          </a:p>
          <a:p>
            <a:r>
              <a:rPr lang="en-US" dirty="0"/>
              <a:t>Trespass Offering</a:t>
            </a:r>
          </a:p>
          <a:p>
            <a:pPr lvl="1"/>
            <a:r>
              <a:rPr lang="en-US" dirty="0"/>
              <a:t>Mandatory, Unintentional Sin against another, cleansing (Leviticus 5:14–19; 6:1–7; 7:1–6)</a:t>
            </a:r>
          </a:p>
        </p:txBody>
      </p:sp>
    </p:spTree>
    <p:extLst>
      <p:ext uri="{BB962C8B-B14F-4D97-AF65-F5344CB8AC3E}">
        <p14:creationId xmlns:p14="http://schemas.microsoft.com/office/powerpoint/2010/main" val="42621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God’s Economy Work Now?</a:t>
            </a:r>
          </a:p>
        </p:txBody>
      </p:sp>
      <p:sp>
        <p:nvSpPr>
          <p:cNvPr id="3" name="Text Placeholder 2"/>
          <p:cNvSpPr>
            <a:spLocks noGrp="1"/>
          </p:cNvSpPr>
          <p:nvPr>
            <p:ph type="body" idx="1"/>
          </p:nvPr>
        </p:nvSpPr>
        <p:spPr/>
        <p:txBody>
          <a:bodyPr/>
          <a:lstStyle/>
          <a:p>
            <a:r>
              <a:rPr lang="en-US" dirty="0">
                <a:solidFill>
                  <a:srgbClr val="FF0000"/>
                </a:solidFill>
              </a:rPr>
              <a:t>In the Red</a:t>
            </a:r>
          </a:p>
        </p:txBody>
      </p:sp>
      <p:sp>
        <p:nvSpPr>
          <p:cNvPr id="4" name="Content Placeholder 3"/>
          <p:cNvSpPr>
            <a:spLocks noGrp="1"/>
          </p:cNvSpPr>
          <p:nvPr>
            <p:ph sz="half" idx="2"/>
          </p:nvPr>
        </p:nvSpPr>
        <p:spPr/>
        <p:txBody>
          <a:bodyPr>
            <a:normAutofit/>
          </a:bodyPr>
          <a:lstStyle/>
          <a:p>
            <a:r>
              <a:rPr lang="en-US" dirty="0"/>
              <a:t>Justice </a:t>
            </a:r>
          </a:p>
          <a:p>
            <a:r>
              <a:rPr lang="en-US" dirty="0"/>
              <a:t>Death (blood)</a:t>
            </a:r>
          </a:p>
          <a:p>
            <a:r>
              <a:rPr lang="en-US" dirty="0"/>
              <a:t>Debt (Mark 10:35)</a:t>
            </a:r>
          </a:p>
          <a:p>
            <a:r>
              <a:rPr lang="en-US" dirty="0"/>
              <a:t>External</a:t>
            </a:r>
          </a:p>
          <a:p>
            <a:r>
              <a:rPr lang="en-US" dirty="0"/>
              <a:t>Poor (Luke 4:18)</a:t>
            </a:r>
          </a:p>
        </p:txBody>
      </p:sp>
      <p:sp>
        <p:nvSpPr>
          <p:cNvPr id="5" name="Text Placeholder 4"/>
          <p:cNvSpPr>
            <a:spLocks noGrp="1"/>
          </p:cNvSpPr>
          <p:nvPr>
            <p:ph type="body" sz="quarter" idx="3"/>
          </p:nvPr>
        </p:nvSpPr>
        <p:spPr/>
        <p:txBody>
          <a:bodyPr/>
          <a:lstStyle/>
          <a:p>
            <a:r>
              <a:rPr lang="en-US" dirty="0"/>
              <a:t>In The Black</a:t>
            </a:r>
          </a:p>
        </p:txBody>
      </p:sp>
      <p:sp>
        <p:nvSpPr>
          <p:cNvPr id="6" name="Content Placeholder 5"/>
          <p:cNvSpPr>
            <a:spLocks noGrp="1"/>
          </p:cNvSpPr>
          <p:nvPr>
            <p:ph sz="quarter" idx="4"/>
          </p:nvPr>
        </p:nvSpPr>
        <p:spPr/>
        <p:txBody>
          <a:bodyPr>
            <a:normAutofit/>
          </a:bodyPr>
          <a:lstStyle/>
          <a:p>
            <a:r>
              <a:rPr lang="en-US" dirty="0"/>
              <a:t>Grace (Rom. 3:23-24)</a:t>
            </a:r>
          </a:p>
          <a:p>
            <a:r>
              <a:rPr lang="en-US" dirty="0"/>
              <a:t>Eternal Life (Rom. 6:20)</a:t>
            </a:r>
          </a:p>
          <a:p>
            <a:r>
              <a:rPr lang="en-US" dirty="0"/>
              <a:t>Debt Free (John 8:34-36)</a:t>
            </a:r>
          </a:p>
          <a:p>
            <a:r>
              <a:rPr lang="en-US" dirty="0"/>
              <a:t>Internal (Mark 7:15)</a:t>
            </a:r>
          </a:p>
          <a:p>
            <a:r>
              <a:rPr lang="en-US" dirty="0"/>
              <a:t>Rich (Proverbs 10:22)</a:t>
            </a:r>
          </a:p>
        </p:txBody>
      </p:sp>
    </p:spTree>
    <p:extLst>
      <p:ext uri="{BB962C8B-B14F-4D97-AF65-F5344CB8AC3E}">
        <p14:creationId xmlns:p14="http://schemas.microsoft.com/office/powerpoint/2010/main" val="155911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10</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For the law having a </a:t>
            </a:r>
            <a:r>
              <a:rPr lang="en-US" dirty="0">
                <a:solidFill>
                  <a:schemeClr val="accent3"/>
                </a:solidFill>
              </a:rPr>
              <a:t>shadow of good things to come</a:t>
            </a:r>
            <a:r>
              <a:rPr lang="en-US" dirty="0"/>
              <a:t>, and </a:t>
            </a:r>
            <a:r>
              <a:rPr lang="en-US" dirty="0">
                <a:solidFill>
                  <a:schemeClr val="accent3"/>
                </a:solidFill>
              </a:rPr>
              <a:t>not the very image</a:t>
            </a:r>
            <a:r>
              <a:rPr lang="en-US" dirty="0"/>
              <a:t> of the things, can </a:t>
            </a:r>
            <a:r>
              <a:rPr lang="en-US" dirty="0">
                <a:solidFill>
                  <a:schemeClr val="accent3"/>
                </a:solidFill>
              </a:rPr>
              <a:t>never</a:t>
            </a:r>
            <a:r>
              <a:rPr lang="en-US" dirty="0"/>
              <a:t> with those sacrifices which they offered year by year continually </a:t>
            </a:r>
            <a:r>
              <a:rPr lang="en-US" dirty="0">
                <a:solidFill>
                  <a:schemeClr val="accent3"/>
                </a:solidFill>
              </a:rPr>
              <a:t>make the comers thereunto perfect</a:t>
            </a:r>
            <a:r>
              <a:rPr lang="en-US" dirty="0"/>
              <a:t>. 2 For then would they not have ceased to be offered? because that the worshippers once purged should have had </a:t>
            </a:r>
            <a:r>
              <a:rPr lang="en-US" dirty="0">
                <a:solidFill>
                  <a:schemeClr val="accent3"/>
                </a:solidFill>
              </a:rPr>
              <a:t>no more conscience of sins.</a:t>
            </a:r>
            <a:r>
              <a:rPr lang="en-US" dirty="0"/>
              <a:t> 3 But in those sacrifices there is a remembrance again made of sins every year. 4 For it is not possible that the blood of bulls and of goats should take away sins. 5 Wherefore when he cometh into the world, he </a:t>
            </a:r>
            <a:r>
              <a:rPr lang="en-US" dirty="0" err="1"/>
              <a:t>saith</a:t>
            </a:r>
            <a:r>
              <a:rPr lang="en-US" dirty="0"/>
              <a:t>, Sacrifice and offering thou </a:t>
            </a:r>
            <a:r>
              <a:rPr lang="en-US" dirty="0" err="1"/>
              <a:t>wouldest</a:t>
            </a:r>
            <a:r>
              <a:rPr lang="en-US" dirty="0"/>
              <a:t> not, but a body hast thou prepared me: 6 In burnt offerings and sacrifices for sin thou hast had no pleasure. 7 Then said I, Lo, I come (in the volume of the book it is written of me,) </a:t>
            </a:r>
            <a:r>
              <a:rPr lang="en-US" dirty="0">
                <a:solidFill>
                  <a:schemeClr val="accent3"/>
                </a:solidFill>
              </a:rPr>
              <a:t>to do thy will</a:t>
            </a:r>
            <a:r>
              <a:rPr lang="en-US" dirty="0"/>
              <a:t>, O God. 8 Above when he said, Sacrifice and offering and burnt offerings and offering for sin thou </a:t>
            </a:r>
            <a:r>
              <a:rPr lang="en-US" dirty="0" err="1"/>
              <a:t>wouldest</a:t>
            </a:r>
            <a:r>
              <a:rPr lang="en-US" dirty="0"/>
              <a:t> not, neither </a:t>
            </a:r>
            <a:r>
              <a:rPr lang="en-US" dirty="0" err="1"/>
              <a:t>hadst</a:t>
            </a:r>
            <a:r>
              <a:rPr lang="en-US" dirty="0"/>
              <a:t> pleasure therein; which are offered by the law; 9 Then said he, Lo, I come to do thy will, O God. He taketh away the first, that he may establish the second. 10 By the which will we are </a:t>
            </a:r>
            <a:r>
              <a:rPr lang="en-US" dirty="0">
                <a:solidFill>
                  <a:schemeClr val="accent3"/>
                </a:solidFill>
              </a:rPr>
              <a:t>sanctified through the offering of the body of Jesus Christ once for all.</a:t>
            </a:r>
          </a:p>
        </p:txBody>
      </p:sp>
    </p:spTree>
    <p:extLst>
      <p:ext uri="{BB962C8B-B14F-4D97-AF65-F5344CB8AC3E}">
        <p14:creationId xmlns:p14="http://schemas.microsoft.com/office/powerpoint/2010/main" val="137538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10</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11 And every priest </a:t>
            </a:r>
            <a:r>
              <a:rPr lang="en-US" dirty="0" err="1"/>
              <a:t>standeth</a:t>
            </a:r>
            <a:r>
              <a:rPr lang="en-US" dirty="0"/>
              <a:t> daily ministering and offering oftentimes the same sacrifices, </a:t>
            </a:r>
            <a:r>
              <a:rPr lang="en-US" dirty="0">
                <a:solidFill>
                  <a:schemeClr val="accent3"/>
                </a:solidFill>
              </a:rPr>
              <a:t>which can never take away sins:</a:t>
            </a:r>
            <a:r>
              <a:rPr lang="en-US" dirty="0"/>
              <a:t> 12 But this man, after he had offered one sacrifice for sins for ever, </a:t>
            </a:r>
            <a:r>
              <a:rPr lang="en-US" dirty="0">
                <a:solidFill>
                  <a:schemeClr val="accent3"/>
                </a:solidFill>
              </a:rPr>
              <a:t>sat down </a:t>
            </a:r>
            <a:r>
              <a:rPr lang="en-US" dirty="0"/>
              <a:t>on the right hand of God; 13 From henceforth expecting till his enemies be made his footstool. 14 For by </a:t>
            </a:r>
            <a:r>
              <a:rPr lang="en-US" dirty="0">
                <a:solidFill>
                  <a:schemeClr val="accent3"/>
                </a:solidFill>
              </a:rPr>
              <a:t>one</a:t>
            </a:r>
            <a:r>
              <a:rPr lang="en-US" dirty="0"/>
              <a:t> offering he hath </a:t>
            </a:r>
            <a:r>
              <a:rPr lang="en-US" dirty="0">
                <a:solidFill>
                  <a:schemeClr val="accent3"/>
                </a:solidFill>
              </a:rPr>
              <a:t>perfected for ever them that are sanctified. </a:t>
            </a:r>
            <a:r>
              <a:rPr lang="en-US" dirty="0"/>
              <a:t>15 Whereof the Holy Ghost also is a witness to us: for after that he had said before, 16 This is the </a:t>
            </a:r>
            <a:r>
              <a:rPr lang="en-US" dirty="0">
                <a:solidFill>
                  <a:schemeClr val="accent3"/>
                </a:solidFill>
              </a:rPr>
              <a:t>covenant</a:t>
            </a:r>
            <a:r>
              <a:rPr lang="en-US" dirty="0"/>
              <a:t> that I will make with them after those days, </a:t>
            </a:r>
            <a:r>
              <a:rPr lang="en-US" dirty="0" err="1"/>
              <a:t>saith</a:t>
            </a:r>
            <a:r>
              <a:rPr lang="en-US" dirty="0"/>
              <a:t> the Lord, I will put my laws </a:t>
            </a:r>
            <a:r>
              <a:rPr lang="en-US" dirty="0">
                <a:solidFill>
                  <a:schemeClr val="accent3"/>
                </a:solidFill>
              </a:rPr>
              <a:t>into their hearts</a:t>
            </a:r>
            <a:r>
              <a:rPr lang="en-US" dirty="0"/>
              <a:t>, and </a:t>
            </a:r>
            <a:r>
              <a:rPr lang="en-US" dirty="0">
                <a:solidFill>
                  <a:schemeClr val="accent3"/>
                </a:solidFill>
              </a:rPr>
              <a:t>in their minds</a:t>
            </a:r>
            <a:r>
              <a:rPr lang="en-US" dirty="0"/>
              <a:t> will I write them; 17 And </a:t>
            </a:r>
            <a:r>
              <a:rPr lang="en-US" dirty="0">
                <a:solidFill>
                  <a:schemeClr val="accent3"/>
                </a:solidFill>
              </a:rPr>
              <a:t>their sins and iniquities will I remember no more.</a:t>
            </a:r>
            <a:r>
              <a:rPr lang="en-US" dirty="0"/>
              <a:t> 18 Now where remission of these is, there is no more offering for sin. 19 Having therefore, brethren, boldness to </a:t>
            </a:r>
            <a:r>
              <a:rPr lang="en-US" dirty="0">
                <a:solidFill>
                  <a:schemeClr val="accent3"/>
                </a:solidFill>
              </a:rPr>
              <a:t>enter into the holiest</a:t>
            </a:r>
            <a:r>
              <a:rPr lang="en-US" dirty="0"/>
              <a:t> by the </a:t>
            </a:r>
            <a:r>
              <a:rPr lang="en-US" dirty="0">
                <a:solidFill>
                  <a:schemeClr val="accent3"/>
                </a:solidFill>
              </a:rPr>
              <a:t>blood of Jesus</a:t>
            </a:r>
            <a:r>
              <a:rPr lang="en-US" dirty="0"/>
              <a:t>, 20 By </a:t>
            </a:r>
            <a:r>
              <a:rPr lang="en-US" dirty="0">
                <a:solidFill>
                  <a:schemeClr val="accent3"/>
                </a:solidFill>
              </a:rPr>
              <a:t>a new and living way</a:t>
            </a:r>
            <a:r>
              <a:rPr lang="en-US" dirty="0"/>
              <a:t>, which he hath consecrated for us, through the veil, that is to say, his flesh;</a:t>
            </a:r>
            <a:endParaRPr lang="en-US" dirty="0">
              <a:solidFill>
                <a:schemeClr val="accent3"/>
              </a:solidFill>
            </a:endParaRPr>
          </a:p>
        </p:txBody>
      </p:sp>
    </p:spTree>
    <p:extLst>
      <p:ext uri="{BB962C8B-B14F-4D97-AF65-F5344CB8AC3E}">
        <p14:creationId xmlns:p14="http://schemas.microsoft.com/office/powerpoint/2010/main" val="4287684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10</a:t>
            </a:r>
          </a:p>
        </p:txBody>
      </p:sp>
      <p:sp>
        <p:nvSpPr>
          <p:cNvPr id="3" name="Content Placeholder 2"/>
          <p:cNvSpPr>
            <a:spLocks noGrp="1"/>
          </p:cNvSpPr>
          <p:nvPr>
            <p:ph idx="1"/>
          </p:nvPr>
        </p:nvSpPr>
        <p:spPr>
          <a:xfrm>
            <a:off x="1130270" y="2171768"/>
            <a:ext cx="9603275" cy="3732907"/>
          </a:xfrm>
        </p:spPr>
        <p:txBody>
          <a:bodyPr>
            <a:normAutofit fontScale="77500" lnSpcReduction="20000"/>
          </a:bodyPr>
          <a:lstStyle/>
          <a:p>
            <a:pPr marL="0" indent="0">
              <a:buNone/>
            </a:pPr>
            <a:r>
              <a:rPr lang="en-US" dirty="0"/>
              <a:t>21 And having an high priest over the house of God; 22 Let us </a:t>
            </a:r>
            <a:r>
              <a:rPr lang="en-US" dirty="0">
                <a:solidFill>
                  <a:schemeClr val="accent3"/>
                </a:solidFill>
              </a:rPr>
              <a:t>draw near with a true heart</a:t>
            </a:r>
            <a:r>
              <a:rPr lang="en-US" dirty="0"/>
              <a:t> in </a:t>
            </a:r>
            <a:r>
              <a:rPr lang="en-US" dirty="0">
                <a:solidFill>
                  <a:schemeClr val="accent3"/>
                </a:solidFill>
              </a:rPr>
              <a:t>full assurance</a:t>
            </a:r>
            <a:r>
              <a:rPr lang="en-US" dirty="0"/>
              <a:t> of faith, having our </a:t>
            </a:r>
            <a:r>
              <a:rPr lang="en-US" dirty="0">
                <a:solidFill>
                  <a:schemeClr val="accent3"/>
                </a:solidFill>
              </a:rPr>
              <a:t>hearts sprinkled </a:t>
            </a:r>
            <a:r>
              <a:rPr lang="en-US" dirty="0"/>
              <a:t>from an evil conscience, and our </a:t>
            </a:r>
            <a:r>
              <a:rPr lang="en-US" dirty="0">
                <a:solidFill>
                  <a:schemeClr val="accent3"/>
                </a:solidFill>
              </a:rPr>
              <a:t>bodies washed </a:t>
            </a:r>
            <a:r>
              <a:rPr lang="en-US" dirty="0"/>
              <a:t>with pure water. 23 Let us </a:t>
            </a:r>
            <a:r>
              <a:rPr lang="en-US" dirty="0">
                <a:solidFill>
                  <a:schemeClr val="accent3"/>
                </a:solidFill>
              </a:rPr>
              <a:t>hold fast the profession of our faith </a:t>
            </a:r>
            <a:r>
              <a:rPr lang="en-US" dirty="0"/>
              <a:t>without wavering; (for he is faithful that promised;) 24 And let us consider one another to provoke unto love and to good works: 25 Not forsaking the assembling of ourselves together, as the manner of some is; but </a:t>
            </a:r>
            <a:r>
              <a:rPr lang="en-US" dirty="0">
                <a:solidFill>
                  <a:schemeClr val="accent3"/>
                </a:solidFill>
              </a:rPr>
              <a:t>exhorting one another</a:t>
            </a:r>
            <a:r>
              <a:rPr lang="en-US" dirty="0"/>
              <a:t>: and so much the more, </a:t>
            </a:r>
            <a:r>
              <a:rPr lang="en-US" dirty="0">
                <a:solidFill>
                  <a:schemeClr val="accent3"/>
                </a:solidFill>
              </a:rPr>
              <a:t>as ye see the day approaching. </a:t>
            </a:r>
            <a:r>
              <a:rPr lang="en-US" dirty="0"/>
              <a:t>26 For if we sin </a:t>
            </a:r>
            <a:r>
              <a:rPr lang="en-US" dirty="0" err="1">
                <a:solidFill>
                  <a:schemeClr val="accent3"/>
                </a:solidFill>
              </a:rPr>
              <a:t>wilfully</a:t>
            </a:r>
            <a:r>
              <a:rPr lang="en-US" dirty="0"/>
              <a:t> after that we have received the knowledge of the truth, </a:t>
            </a:r>
            <a:r>
              <a:rPr lang="en-US" dirty="0">
                <a:solidFill>
                  <a:schemeClr val="accent3"/>
                </a:solidFill>
              </a:rPr>
              <a:t>there </a:t>
            </a:r>
            <a:r>
              <a:rPr lang="en-US" dirty="0" err="1">
                <a:solidFill>
                  <a:schemeClr val="accent3"/>
                </a:solidFill>
              </a:rPr>
              <a:t>remaineth</a:t>
            </a:r>
            <a:r>
              <a:rPr lang="en-US" dirty="0">
                <a:solidFill>
                  <a:schemeClr val="accent3"/>
                </a:solidFill>
              </a:rPr>
              <a:t> no more sacrifice for sins,</a:t>
            </a:r>
            <a:r>
              <a:rPr lang="en-US" dirty="0"/>
              <a:t> 27 But a certain fearful looking for of judgment and fiery indignation, which shall devour the </a:t>
            </a:r>
            <a:r>
              <a:rPr lang="en-US" dirty="0">
                <a:solidFill>
                  <a:schemeClr val="accent3"/>
                </a:solidFill>
              </a:rPr>
              <a:t>adversaries.</a:t>
            </a:r>
            <a:r>
              <a:rPr lang="en-US" dirty="0"/>
              <a:t> 28 He that despised Moses' law died without mercy under two or three witnesses: 29 Of how much sorer punishment, suppose ye, shall he be thought worthy, who hath </a:t>
            </a:r>
            <a:r>
              <a:rPr lang="en-US" dirty="0">
                <a:solidFill>
                  <a:schemeClr val="accent3"/>
                </a:solidFill>
              </a:rPr>
              <a:t>trodden under foot the Son of God</a:t>
            </a:r>
            <a:r>
              <a:rPr lang="en-US" dirty="0"/>
              <a:t>, and </a:t>
            </a:r>
            <a:r>
              <a:rPr lang="en-US" dirty="0">
                <a:solidFill>
                  <a:schemeClr val="accent3"/>
                </a:solidFill>
              </a:rPr>
              <a:t>hath counted the blood of the covenant</a:t>
            </a:r>
            <a:r>
              <a:rPr lang="en-US" dirty="0"/>
              <a:t>, wherewith he was sanctified, an </a:t>
            </a:r>
            <a:r>
              <a:rPr lang="en-US" dirty="0">
                <a:solidFill>
                  <a:schemeClr val="accent3"/>
                </a:solidFill>
              </a:rPr>
              <a:t>unholy thing</a:t>
            </a:r>
            <a:r>
              <a:rPr lang="en-US" dirty="0"/>
              <a:t>, and hath done </a:t>
            </a:r>
            <a:r>
              <a:rPr lang="en-US" dirty="0">
                <a:solidFill>
                  <a:schemeClr val="accent3"/>
                </a:solidFill>
              </a:rPr>
              <a:t>despite unto the Spirit of grace?</a:t>
            </a:r>
            <a:r>
              <a:rPr lang="en-US" dirty="0"/>
              <a:t> 30 For we know him that hath said, </a:t>
            </a:r>
            <a:r>
              <a:rPr lang="en-US" dirty="0">
                <a:solidFill>
                  <a:schemeClr val="accent3"/>
                </a:solidFill>
              </a:rPr>
              <a:t>Vengeance </a:t>
            </a:r>
            <a:r>
              <a:rPr lang="en-US" dirty="0" err="1">
                <a:solidFill>
                  <a:schemeClr val="accent3"/>
                </a:solidFill>
              </a:rPr>
              <a:t>belongeth</a:t>
            </a:r>
            <a:r>
              <a:rPr lang="en-US" dirty="0">
                <a:solidFill>
                  <a:schemeClr val="accent3"/>
                </a:solidFill>
              </a:rPr>
              <a:t> unto me, I will recompense, </a:t>
            </a:r>
            <a:r>
              <a:rPr lang="en-US" dirty="0" err="1">
                <a:solidFill>
                  <a:schemeClr val="accent3"/>
                </a:solidFill>
              </a:rPr>
              <a:t>saith</a:t>
            </a:r>
            <a:r>
              <a:rPr lang="en-US" dirty="0">
                <a:solidFill>
                  <a:schemeClr val="accent3"/>
                </a:solidFill>
              </a:rPr>
              <a:t> the Lord. </a:t>
            </a:r>
            <a:r>
              <a:rPr lang="en-US" dirty="0"/>
              <a:t>And again, The Lord shall judge his people.</a:t>
            </a:r>
            <a:endParaRPr lang="en-US" dirty="0">
              <a:solidFill>
                <a:schemeClr val="accent3"/>
              </a:solidFill>
            </a:endParaRPr>
          </a:p>
        </p:txBody>
      </p:sp>
    </p:spTree>
    <p:extLst>
      <p:ext uri="{BB962C8B-B14F-4D97-AF65-F5344CB8AC3E}">
        <p14:creationId xmlns:p14="http://schemas.microsoft.com/office/powerpoint/2010/main" val="1115615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10</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31 It is a fearful thing to fall into the hands of the living God. 32 But call to remembrance the former days, in which, </a:t>
            </a:r>
            <a:r>
              <a:rPr lang="en-US" dirty="0">
                <a:solidFill>
                  <a:schemeClr val="accent3"/>
                </a:solidFill>
              </a:rPr>
              <a:t>after ye were illuminated</a:t>
            </a:r>
            <a:r>
              <a:rPr lang="en-US" dirty="0"/>
              <a:t>, ye endured </a:t>
            </a:r>
            <a:r>
              <a:rPr lang="en-US" dirty="0">
                <a:solidFill>
                  <a:schemeClr val="accent3"/>
                </a:solidFill>
              </a:rPr>
              <a:t>a great fight of afflictions</a:t>
            </a:r>
            <a:r>
              <a:rPr lang="en-US" dirty="0"/>
              <a:t>; 33 Partly, whilst ye were made a </a:t>
            </a:r>
            <a:r>
              <a:rPr lang="en-US" dirty="0" err="1"/>
              <a:t>gazingstock</a:t>
            </a:r>
            <a:r>
              <a:rPr lang="en-US" dirty="0"/>
              <a:t> both by </a:t>
            </a:r>
            <a:r>
              <a:rPr lang="en-US" dirty="0">
                <a:solidFill>
                  <a:schemeClr val="accent3"/>
                </a:solidFill>
              </a:rPr>
              <a:t>reproaches and afflictions</a:t>
            </a:r>
            <a:r>
              <a:rPr lang="en-US" dirty="0"/>
              <a:t>; and partly, whilst ye became companions of them that were so used. 34 For ye had compassion of me in my bonds, and took joyfully the spoiling of your goods, knowing in yourselves that ye have </a:t>
            </a:r>
            <a:r>
              <a:rPr lang="en-US" dirty="0">
                <a:solidFill>
                  <a:schemeClr val="accent3"/>
                </a:solidFill>
              </a:rPr>
              <a:t>in heaven</a:t>
            </a:r>
            <a:r>
              <a:rPr lang="en-US" dirty="0"/>
              <a:t> a better and an </a:t>
            </a:r>
            <a:r>
              <a:rPr lang="en-US" dirty="0">
                <a:solidFill>
                  <a:schemeClr val="accent3"/>
                </a:solidFill>
              </a:rPr>
              <a:t>enduring</a:t>
            </a:r>
            <a:r>
              <a:rPr lang="en-US" dirty="0"/>
              <a:t> substance. 35 Cast not away therefore your confidence, which hath great </a:t>
            </a:r>
            <a:r>
              <a:rPr lang="en-US" dirty="0" err="1"/>
              <a:t>recompence</a:t>
            </a:r>
            <a:r>
              <a:rPr lang="en-US" dirty="0"/>
              <a:t> of reward. 36 For ye have need of patience, that, after ye have done the will of God, ye might receive </a:t>
            </a:r>
            <a:r>
              <a:rPr lang="en-US" dirty="0">
                <a:solidFill>
                  <a:schemeClr val="accent3"/>
                </a:solidFill>
              </a:rPr>
              <a:t>the promise</a:t>
            </a:r>
            <a:r>
              <a:rPr lang="en-US" dirty="0"/>
              <a:t>. 37 For yet a little while, and he that shall come will come, and will not tarry. 38 Now </a:t>
            </a:r>
            <a:r>
              <a:rPr lang="en-US" dirty="0">
                <a:solidFill>
                  <a:schemeClr val="accent3"/>
                </a:solidFill>
              </a:rPr>
              <a:t>the just shall live by faith</a:t>
            </a:r>
            <a:r>
              <a:rPr lang="en-US" dirty="0"/>
              <a:t>: but if any man draw back, my soul shall have no pleasure in him. 39 But we are not of them who draw back unto </a:t>
            </a:r>
            <a:r>
              <a:rPr lang="en-US" dirty="0">
                <a:solidFill>
                  <a:schemeClr val="accent3"/>
                </a:solidFill>
              </a:rPr>
              <a:t>perdition</a:t>
            </a:r>
            <a:r>
              <a:rPr lang="en-US" dirty="0"/>
              <a:t>; but of them that believe to the saving of the soul.</a:t>
            </a:r>
            <a:endParaRPr lang="en-US" dirty="0">
              <a:solidFill>
                <a:schemeClr val="accent3"/>
              </a:solidFill>
            </a:endParaRPr>
          </a:p>
        </p:txBody>
      </p:sp>
    </p:spTree>
    <p:extLst>
      <p:ext uri="{BB962C8B-B14F-4D97-AF65-F5344CB8AC3E}">
        <p14:creationId xmlns:p14="http://schemas.microsoft.com/office/powerpoint/2010/main" val="155736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a:t>
            </a:r>
          </a:p>
        </p:txBody>
      </p:sp>
      <p:sp>
        <p:nvSpPr>
          <p:cNvPr id="3" name="Content Placeholder 2"/>
          <p:cNvSpPr>
            <a:spLocks noGrp="1"/>
          </p:cNvSpPr>
          <p:nvPr>
            <p:ph idx="1"/>
          </p:nvPr>
        </p:nvSpPr>
        <p:spPr/>
        <p:txBody>
          <a:bodyPr>
            <a:normAutofit/>
          </a:bodyPr>
          <a:lstStyle/>
          <a:p>
            <a:pPr marL="0" indent="0">
              <a:buNone/>
            </a:pPr>
            <a:endParaRPr lang="en-US" sz="3600" dirty="0"/>
          </a:p>
          <a:p>
            <a:pPr marL="0" indent="0">
              <a:buNone/>
            </a:pPr>
            <a:r>
              <a:rPr lang="en-US" sz="3600" dirty="0"/>
              <a:t>How Do We Function in God’s Economy?</a:t>
            </a:r>
          </a:p>
        </p:txBody>
      </p:sp>
    </p:spTree>
    <p:extLst>
      <p:ext uri="{BB962C8B-B14F-4D97-AF65-F5344CB8AC3E}">
        <p14:creationId xmlns:p14="http://schemas.microsoft.com/office/powerpoint/2010/main" val="28730737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928</TotalTime>
  <Words>1545</Words>
  <Application>Microsoft Office PowerPoint</Application>
  <PresentationFormat>Widescreen</PresentationFormat>
  <Paragraphs>72</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Gallery</vt:lpstr>
      <vt:lpstr>The National Debt</vt:lpstr>
      <vt:lpstr>How Do We Define Economy?</vt:lpstr>
      <vt:lpstr>Old Testament Payment</vt:lpstr>
      <vt:lpstr>How Does God’s Economy Work Now?</vt:lpstr>
      <vt:lpstr>Hebrews 10</vt:lpstr>
      <vt:lpstr>Hebrews 10</vt:lpstr>
      <vt:lpstr>Hebrews 10</vt:lpstr>
      <vt:lpstr>Hebrews 10</vt:lpstr>
      <vt:lpstr>Discussion Question</vt:lpstr>
      <vt:lpstr>How Do We Function in This Economy?</vt:lpstr>
    </vt:vector>
  </TitlesOfParts>
  <Company>U.S. Mint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Economy</dc:title>
  <dc:creator>Brown, Gregory</dc:creator>
  <cp:lastModifiedBy>USER</cp:lastModifiedBy>
  <cp:revision>31</cp:revision>
  <dcterms:created xsi:type="dcterms:W3CDTF">2018-06-19T14:49:31Z</dcterms:created>
  <dcterms:modified xsi:type="dcterms:W3CDTF">2018-06-22T22:37:23Z</dcterms:modified>
</cp:coreProperties>
</file>