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1"/>
  </p:handoutMasterIdLst>
  <p:sldIdLst>
    <p:sldId id="256" r:id="rId2"/>
    <p:sldId id="262" r:id="rId3"/>
    <p:sldId id="264" r:id="rId4"/>
    <p:sldId id="259" r:id="rId5"/>
    <p:sldId id="257" r:id="rId6"/>
    <p:sldId id="266" r:id="rId7"/>
    <p:sldId id="265" r:id="rId8"/>
    <p:sldId id="261" r:id="rId9"/>
    <p:sldId id="263" r:id="rId10"/>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6" d="100"/>
          <a:sy n="86" d="100"/>
        </p:scale>
        <p:origin x="47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4FD8C70-3D17-41F0-89D6-C42377386CE6}"/>
              </a:ext>
            </a:extLst>
          </p:cNvPr>
          <p:cNvSpPr>
            <a:spLocks noGrp="1"/>
          </p:cNvSpPr>
          <p:nvPr>
            <p:ph type="hdr" sz="quarter"/>
          </p:nvPr>
        </p:nvSpPr>
        <p:spPr>
          <a:xfrm>
            <a:off x="0" y="0"/>
            <a:ext cx="3077739" cy="471054"/>
          </a:xfrm>
          <a:prstGeom prst="rect">
            <a:avLst/>
          </a:prstGeom>
        </p:spPr>
        <p:txBody>
          <a:bodyPr vert="horz" lIns="94201" tIns="47100" rIns="94201" bIns="47100" rtlCol="0"/>
          <a:lstStyle>
            <a:lvl1pPr algn="l">
              <a:defRPr sz="1200"/>
            </a:lvl1pPr>
          </a:lstStyle>
          <a:p>
            <a:endParaRPr lang="en-US"/>
          </a:p>
        </p:txBody>
      </p:sp>
      <p:sp>
        <p:nvSpPr>
          <p:cNvPr id="3" name="Date Placeholder 2">
            <a:extLst>
              <a:ext uri="{FF2B5EF4-FFF2-40B4-BE49-F238E27FC236}">
                <a16:creationId xmlns:a16="http://schemas.microsoft.com/office/drawing/2014/main" id="{44A3EEB4-583C-4087-8D9B-7D39BB66DD0C}"/>
              </a:ext>
            </a:extLst>
          </p:cNvPr>
          <p:cNvSpPr>
            <a:spLocks noGrp="1"/>
          </p:cNvSpPr>
          <p:nvPr>
            <p:ph type="dt" sz="quarter" idx="1"/>
          </p:nvPr>
        </p:nvSpPr>
        <p:spPr>
          <a:xfrm>
            <a:off x="4023092" y="0"/>
            <a:ext cx="3077739" cy="471054"/>
          </a:xfrm>
          <a:prstGeom prst="rect">
            <a:avLst/>
          </a:prstGeom>
        </p:spPr>
        <p:txBody>
          <a:bodyPr vert="horz" lIns="94201" tIns="47100" rIns="94201" bIns="47100" rtlCol="0"/>
          <a:lstStyle>
            <a:lvl1pPr algn="r">
              <a:defRPr sz="1200"/>
            </a:lvl1pPr>
          </a:lstStyle>
          <a:p>
            <a:fld id="{1E374A73-A8CA-4D14-97FF-09B6AF907770}" type="datetimeFigureOut">
              <a:rPr lang="en-US" smtClean="0"/>
              <a:t>2/2/2018</a:t>
            </a:fld>
            <a:endParaRPr lang="en-US"/>
          </a:p>
        </p:txBody>
      </p:sp>
      <p:sp>
        <p:nvSpPr>
          <p:cNvPr id="4" name="Footer Placeholder 3">
            <a:extLst>
              <a:ext uri="{FF2B5EF4-FFF2-40B4-BE49-F238E27FC236}">
                <a16:creationId xmlns:a16="http://schemas.microsoft.com/office/drawing/2014/main" id="{57D2F4BE-5A4A-4B8E-BE44-36EFDE36FF39}"/>
              </a:ext>
            </a:extLst>
          </p:cNvPr>
          <p:cNvSpPr>
            <a:spLocks noGrp="1"/>
          </p:cNvSpPr>
          <p:nvPr>
            <p:ph type="ftr" sz="quarter" idx="2"/>
          </p:nvPr>
        </p:nvSpPr>
        <p:spPr>
          <a:xfrm>
            <a:off x="0" y="8917422"/>
            <a:ext cx="3077739" cy="471053"/>
          </a:xfrm>
          <a:prstGeom prst="rect">
            <a:avLst/>
          </a:prstGeom>
        </p:spPr>
        <p:txBody>
          <a:bodyPr vert="horz" lIns="94201" tIns="47100" rIns="94201" bIns="4710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F7F8545-A85B-4C0B-BBB2-1F7EA43A54CD}"/>
              </a:ext>
            </a:extLst>
          </p:cNvPr>
          <p:cNvSpPr>
            <a:spLocks noGrp="1"/>
          </p:cNvSpPr>
          <p:nvPr>
            <p:ph type="sldNum" sz="quarter" idx="3"/>
          </p:nvPr>
        </p:nvSpPr>
        <p:spPr>
          <a:xfrm>
            <a:off x="4023092" y="8917422"/>
            <a:ext cx="3077739" cy="471053"/>
          </a:xfrm>
          <a:prstGeom prst="rect">
            <a:avLst/>
          </a:prstGeom>
        </p:spPr>
        <p:txBody>
          <a:bodyPr vert="horz" lIns="94201" tIns="47100" rIns="94201" bIns="47100" rtlCol="0" anchor="b"/>
          <a:lstStyle>
            <a:lvl1pPr algn="r">
              <a:defRPr sz="1200"/>
            </a:lvl1pPr>
          </a:lstStyle>
          <a:p>
            <a:fld id="{2209DE73-D95D-4E33-9364-C3A42A3EABAB}" type="slidenum">
              <a:rPr lang="en-US" smtClean="0"/>
              <a:t>‹#›</a:t>
            </a:fld>
            <a:endParaRPr lang="en-US"/>
          </a:p>
        </p:txBody>
      </p:sp>
    </p:spTree>
    <p:extLst>
      <p:ext uri="{BB962C8B-B14F-4D97-AF65-F5344CB8AC3E}">
        <p14:creationId xmlns:p14="http://schemas.microsoft.com/office/powerpoint/2010/main" val="13203141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2/1/2018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2/1/2018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22CAE-464F-4A97-B68C-BF4CF10B5045}"/>
              </a:ext>
            </a:extLst>
          </p:cNvPr>
          <p:cNvSpPr>
            <a:spLocks noGrp="1"/>
          </p:cNvSpPr>
          <p:nvPr>
            <p:ph type="ctrTitle"/>
          </p:nvPr>
        </p:nvSpPr>
        <p:spPr/>
        <p:txBody>
          <a:bodyPr/>
          <a:lstStyle/>
          <a:p>
            <a:r>
              <a:rPr lang="en-US" dirty="0"/>
              <a:t>Mr. Perfect</a:t>
            </a:r>
          </a:p>
        </p:txBody>
      </p:sp>
      <p:sp>
        <p:nvSpPr>
          <p:cNvPr id="3" name="Subtitle 2">
            <a:extLst>
              <a:ext uri="{FF2B5EF4-FFF2-40B4-BE49-F238E27FC236}">
                <a16:creationId xmlns:a16="http://schemas.microsoft.com/office/drawing/2014/main" id="{9862A1CE-5C0C-4A6C-914B-0C1041AD42D0}"/>
              </a:ext>
            </a:extLst>
          </p:cNvPr>
          <p:cNvSpPr>
            <a:spLocks noGrp="1"/>
          </p:cNvSpPr>
          <p:nvPr>
            <p:ph type="subTitle" idx="1"/>
          </p:nvPr>
        </p:nvSpPr>
        <p:spPr/>
        <p:txBody>
          <a:bodyPr/>
          <a:lstStyle/>
          <a:p>
            <a:r>
              <a:rPr lang="en-US" dirty="0"/>
              <a:t>Do I Have to be a Perfect Christian? </a:t>
            </a:r>
          </a:p>
        </p:txBody>
      </p:sp>
      <p:pic>
        <p:nvPicPr>
          <p:cNvPr id="5" name="Picture 4">
            <a:extLst>
              <a:ext uri="{FF2B5EF4-FFF2-40B4-BE49-F238E27FC236}">
                <a16:creationId xmlns:a16="http://schemas.microsoft.com/office/drawing/2014/main" id="{86FB70BE-7C21-4180-8A76-D1EDD200E6B1}"/>
              </a:ext>
            </a:extLst>
          </p:cNvPr>
          <p:cNvPicPr>
            <a:picLocks noChangeAspect="1"/>
          </p:cNvPicPr>
          <p:nvPr/>
        </p:nvPicPr>
        <p:blipFill>
          <a:blip r:embed="rId2"/>
          <a:stretch>
            <a:fillRect/>
          </a:stretch>
        </p:blipFill>
        <p:spPr>
          <a:xfrm>
            <a:off x="7782758" y="384648"/>
            <a:ext cx="3318238" cy="4159319"/>
          </a:xfrm>
          <a:prstGeom prst="rect">
            <a:avLst/>
          </a:prstGeom>
        </p:spPr>
      </p:pic>
    </p:spTree>
    <p:extLst>
      <p:ext uri="{BB962C8B-B14F-4D97-AF65-F5344CB8AC3E}">
        <p14:creationId xmlns:p14="http://schemas.microsoft.com/office/powerpoint/2010/main" val="3408681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F5150-C15B-4FBF-9452-6CE5C77837D4}"/>
              </a:ext>
            </a:extLst>
          </p:cNvPr>
          <p:cNvSpPr>
            <a:spLocks noGrp="1"/>
          </p:cNvSpPr>
          <p:nvPr>
            <p:ph type="title"/>
          </p:nvPr>
        </p:nvSpPr>
        <p:spPr/>
        <p:txBody>
          <a:bodyPr/>
          <a:lstStyle/>
          <a:p>
            <a:r>
              <a:rPr lang="en-US" dirty="0"/>
              <a:t>The Two Extremes</a:t>
            </a:r>
          </a:p>
        </p:txBody>
      </p:sp>
      <p:sp>
        <p:nvSpPr>
          <p:cNvPr id="3" name="Text Placeholder 2">
            <a:extLst>
              <a:ext uri="{FF2B5EF4-FFF2-40B4-BE49-F238E27FC236}">
                <a16:creationId xmlns:a16="http://schemas.microsoft.com/office/drawing/2014/main" id="{9927ECC7-7B25-4729-A219-CFEB5A9A907A}"/>
              </a:ext>
            </a:extLst>
          </p:cNvPr>
          <p:cNvSpPr>
            <a:spLocks noGrp="1"/>
          </p:cNvSpPr>
          <p:nvPr>
            <p:ph type="body" idx="1"/>
          </p:nvPr>
        </p:nvSpPr>
        <p:spPr/>
        <p:txBody>
          <a:bodyPr/>
          <a:lstStyle/>
          <a:p>
            <a:r>
              <a:rPr lang="en-US" dirty="0"/>
              <a:t>We All Sinners</a:t>
            </a:r>
          </a:p>
        </p:txBody>
      </p:sp>
      <p:sp>
        <p:nvSpPr>
          <p:cNvPr id="4" name="Content Placeholder 3">
            <a:extLst>
              <a:ext uri="{FF2B5EF4-FFF2-40B4-BE49-F238E27FC236}">
                <a16:creationId xmlns:a16="http://schemas.microsoft.com/office/drawing/2014/main" id="{7407D299-270C-468C-A9C2-3EF36BD7D8B7}"/>
              </a:ext>
            </a:extLst>
          </p:cNvPr>
          <p:cNvSpPr>
            <a:spLocks noGrp="1"/>
          </p:cNvSpPr>
          <p:nvPr>
            <p:ph sz="half" idx="2"/>
          </p:nvPr>
        </p:nvSpPr>
        <p:spPr/>
        <p:txBody>
          <a:bodyPr/>
          <a:lstStyle/>
          <a:p>
            <a:r>
              <a:rPr lang="en-US" dirty="0"/>
              <a:t>Laziness / Complacency</a:t>
            </a:r>
          </a:p>
          <a:p>
            <a:r>
              <a:rPr lang="en-US" dirty="0"/>
              <a:t>Grace abuse</a:t>
            </a:r>
          </a:p>
          <a:p>
            <a:r>
              <a:rPr lang="en-US" dirty="0"/>
              <a:t>Nobody’s Perfect</a:t>
            </a:r>
          </a:p>
          <a:p>
            <a:r>
              <a:rPr lang="en-US" dirty="0"/>
              <a:t>No Standard</a:t>
            </a:r>
          </a:p>
          <a:p>
            <a:endParaRPr lang="en-US" dirty="0"/>
          </a:p>
          <a:p>
            <a:endParaRPr lang="en-US" dirty="0"/>
          </a:p>
        </p:txBody>
      </p:sp>
      <p:sp>
        <p:nvSpPr>
          <p:cNvPr id="5" name="Text Placeholder 4">
            <a:extLst>
              <a:ext uri="{FF2B5EF4-FFF2-40B4-BE49-F238E27FC236}">
                <a16:creationId xmlns:a16="http://schemas.microsoft.com/office/drawing/2014/main" id="{403E9203-5A7E-40DB-BB67-6F823F8AFE98}"/>
              </a:ext>
            </a:extLst>
          </p:cNvPr>
          <p:cNvSpPr>
            <a:spLocks noGrp="1"/>
          </p:cNvSpPr>
          <p:nvPr>
            <p:ph type="body" sz="quarter" idx="3"/>
          </p:nvPr>
        </p:nvSpPr>
        <p:spPr/>
        <p:txBody>
          <a:bodyPr/>
          <a:lstStyle/>
          <a:p>
            <a:r>
              <a:rPr lang="en-US" dirty="0"/>
              <a:t>Perfectionism</a:t>
            </a:r>
          </a:p>
        </p:txBody>
      </p:sp>
      <p:sp>
        <p:nvSpPr>
          <p:cNvPr id="6" name="Content Placeholder 5">
            <a:extLst>
              <a:ext uri="{FF2B5EF4-FFF2-40B4-BE49-F238E27FC236}">
                <a16:creationId xmlns:a16="http://schemas.microsoft.com/office/drawing/2014/main" id="{BF7B0BC9-1579-4EF3-8C72-912820FE74DE}"/>
              </a:ext>
            </a:extLst>
          </p:cNvPr>
          <p:cNvSpPr>
            <a:spLocks noGrp="1"/>
          </p:cNvSpPr>
          <p:nvPr>
            <p:ph sz="quarter" idx="4"/>
          </p:nvPr>
        </p:nvSpPr>
        <p:spPr/>
        <p:txBody>
          <a:bodyPr/>
          <a:lstStyle/>
          <a:p>
            <a:r>
              <a:rPr lang="en-US" dirty="0"/>
              <a:t>Perfectionism</a:t>
            </a:r>
          </a:p>
          <a:p>
            <a:r>
              <a:rPr lang="en-US" dirty="0"/>
              <a:t>Works Driven</a:t>
            </a:r>
          </a:p>
          <a:p>
            <a:r>
              <a:rPr lang="en-US" dirty="0"/>
              <a:t>Self-Righteousness</a:t>
            </a:r>
          </a:p>
          <a:p>
            <a:r>
              <a:rPr lang="en-US" dirty="0"/>
              <a:t>Man-made standard</a:t>
            </a:r>
          </a:p>
          <a:p>
            <a:endParaRPr lang="en-US" dirty="0"/>
          </a:p>
        </p:txBody>
      </p:sp>
    </p:spTree>
    <p:extLst>
      <p:ext uri="{BB962C8B-B14F-4D97-AF65-F5344CB8AC3E}">
        <p14:creationId xmlns:p14="http://schemas.microsoft.com/office/powerpoint/2010/main" val="3728027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2BA15-823A-4F55-8013-BD8612891454}"/>
              </a:ext>
            </a:extLst>
          </p:cNvPr>
          <p:cNvSpPr>
            <a:spLocks noGrp="1"/>
          </p:cNvSpPr>
          <p:nvPr>
            <p:ph type="title"/>
          </p:nvPr>
        </p:nvSpPr>
        <p:spPr/>
        <p:txBody>
          <a:bodyPr/>
          <a:lstStyle/>
          <a:p>
            <a:r>
              <a:rPr lang="en-US" dirty="0"/>
              <a:t>Was Anybody in the Bible Perfect?</a:t>
            </a:r>
          </a:p>
        </p:txBody>
      </p:sp>
      <p:sp>
        <p:nvSpPr>
          <p:cNvPr id="3" name="Content Placeholder 2">
            <a:extLst>
              <a:ext uri="{FF2B5EF4-FFF2-40B4-BE49-F238E27FC236}">
                <a16:creationId xmlns:a16="http://schemas.microsoft.com/office/drawing/2014/main" id="{5F982C45-8D05-4535-A593-0E3B587D1094}"/>
              </a:ext>
            </a:extLst>
          </p:cNvPr>
          <p:cNvSpPr>
            <a:spLocks noGrp="1"/>
          </p:cNvSpPr>
          <p:nvPr>
            <p:ph idx="1"/>
          </p:nvPr>
        </p:nvSpPr>
        <p:spPr/>
        <p:txBody>
          <a:bodyPr>
            <a:normAutofit fontScale="62500" lnSpcReduction="20000"/>
          </a:bodyPr>
          <a:lstStyle/>
          <a:p>
            <a:r>
              <a:rPr lang="en-US" b="1" dirty="0"/>
              <a:t>Job 1:1 </a:t>
            </a:r>
            <a:r>
              <a:rPr lang="en-US" dirty="0"/>
              <a:t>There was a man in the land of </a:t>
            </a:r>
            <a:r>
              <a:rPr lang="en-US" dirty="0" err="1"/>
              <a:t>Uz</a:t>
            </a:r>
            <a:r>
              <a:rPr lang="en-US" dirty="0"/>
              <a:t>, whose name was Job; and </a:t>
            </a:r>
            <a:r>
              <a:rPr lang="en-US" dirty="0">
                <a:solidFill>
                  <a:srgbClr val="FFFF00"/>
                </a:solidFill>
              </a:rPr>
              <a:t>that man was perfect and upright</a:t>
            </a:r>
            <a:r>
              <a:rPr lang="en-US" dirty="0"/>
              <a:t>, and one that </a:t>
            </a:r>
            <a:r>
              <a:rPr lang="en-US" dirty="0">
                <a:solidFill>
                  <a:srgbClr val="FFFF00"/>
                </a:solidFill>
              </a:rPr>
              <a:t>feared God, and eschewed evil.</a:t>
            </a:r>
          </a:p>
          <a:p>
            <a:endParaRPr lang="en-US" dirty="0"/>
          </a:p>
          <a:p>
            <a:r>
              <a:rPr lang="en-US" b="1" dirty="0"/>
              <a:t>Genesis 6:9 </a:t>
            </a:r>
            <a:r>
              <a:rPr lang="en-US" dirty="0"/>
              <a:t>These are the generations of Noah: Noah was </a:t>
            </a:r>
            <a:r>
              <a:rPr lang="en-US" dirty="0">
                <a:solidFill>
                  <a:srgbClr val="FFFF00"/>
                </a:solidFill>
              </a:rPr>
              <a:t>a just man and perfect in his generations</a:t>
            </a:r>
            <a:r>
              <a:rPr lang="en-US" dirty="0"/>
              <a:t>, and Noah walked with God.</a:t>
            </a:r>
          </a:p>
          <a:p>
            <a:endParaRPr lang="en-US" dirty="0"/>
          </a:p>
          <a:p>
            <a:r>
              <a:rPr lang="en-US" b="1" dirty="0"/>
              <a:t>Genesis 17:1 </a:t>
            </a:r>
            <a:r>
              <a:rPr lang="en-US" dirty="0"/>
              <a:t>And when Abram was ninety years old and nine, the LORD appeared to Abram, and said unto him, I am the Almighty God; </a:t>
            </a:r>
            <a:r>
              <a:rPr lang="en-US" dirty="0">
                <a:solidFill>
                  <a:srgbClr val="FFFF00"/>
                </a:solidFill>
              </a:rPr>
              <a:t>walk before me, and be thou perfect.</a:t>
            </a:r>
          </a:p>
          <a:p>
            <a:endParaRPr lang="en-US" dirty="0"/>
          </a:p>
          <a:p>
            <a:r>
              <a:rPr lang="en-US" b="1" dirty="0"/>
              <a:t>2 Kings 20:3</a:t>
            </a:r>
            <a:r>
              <a:rPr lang="en-US" dirty="0"/>
              <a:t> I beseech thee, O LORD, remember now how I have walked before thee </a:t>
            </a:r>
            <a:r>
              <a:rPr lang="en-US" dirty="0">
                <a:solidFill>
                  <a:srgbClr val="FFFF00"/>
                </a:solidFill>
              </a:rPr>
              <a:t>in truth and with a perfect heart</a:t>
            </a:r>
            <a:r>
              <a:rPr lang="en-US" dirty="0"/>
              <a:t>, and have done that which is good in thy sight. And Hezekiah wept sore.</a:t>
            </a:r>
          </a:p>
          <a:p>
            <a:endParaRPr lang="en-US" dirty="0"/>
          </a:p>
          <a:p>
            <a:r>
              <a:rPr lang="en-US" b="1" dirty="0"/>
              <a:t>1 Kings 11:4 </a:t>
            </a:r>
            <a:r>
              <a:rPr lang="en-US" dirty="0"/>
              <a:t>For it came to pass, when Solomon was old, that his wives turned away his heart after other gods: and </a:t>
            </a:r>
            <a:r>
              <a:rPr lang="en-US" dirty="0">
                <a:solidFill>
                  <a:srgbClr val="FFFF00"/>
                </a:solidFill>
              </a:rPr>
              <a:t>his heart was not perfect with the </a:t>
            </a:r>
            <a:r>
              <a:rPr lang="en-US" cap="small" dirty="0">
                <a:solidFill>
                  <a:srgbClr val="FFFF00"/>
                </a:solidFill>
              </a:rPr>
              <a:t>Lord</a:t>
            </a:r>
            <a:r>
              <a:rPr lang="en-US" cap="small" dirty="0"/>
              <a:t> </a:t>
            </a:r>
            <a:r>
              <a:rPr lang="en-US" dirty="0"/>
              <a:t>his God, </a:t>
            </a:r>
            <a:r>
              <a:rPr lang="en-US" dirty="0">
                <a:solidFill>
                  <a:srgbClr val="FFFF00"/>
                </a:solidFill>
              </a:rPr>
              <a:t>as was the heart of David </a:t>
            </a:r>
            <a:r>
              <a:rPr lang="en-US" dirty="0"/>
              <a:t>his father.</a:t>
            </a:r>
          </a:p>
          <a:p>
            <a:endParaRPr lang="en-US" dirty="0"/>
          </a:p>
          <a:p>
            <a:pPr marL="0" indent="0">
              <a:buNone/>
            </a:pPr>
            <a:r>
              <a:rPr lang="en-US" dirty="0"/>
              <a:t>*”Perfect” appears 99 times in 94 verses of the KJV; “Perfection” 11 times in 11 verses; “Perfected” 8 times in 8 verses; Perfecting 2 times in 2 verses</a:t>
            </a:r>
          </a:p>
        </p:txBody>
      </p:sp>
    </p:spTree>
    <p:extLst>
      <p:ext uri="{BB962C8B-B14F-4D97-AF65-F5344CB8AC3E}">
        <p14:creationId xmlns:p14="http://schemas.microsoft.com/office/powerpoint/2010/main" val="248286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E28FE-BC6D-4117-BBDB-F1306AA03B0A}"/>
              </a:ext>
            </a:extLst>
          </p:cNvPr>
          <p:cNvSpPr>
            <a:spLocks noGrp="1"/>
          </p:cNvSpPr>
          <p:nvPr>
            <p:ph type="title"/>
          </p:nvPr>
        </p:nvSpPr>
        <p:spPr/>
        <p:txBody>
          <a:bodyPr/>
          <a:lstStyle/>
          <a:p>
            <a:r>
              <a:rPr lang="en-US" dirty="0"/>
              <a:t>Is Perfection the Goal?</a:t>
            </a:r>
          </a:p>
        </p:txBody>
      </p:sp>
      <p:sp>
        <p:nvSpPr>
          <p:cNvPr id="3" name="Content Placeholder 2">
            <a:extLst>
              <a:ext uri="{FF2B5EF4-FFF2-40B4-BE49-F238E27FC236}">
                <a16:creationId xmlns:a16="http://schemas.microsoft.com/office/drawing/2014/main" id="{7C853151-83D0-4EFF-BB66-AFC17EDD2AC5}"/>
              </a:ext>
            </a:extLst>
          </p:cNvPr>
          <p:cNvSpPr>
            <a:spLocks noGrp="1"/>
          </p:cNvSpPr>
          <p:nvPr>
            <p:ph idx="1"/>
          </p:nvPr>
        </p:nvSpPr>
        <p:spPr>
          <a:xfrm>
            <a:off x="922079" y="2222287"/>
            <a:ext cx="10554574" cy="3636511"/>
          </a:xfrm>
        </p:spPr>
        <p:txBody>
          <a:bodyPr>
            <a:normAutofit fontScale="92500"/>
          </a:bodyPr>
          <a:lstStyle/>
          <a:p>
            <a:r>
              <a:rPr lang="en-US" b="1" dirty="0"/>
              <a:t>Ephesians 4:11-14</a:t>
            </a:r>
            <a:r>
              <a:rPr lang="en-US" dirty="0"/>
              <a:t> And he gave some apostles; and some, prophets; and some evangelists; and some, pastors and teachers; For the </a:t>
            </a:r>
            <a:r>
              <a:rPr lang="en-US" dirty="0">
                <a:solidFill>
                  <a:srgbClr val="FFFF00"/>
                </a:solidFill>
              </a:rPr>
              <a:t>perfecting of the saints</a:t>
            </a:r>
            <a:r>
              <a:rPr lang="en-US" dirty="0"/>
              <a:t>, for the work of the ministry, for the edifying of the body of Christ:  Till we all come in the unity of the faith, and of the knowledge of the Son of God, </a:t>
            </a:r>
            <a:r>
              <a:rPr lang="en-US" dirty="0">
                <a:solidFill>
                  <a:srgbClr val="FFFF00"/>
                </a:solidFill>
              </a:rPr>
              <a:t>unto a perfect man</a:t>
            </a:r>
            <a:r>
              <a:rPr lang="en-US" dirty="0"/>
              <a:t>, unto the measure of the stature of the fulness of Christ.</a:t>
            </a:r>
          </a:p>
          <a:p>
            <a:r>
              <a:rPr lang="en-US" b="1" dirty="0"/>
              <a:t>Colossians 1:28</a:t>
            </a:r>
            <a:r>
              <a:rPr lang="en-US" dirty="0"/>
              <a:t> </a:t>
            </a:r>
            <a:r>
              <a:rPr lang="en-US" b="1" baseline="30000" dirty="0"/>
              <a:t> </a:t>
            </a:r>
            <a:r>
              <a:rPr lang="en-US" dirty="0"/>
              <a:t>Whom we preach, warning every man, and teaching every man in all wisdom; that we may </a:t>
            </a:r>
            <a:r>
              <a:rPr lang="en-US" dirty="0">
                <a:solidFill>
                  <a:srgbClr val="FFFF00"/>
                </a:solidFill>
              </a:rPr>
              <a:t>present every man perfect </a:t>
            </a:r>
            <a:r>
              <a:rPr lang="en-US" dirty="0"/>
              <a:t>in Christ Jesus:</a:t>
            </a:r>
          </a:p>
          <a:p>
            <a:r>
              <a:rPr lang="en-US" b="1" dirty="0"/>
              <a:t>Colossians 4:12</a:t>
            </a:r>
            <a:r>
              <a:rPr lang="en-US" dirty="0"/>
              <a:t> Epaphras, who is one of you, a servant of Christ, </a:t>
            </a:r>
            <a:r>
              <a:rPr lang="en-US" dirty="0" err="1"/>
              <a:t>saluteth</a:t>
            </a:r>
            <a:r>
              <a:rPr lang="en-US" dirty="0"/>
              <a:t> you, always </a:t>
            </a:r>
            <a:r>
              <a:rPr lang="en-US" dirty="0" err="1"/>
              <a:t>labouring</a:t>
            </a:r>
            <a:r>
              <a:rPr lang="en-US" dirty="0"/>
              <a:t> fervently for you in prayers, that </a:t>
            </a:r>
            <a:r>
              <a:rPr lang="en-US" dirty="0">
                <a:solidFill>
                  <a:srgbClr val="FFFF00"/>
                </a:solidFill>
              </a:rPr>
              <a:t>ye may stand perfect and complete </a:t>
            </a:r>
            <a:r>
              <a:rPr lang="en-US" dirty="0"/>
              <a:t>in all the will of God.</a:t>
            </a:r>
          </a:p>
          <a:p>
            <a:r>
              <a:rPr lang="en-US" b="1" dirty="0"/>
              <a:t>2 Timothy 3:16-17 </a:t>
            </a:r>
            <a:r>
              <a:rPr lang="en-US" dirty="0"/>
              <a:t>All scripture is given by inspiration of God, and is profitable for doctrine, for reproof, for correction, for instruction in righteousness: That </a:t>
            </a:r>
            <a:r>
              <a:rPr lang="en-US" dirty="0">
                <a:solidFill>
                  <a:srgbClr val="FFFF00"/>
                </a:solidFill>
              </a:rPr>
              <a:t>the man of God may be perfect, thoroughly furnished</a:t>
            </a:r>
            <a:r>
              <a:rPr lang="en-US" dirty="0"/>
              <a:t> unto all good works.</a:t>
            </a:r>
          </a:p>
        </p:txBody>
      </p:sp>
    </p:spTree>
    <p:extLst>
      <p:ext uri="{BB962C8B-B14F-4D97-AF65-F5344CB8AC3E}">
        <p14:creationId xmlns:p14="http://schemas.microsoft.com/office/powerpoint/2010/main" val="2454338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22294-A379-4916-84CD-101BCA1038F3}"/>
              </a:ext>
            </a:extLst>
          </p:cNvPr>
          <p:cNvSpPr>
            <a:spLocks noGrp="1"/>
          </p:cNvSpPr>
          <p:nvPr>
            <p:ph type="title"/>
          </p:nvPr>
        </p:nvSpPr>
        <p:spPr/>
        <p:txBody>
          <a:bodyPr/>
          <a:lstStyle/>
          <a:p>
            <a:r>
              <a:rPr lang="en-US" dirty="0"/>
              <a:t>The Definition of Perfection</a:t>
            </a:r>
          </a:p>
        </p:txBody>
      </p:sp>
      <p:sp>
        <p:nvSpPr>
          <p:cNvPr id="3" name="Content Placeholder 2">
            <a:extLst>
              <a:ext uri="{FF2B5EF4-FFF2-40B4-BE49-F238E27FC236}">
                <a16:creationId xmlns:a16="http://schemas.microsoft.com/office/drawing/2014/main" id="{85CA6C53-67AC-40BE-8B7F-700C13F9B764}"/>
              </a:ext>
            </a:extLst>
          </p:cNvPr>
          <p:cNvSpPr>
            <a:spLocks noGrp="1"/>
          </p:cNvSpPr>
          <p:nvPr>
            <p:ph sz="half" idx="1"/>
          </p:nvPr>
        </p:nvSpPr>
        <p:spPr/>
        <p:txBody>
          <a:bodyPr/>
          <a:lstStyle/>
          <a:p>
            <a:r>
              <a:rPr lang="en-US" dirty="0" err="1"/>
              <a:t>Teleios</a:t>
            </a:r>
            <a:r>
              <a:rPr lang="en-US" dirty="0"/>
              <a:t> – signifies having reached its end (telos), finished, complete, perfect</a:t>
            </a:r>
          </a:p>
          <a:p>
            <a:r>
              <a:rPr lang="en-US" dirty="0"/>
              <a:t>Ref physical development, with ethical import, fully grown, mature</a:t>
            </a:r>
          </a:p>
          <a:p>
            <a:r>
              <a:rPr lang="en-US" dirty="0"/>
              <a:t>Complete, conveying the idea of goodness without necessary reference to maturity (Matthew 5:48; Matthew 19:21)</a:t>
            </a:r>
          </a:p>
        </p:txBody>
      </p:sp>
      <p:pic>
        <p:nvPicPr>
          <p:cNvPr id="6" name="Content Placeholder 5">
            <a:extLst>
              <a:ext uri="{FF2B5EF4-FFF2-40B4-BE49-F238E27FC236}">
                <a16:creationId xmlns:a16="http://schemas.microsoft.com/office/drawing/2014/main" id="{42426556-7F2F-4D15-9769-4E574DCB55DD}"/>
              </a:ext>
            </a:extLst>
          </p:cNvPr>
          <p:cNvPicPr>
            <a:picLocks noGrp="1" noChangeAspect="1"/>
          </p:cNvPicPr>
          <p:nvPr>
            <p:ph sz="half" idx="2"/>
          </p:nvPr>
        </p:nvPicPr>
        <p:blipFill>
          <a:blip r:embed="rId2"/>
          <a:stretch>
            <a:fillRect/>
          </a:stretch>
        </p:blipFill>
        <p:spPr>
          <a:xfrm>
            <a:off x="6359525" y="2222500"/>
            <a:ext cx="4851400" cy="3638550"/>
          </a:xfrm>
        </p:spPr>
      </p:pic>
    </p:spTree>
    <p:extLst>
      <p:ext uri="{BB962C8B-B14F-4D97-AF65-F5344CB8AC3E}">
        <p14:creationId xmlns:p14="http://schemas.microsoft.com/office/powerpoint/2010/main" val="2311019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3640C-1EF2-4E9C-A580-1E0C9F53631D}"/>
              </a:ext>
            </a:extLst>
          </p:cNvPr>
          <p:cNvSpPr>
            <a:spLocks noGrp="1"/>
          </p:cNvSpPr>
          <p:nvPr>
            <p:ph type="title"/>
          </p:nvPr>
        </p:nvSpPr>
        <p:spPr/>
        <p:txBody>
          <a:bodyPr/>
          <a:lstStyle/>
          <a:p>
            <a:r>
              <a:rPr lang="en-US" dirty="0"/>
              <a:t>Perfection is Outside of Time and Space</a:t>
            </a:r>
          </a:p>
        </p:txBody>
      </p:sp>
      <p:sp>
        <p:nvSpPr>
          <p:cNvPr id="3" name="Content Placeholder 2">
            <a:extLst>
              <a:ext uri="{FF2B5EF4-FFF2-40B4-BE49-F238E27FC236}">
                <a16:creationId xmlns:a16="http://schemas.microsoft.com/office/drawing/2014/main" id="{60AA0CBD-5B40-4190-8E14-1BE6945D0AF3}"/>
              </a:ext>
            </a:extLst>
          </p:cNvPr>
          <p:cNvSpPr>
            <a:spLocks noGrp="1"/>
          </p:cNvSpPr>
          <p:nvPr>
            <p:ph idx="1"/>
          </p:nvPr>
        </p:nvSpPr>
        <p:spPr/>
        <p:txBody>
          <a:bodyPr/>
          <a:lstStyle/>
          <a:p>
            <a:r>
              <a:rPr lang="en-US" dirty="0"/>
              <a:t>Perfection is destination / arrival driven, so it exists in the spiritual and the heart</a:t>
            </a:r>
          </a:p>
          <a:p>
            <a:r>
              <a:rPr lang="en-US" b="1" dirty="0"/>
              <a:t>Romans 8:1</a:t>
            </a:r>
            <a:r>
              <a:rPr lang="en-US" dirty="0"/>
              <a:t> There is therefore now no condemnation to them which are </a:t>
            </a:r>
            <a:r>
              <a:rPr lang="en-US" dirty="0">
                <a:solidFill>
                  <a:srgbClr val="FFFF00"/>
                </a:solidFill>
              </a:rPr>
              <a:t>in Christ Jesus</a:t>
            </a:r>
            <a:r>
              <a:rPr lang="en-US" dirty="0"/>
              <a:t>, who walk not after the flesh, but </a:t>
            </a:r>
            <a:r>
              <a:rPr lang="en-US" dirty="0">
                <a:solidFill>
                  <a:srgbClr val="FFFF00"/>
                </a:solidFill>
              </a:rPr>
              <a:t>after the Spirit</a:t>
            </a:r>
          </a:p>
          <a:p>
            <a:r>
              <a:rPr lang="en-US" b="1" dirty="0"/>
              <a:t>Philippians 3:13-15</a:t>
            </a:r>
            <a:r>
              <a:rPr lang="en-US" dirty="0"/>
              <a:t> Brethren, I count not myself to have apprehended: but this one thing I do, </a:t>
            </a:r>
            <a:r>
              <a:rPr lang="en-US" dirty="0">
                <a:solidFill>
                  <a:srgbClr val="FFFF00"/>
                </a:solidFill>
              </a:rPr>
              <a:t>forgetting those things which are behind</a:t>
            </a:r>
            <a:r>
              <a:rPr lang="en-US" dirty="0"/>
              <a:t>, and reaching forth unto those things which are before, </a:t>
            </a:r>
            <a:r>
              <a:rPr lang="en-US" dirty="0">
                <a:solidFill>
                  <a:srgbClr val="FFFF00"/>
                </a:solidFill>
              </a:rPr>
              <a:t>I press toward the mark</a:t>
            </a:r>
            <a:r>
              <a:rPr lang="en-US" dirty="0"/>
              <a:t> for the prize of the high calling of God in Christ Jesus.  Let us therefore, as many as be perfect, be thus minded: and if in any thing ye be otherwise minded, God shall reveal even this unto you.</a:t>
            </a:r>
          </a:p>
          <a:p>
            <a:endParaRPr lang="en-US" dirty="0"/>
          </a:p>
        </p:txBody>
      </p:sp>
    </p:spTree>
    <p:extLst>
      <p:ext uri="{BB962C8B-B14F-4D97-AF65-F5344CB8AC3E}">
        <p14:creationId xmlns:p14="http://schemas.microsoft.com/office/powerpoint/2010/main" val="2093860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86AF3-32A0-46D6-93EC-23C9F465BCB9}"/>
              </a:ext>
            </a:extLst>
          </p:cNvPr>
          <p:cNvSpPr>
            <a:spLocks noGrp="1"/>
          </p:cNvSpPr>
          <p:nvPr>
            <p:ph type="title"/>
          </p:nvPr>
        </p:nvSpPr>
        <p:spPr/>
        <p:txBody>
          <a:bodyPr/>
          <a:lstStyle/>
          <a:p>
            <a:r>
              <a:rPr lang="en-US" dirty="0"/>
              <a:t>Discussion Question</a:t>
            </a:r>
          </a:p>
        </p:txBody>
      </p:sp>
      <p:sp>
        <p:nvSpPr>
          <p:cNvPr id="3" name="Content Placeholder 2">
            <a:extLst>
              <a:ext uri="{FF2B5EF4-FFF2-40B4-BE49-F238E27FC236}">
                <a16:creationId xmlns:a16="http://schemas.microsoft.com/office/drawing/2014/main" id="{ABB8EBDA-D8B8-4E31-943C-B34EF48E67CA}"/>
              </a:ext>
            </a:extLst>
          </p:cNvPr>
          <p:cNvSpPr>
            <a:spLocks noGrp="1"/>
          </p:cNvSpPr>
          <p:nvPr>
            <p:ph idx="1"/>
          </p:nvPr>
        </p:nvSpPr>
        <p:spPr/>
        <p:txBody>
          <a:bodyPr/>
          <a:lstStyle/>
          <a:p>
            <a:r>
              <a:rPr lang="en-US" dirty="0"/>
              <a:t>Jesus commanded us in John 5:48 Be ye therefore perfect, even as your Father which is in heaven is perfect.  What did He mean by that? and what does that look like?</a:t>
            </a:r>
          </a:p>
        </p:txBody>
      </p:sp>
    </p:spTree>
    <p:extLst>
      <p:ext uri="{BB962C8B-B14F-4D97-AF65-F5344CB8AC3E}">
        <p14:creationId xmlns:p14="http://schemas.microsoft.com/office/powerpoint/2010/main" val="2352526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129BA-F750-41D0-8716-295D8C334CAA}"/>
              </a:ext>
            </a:extLst>
          </p:cNvPr>
          <p:cNvSpPr>
            <a:spLocks noGrp="1"/>
          </p:cNvSpPr>
          <p:nvPr>
            <p:ph type="title"/>
          </p:nvPr>
        </p:nvSpPr>
        <p:spPr/>
        <p:txBody>
          <a:bodyPr/>
          <a:lstStyle/>
          <a:p>
            <a:r>
              <a:rPr lang="en-US" dirty="0"/>
              <a:t>Strive, Don’t Stress</a:t>
            </a:r>
          </a:p>
        </p:txBody>
      </p:sp>
      <p:sp>
        <p:nvSpPr>
          <p:cNvPr id="3" name="Text Placeholder 2">
            <a:extLst>
              <a:ext uri="{FF2B5EF4-FFF2-40B4-BE49-F238E27FC236}">
                <a16:creationId xmlns:a16="http://schemas.microsoft.com/office/drawing/2014/main" id="{6DFCA1A5-B335-41A2-9462-B02F4249292F}"/>
              </a:ext>
            </a:extLst>
          </p:cNvPr>
          <p:cNvSpPr>
            <a:spLocks noGrp="1"/>
          </p:cNvSpPr>
          <p:nvPr>
            <p:ph type="body" idx="1"/>
          </p:nvPr>
        </p:nvSpPr>
        <p:spPr/>
        <p:txBody>
          <a:bodyPr/>
          <a:lstStyle/>
          <a:p>
            <a:r>
              <a:rPr lang="en-US" dirty="0"/>
              <a:t>Strive</a:t>
            </a:r>
          </a:p>
        </p:txBody>
      </p:sp>
      <p:sp>
        <p:nvSpPr>
          <p:cNvPr id="4" name="Content Placeholder 3">
            <a:extLst>
              <a:ext uri="{FF2B5EF4-FFF2-40B4-BE49-F238E27FC236}">
                <a16:creationId xmlns:a16="http://schemas.microsoft.com/office/drawing/2014/main" id="{649F9E36-062D-4482-B941-3363529423D6}"/>
              </a:ext>
            </a:extLst>
          </p:cNvPr>
          <p:cNvSpPr>
            <a:spLocks noGrp="1"/>
          </p:cNvSpPr>
          <p:nvPr>
            <p:ph sz="half" idx="2"/>
          </p:nvPr>
        </p:nvSpPr>
        <p:spPr/>
        <p:txBody>
          <a:bodyPr/>
          <a:lstStyle/>
          <a:p>
            <a:r>
              <a:rPr lang="en-US" dirty="0"/>
              <a:t>Godly sorrow; conviction</a:t>
            </a:r>
          </a:p>
          <a:p>
            <a:r>
              <a:rPr lang="en-US" dirty="0"/>
              <a:t>Faith, with works</a:t>
            </a:r>
          </a:p>
          <a:p>
            <a:r>
              <a:rPr lang="en-US" dirty="0"/>
              <a:t>God’s Spirit</a:t>
            </a:r>
          </a:p>
          <a:p>
            <a:r>
              <a:rPr lang="en-US" dirty="0"/>
              <a:t>Prayer and Supplication</a:t>
            </a:r>
          </a:p>
        </p:txBody>
      </p:sp>
      <p:sp>
        <p:nvSpPr>
          <p:cNvPr id="5" name="Text Placeholder 4">
            <a:extLst>
              <a:ext uri="{FF2B5EF4-FFF2-40B4-BE49-F238E27FC236}">
                <a16:creationId xmlns:a16="http://schemas.microsoft.com/office/drawing/2014/main" id="{24E1AEBA-A1E3-4765-895D-B51C47364FB4}"/>
              </a:ext>
            </a:extLst>
          </p:cNvPr>
          <p:cNvSpPr>
            <a:spLocks noGrp="1"/>
          </p:cNvSpPr>
          <p:nvPr>
            <p:ph type="body" sz="quarter" idx="3"/>
          </p:nvPr>
        </p:nvSpPr>
        <p:spPr/>
        <p:txBody>
          <a:bodyPr/>
          <a:lstStyle/>
          <a:p>
            <a:r>
              <a:rPr lang="en-US" dirty="0"/>
              <a:t>Stress</a:t>
            </a:r>
          </a:p>
        </p:txBody>
      </p:sp>
      <p:sp>
        <p:nvSpPr>
          <p:cNvPr id="6" name="Content Placeholder 5">
            <a:extLst>
              <a:ext uri="{FF2B5EF4-FFF2-40B4-BE49-F238E27FC236}">
                <a16:creationId xmlns:a16="http://schemas.microsoft.com/office/drawing/2014/main" id="{358ECA99-B4D2-4D89-904C-D8D2BC7B97A1}"/>
              </a:ext>
            </a:extLst>
          </p:cNvPr>
          <p:cNvSpPr>
            <a:spLocks noGrp="1"/>
          </p:cNvSpPr>
          <p:nvPr>
            <p:ph sz="quarter" idx="4"/>
          </p:nvPr>
        </p:nvSpPr>
        <p:spPr/>
        <p:txBody>
          <a:bodyPr/>
          <a:lstStyle/>
          <a:p>
            <a:r>
              <a:rPr lang="en-US" dirty="0"/>
              <a:t>Depression, anxiety, condemnation</a:t>
            </a:r>
          </a:p>
          <a:p>
            <a:r>
              <a:rPr lang="en-US" dirty="0"/>
              <a:t>Works without faith</a:t>
            </a:r>
          </a:p>
          <a:p>
            <a:r>
              <a:rPr lang="en-US" dirty="0"/>
              <a:t>Your power, your might</a:t>
            </a:r>
          </a:p>
          <a:p>
            <a:r>
              <a:rPr lang="en-US" dirty="0"/>
              <a:t>Confidence in the flesh</a:t>
            </a:r>
          </a:p>
        </p:txBody>
      </p:sp>
    </p:spTree>
    <p:extLst>
      <p:ext uri="{BB962C8B-B14F-4D97-AF65-F5344CB8AC3E}">
        <p14:creationId xmlns:p14="http://schemas.microsoft.com/office/powerpoint/2010/main" val="1108853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E28FE-BC6D-4117-BBDB-F1306AA03B0A}"/>
              </a:ext>
            </a:extLst>
          </p:cNvPr>
          <p:cNvSpPr>
            <a:spLocks noGrp="1"/>
          </p:cNvSpPr>
          <p:nvPr>
            <p:ph type="title"/>
          </p:nvPr>
        </p:nvSpPr>
        <p:spPr/>
        <p:txBody>
          <a:bodyPr/>
          <a:lstStyle/>
          <a:p>
            <a:r>
              <a:rPr lang="en-US" dirty="0"/>
              <a:t>The Work Is Not Done By You</a:t>
            </a:r>
          </a:p>
        </p:txBody>
      </p:sp>
      <p:sp>
        <p:nvSpPr>
          <p:cNvPr id="3" name="Content Placeholder 2">
            <a:extLst>
              <a:ext uri="{FF2B5EF4-FFF2-40B4-BE49-F238E27FC236}">
                <a16:creationId xmlns:a16="http://schemas.microsoft.com/office/drawing/2014/main" id="{7C853151-83D0-4EFF-BB66-AFC17EDD2AC5}"/>
              </a:ext>
            </a:extLst>
          </p:cNvPr>
          <p:cNvSpPr>
            <a:spLocks noGrp="1"/>
          </p:cNvSpPr>
          <p:nvPr>
            <p:ph idx="1"/>
          </p:nvPr>
        </p:nvSpPr>
        <p:spPr>
          <a:xfrm>
            <a:off x="922079" y="2222287"/>
            <a:ext cx="10554574" cy="3636511"/>
          </a:xfrm>
        </p:spPr>
        <p:txBody>
          <a:bodyPr>
            <a:normAutofit fontScale="85000" lnSpcReduction="20000"/>
          </a:bodyPr>
          <a:lstStyle/>
          <a:p>
            <a:endParaRPr lang="en-US" dirty="0"/>
          </a:p>
          <a:p>
            <a:r>
              <a:rPr lang="en-US" b="1" dirty="0"/>
              <a:t>James 1:2-4 </a:t>
            </a:r>
            <a:r>
              <a:rPr lang="en-US" dirty="0"/>
              <a:t>My brethren, count it all joy when ye fall into divers temptations; Knowing this, that the trying of your faith worketh patience. But </a:t>
            </a:r>
            <a:r>
              <a:rPr lang="en-US" dirty="0">
                <a:solidFill>
                  <a:srgbClr val="FFFF00"/>
                </a:solidFill>
              </a:rPr>
              <a:t>let patience have her perfect work</a:t>
            </a:r>
            <a:r>
              <a:rPr lang="en-US" dirty="0"/>
              <a:t>, that ye may be perfect and entire, wanting nothing.</a:t>
            </a:r>
          </a:p>
          <a:p>
            <a:r>
              <a:rPr lang="en-US" b="1" dirty="0"/>
              <a:t>John 14:26 </a:t>
            </a:r>
            <a:r>
              <a:rPr lang="en-US" dirty="0"/>
              <a:t>But the Comforter, which is the Holy Ghost, whom the Father will send in my name, </a:t>
            </a:r>
            <a:r>
              <a:rPr lang="en-US" dirty="0">
                <a:solidFill>
                  <a:srgbClr val="FFFF00"/>
                </a:solidFill>
              </a:rPr>
              <a:t>he shall teach you all things, and bring all things to your remembrance</a:t>
            </a:r>
            <a:r>
              <a:rPr lang="en-US" dirty="0"/>
              <a:t>, whatsoever I have said unto you.</a:t>
            </a:r>
          </a:p>
          <a:p>
            <a:r>
              <a:rPr lang="en-US" b="1" dirty="0"/>
              <a:t>John 15:4-5 </a:t>
            </a:r>
            <a:r>
              <a:rPr lang="en-US" dirty="0"/>
              <a:t>Abide in me, and I in you. As </a:t>
            </a:r>
            <a:r>
              <a:rPr lang="en-US" dirty="0">
                <a:solidFill>
                  <a:srgbClr val="FFFF00"/>
                </a:solidFill>
              </a:rPr>
              <a:t>the branch cannot bear fruit of itself</a:t>
            </a:r>
            <a:r>
              <a:rPr lang="en-US" dirty="0"/>
              <a:t>, except it abide in the vine; no more can ye, except ye abide in me.  I am the vine, ye are the branches: He that </a:t>
            </a:r>
            <a:r>
              <a:rPr lang="en-US" dirty="0" err="1"/>
              <a:t>abideth</a:t>
            </a:r>
            <a:r>
              <a:rPr lang="en-US" dirty="0"/>
              <a:t> in me, and I in him, the same </a:t>
            </a:r>
            <a:r>
              <a:rPr lang="en-US" dirty="0" err="1"/>
              <a:t>bringeth</a:t>
            </a:r>
            <a:r>
              <a:rPr lang="en-US" dirty="0"/>
              <a:t> forth much fruit: for </a:t>
            </a:r>
            <a:r>
              <a:rPr lang="en-US" dirty="0">
                <a:solidFill>
                  <a:srgbClr val="FFFF00"/>
                </a:solidFill>
              </a:rPr>
              <a:t>without me ye can do nothing.</a:t>
            </a:r>
          </a:p>
          <a:p>
            <a:r>
              <a:rPr lang="en-US" b="1" dirty="0"/>
              <a:t>Philippians 1:6 </a:t>
            </a:r>
            <a:r>
              <a:rPr lang="en-US" dirty="0"/>
              <a:t>Being confident of this very thing, that </a:t>
            </a:r>
            <a:r>
              <a:rPr lang="en-US" dirty="0">
                <a:solidFill>
                  <a:srgbClr val="FFFF00"/>
                </a:solidFill>
              </a:rPr>
              <a:t>he which hath begun a good work in you will perform it until the day of Jesus Christ:</a:t>
            </a:r>
          </a:p>
          <a:p>
            <a:r>
              <a:rPr lang="en-US" b="1" dirty="0"/>
              <a:t>Hebrews 12:1-2 </a:t>
            </a:r>
            <a:r>
              <a:rPr lang="en-US" dirty="0"/>
              <a:t>Wherefore seeing we also are compassed about with so great a cloud of witnesses, let us lay aside every weight, and the sin which doth so easily beset us, and let us run with patience the race that is set before us, </a:t>
            </a:r>
            <a:r>
              <a:rPr lang="en-US" dirty="0">
                <a:solidFill>
                  <a:srgbClr val="FFFF00"/>
                </a:solidFill>
              </a:rPr>
              <a:t>Looking unto Jesus the author and finisher of our faith; </a:t>
            </a:r>
            <a:r>
              <a:rPr lang="en-US" dirty="0"/>
              <a:t>who for the joy that was set before him endured the cross, despising the shame, and is set down at the right hand of the throne of God.</a:t>
            </a:r>
          </a:p>
        </p:txBody>
      </p:sp>
    </p:spTree>
    <p:extLst>
      <p:ext uri="{BB962C8B-B14F-4D97-AF65-F5344CB8AC3E}">
        <p14:creationId xmlns:p14="http://schemas.microsoft.com/office/powerpoint/2010/main" val="40726804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22173</TotalTime>
  <Words>688</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Century Gothic</vt:lpstr>
      <vt:lpstr>Wingdings 2</vt:lpstr>
      <vt:lpstr>Quotable</vt:lpstr>
      <vt:lpstr>Mr. Perfect</vt:lpstr>
      <vt:lpstr>The Two Extremes</vt:lpstr>
      <vt:lpstr>Was Anybody in the Bible Perfect?</vt:lpstr>
      <vt:lpstr>Is Perfection the Goal?</vt:lpstr>
      <vt:lpstr>The Definition of Perfection</vt:lpstr>
      <vt:lpstr>Perfection is Outside of Time and Space</vt:lpstr>
      <vt:lpstr>Discussion Question</vt:lpstr>
      <vt:lpstr>Strive, Don’t Stress</vt:lpstr>
      <vt:lpstr>The Work Is Not Done By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Perfection</dc:title>
  <dc:creator>Gregory Brown</dc:creator>
  <cp:lastModifiedBy>USER</cp:lastModifiedBy>
  <cp:revision>33</cp:revision>
  <cp:lastPrinted>2018-02-02T22:03:51Z</cp:lastPrinted>
  <dcterms:created xsi:type="dcterms:W3CDTF">2017-07-21T13:05:49Z</dcterms:created>
  <dcterms:modified xsi:type="dcterms:W3CDTF">2018-02-02T22:15:55Z</dcterms:modified>
</cp:coreProperties>
</file>