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69" r:id="rId4"/>
  </p:sldMasterIdLst>
  <p:notesMasterIdLst>
    <p:notesMasterId r:id="rId12"/>
  </p:notesMasterIdLst>
  <p:handoutMasterIdLst>
    <p:handoutMasterId r:id="rId13"/>
  </p:handoutMasterIdLst>
  <p:sldIdLst>
    <p:sldId id="256" r:id="rId5"/>
    <p:sldId id="262" r:id="rId6"/>
    <p:sldId id="264" r:id="rId7"/>
    <p:sldId id="271" r:id="rId8"/>
    <p:sldId id="266" r:id="rId9"/>
    <p:sldId id="269" r:id="rId10"/>
    <p:sldId id="27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notesViewPr>
    <p:cSldViewPr snapToGrid="0">
      <p:cViewPr varScale="1">
        <p:scale>
          <a:sx n="68" d="100"/>
          <a:sy n="68" d="100"/>
        </p:scale>
        <p:origin x="328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32A2767-FEC0-45D8-A250-3A0CECEC10E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A3D87BEA-720A-4B01-983C-6493C00177B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5438802-F28A-42D1-9BCA-40E34B52D6F0}" type="datetimeFigureOut">
              <a:rPr lang="en-US" smtClean="0"/>
              <a:t>6/20/2019</a:t>
            </a:fld>
            <a:endParaRPr lang="en-US" dirty="0"/>
          </a:p>
        </p:txBody>
      </p:sp>
      <p:sp>
        <p:nvSpPr>
          <p:cNvPr id="4" name="Footer Placeholder 3">
            <a:extLst>
              <a:ext uri="{FF2B5EF4-FFF2-40B4-BE49-F238E27FC236}">
                <a16:creationId xmlns:a16="http://schemas.microsoft.com/office/drawing/2014/main" id="{8D7F7142-7B6D-4E82-A762-17951F13958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47AA5D6A-4E5C-4EA7-A13B-15A02BB533D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88A98BC-2DB8-47A3-A77F-B9E32C266238}" type="slidenum">
              <a:rPr lang="en-US" smtClean="0"/>
              <a:t>‹#›</a:t>
            </a:fld>
            <a:endParaRPr lang="en-US" dirty="0"/>
          </a:p>
        </p:txBody>
      </p:sp>
    </p:spTree>
    <p:extLst>
      <p:ext uri="{BB962C8B-B14F-4D97-AF65-F5344CB8AC3E}">
        <p14:creationId xmlns:p14="http://schemas.microsoft.com/office/powerpoint/2010/main" val="28456843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65794D-BDB5-4811-AA4A-B25E4EF28521}" type="datetimeFigureOut">
              <a:rPr lang="en-US" smtClean="0"/>
              <a:t>6/20/2019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BB1A04-13E8-48CD-97F9-AC2568E1A8D4}" type="slidenum">
              <a:rPr lang="en-US" smtClean="0"/>
              <a:t>‹#›</a:t>
            </a:fld>
            <a:endParaRPr lang="en-US" dirty="0"/>
          </a:p>
        </p:txBody>
      </p:sp>
    </p:spTree>
    <p:extLst>
      <p:ext uri="{BB962C8B-B14F-4D97-AF65-F5344CB8AC3E}">
        <p14:creationId xmlns:p14="http://schemas.microsoft.com/office/powerpoint/2010/main" val="2576999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BB1A04-13E8-48CD-97F9-AC2568E1A8D4}" type="slidenum">
              <a:rPr lang="en-US" smtClean="0"/>
              <a:t>1</a:t>
            </a:fld>
            <a:endParaRPr lang="en-US" dirty="0"/>
          </a:p>
        </p:txBody>
      </p:sp>
    </p:spTree>
    <p:extLst>
      <p:ext uri="{BB962C8B-B14F-4D97-AF65-F5344CB8AC3E}">
        <p14:creationId xmlns:p14="http://schemas.microsoft.com/office/powerpoint/2010/main" val="32643052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cstate="email">
            <a:alphaModFix amt="30000"/>
            <a:duotone>
              <a:prstClr val="black"/>
              <a:schemeClr val="tx2">
                <a:tint val="45000"/>
                <a:satMod val="400000"/>
              </a:schemeClr>
            </a:duotone>
            <a:extLst>
              <a:ext uri="{28A0092B-C50C-407E-A947-70E740481C1C}">
                <a14:useLocalDpi xmlns:a14="http://schemas.microsoft.com/office/drawing/2010/main"/>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smtClean="0"/>
              <a:t>6/20/2019</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58416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29196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172563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022410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473892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6/20/2019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022440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6/20/2019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45445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906166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60474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97360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6/20/2019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22801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6/20/2019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14335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6/20/2019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46593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6/20/2019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76122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6/20/2019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96950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61360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09866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cstate="email">
            <a:alphaModFix amt="30000"/>
            <a:duotone>
              <a:prstClr val="black"/>
              <a:schemeClr val="tx2">
                <a:tint val="45000"/>
                <a:satMod val="400000"/>
              </a:schemeClr>
            </a:duotone>
            <a:extLst>
              <a:ext uri="{28A0092B-C50C-407E-A947-70E740481C1C}">
                <a14:useLocalDpi xmlns:a14="http://schemas.microsoft.com/office/drawing/2010/main"/>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6/20/2019</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191852219"/>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cstate="email">
            <a:duotone>
              <a:schemeClr val="bg2">
                <a:shade val="48000"/>
                <a:hueMod val="106000"/>
                <a:satMod val="140000"/>
                <a:lumMod val="42000"/>
              </a:schemeClr>
              <a:schemeClr val="bg2">
                <a:tint val="98000"/>
                <a:hueMod val="92000"/>
                <a:satMod val="220000"/>
                <a:lumMod val="90000"/>
              </a:schemeClr>
            </a:duotone>
            <a:extLst>
              <a:ext uri="{28A0092B-C50C-407E-A947-70E740481C1C}">
                <a14:useLocalDpi xmlns:a14="http://schemas.microsoft.com/office/drawing/2010/main"/>
              </a:ext>
            </a:extLst>
          </a:blip>
          <a:stretch/>
        </a:blip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788D5DFD-FA42-4EB0-B24E-4180C0CC5A0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12192003" cy="6858001"/>
            <a:chOff x="0" y="-1"/>
            <a:chExt cx="12192003" cy="6858001"/>
          </a:xfrm>
        </p:grpSpPr>
        <p:sp useBgFill="1">
          <p:nvSpPr>
            <p:cNvPr id="11" name="Rectangle 10">
              <a:extLst>
                <a:ext uri="{FF2B5EF4-FFF2-40B4-BE49-F238E27FC236}">
                  <a16:creationId xmlns:a16="http://schemas.microsoft.com/office/drawing/2014/main" id="{CC864817-5955-484B-9D1F-9BC8DB7398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2">
              <a:extLst>
                <a:ext uri="{FF2B5EF4-FFF2-40B4-BE49-F238E27FC236}">
                  <a16:creationId xmlns:a16="http://schemas.microsoft.com/office/drawing/2014/main" id="{280C083F-71A6-4E55-AE35-586518FE29BC}"/>
                </a:ext>
                <a:ext uri="{C183D7F6-B498-43B3-948B-1728B52AA6E4}">
                  <adec:decorative xmlns:adec="http://schemas.microsoft.com/office/drawing/2017/decorative" val="1"/>
                </a:ext>
              </a:extLst>
            </p:cNvPr>
            <p:cNvPicPr>
              <a:picLocks noChangeAspect="1" noChangeArrowheads="1"/>
            </p:cNvPicPr>
            <p:nvPr>
              <p:extLst>
                <p:ext uri="{386F3935-93C4-4BCD-93E2-E3B085C9AB24}">
                  <p16:designElem xmlns:p16="http://schemas.microsoft.com/office/powerpoint/2015/main" val="1"/>
                </p:ext>
              </p:extLst>
            </p:nvPr>
          </p:nvPicPr>
          <p:blipFill>
            <a:blip r:embed="rId4" cstate="email">
              <a:alphaModFix amt="30000"/>
              <a:duotone>
                <a:prstClr val="black"/>
                <a:schemeClr val="tx2">
                  <a:tint val="45000"/>
                  <a:satMod val="400000"/>
                </a:schemeClr>
              </a:duotone>
              <a:extLst>
                <a:ext uri="{28A0092B-C50C-407E-A947-70E740481C1C}">
                  <a14:useLocalDpi xmlns:a14="http://schemas.microsoft.com/office/drawing/2010/main"/>
                </a:ext>
              </a:extLst>
            </a:blip>
            <a:srcRect/>
            <a:stretch>
              <a:fillRect/>
            </a:stretch>
          </p:blipFill>
          <p:spPr bwMode="auto">
            <a:xfrm>
              <a:off x="0" y="-1"/>
              <a:ext cx="12192003" cy="6858001"/>
            </a:xfrm>
            <a:prstGeom prst="rect">
              <a:avLst/>
            </a:prstGeom>
            <a:noFill/>
            <a:extLst>
              <a:ext uri="{909E8E84-426E-40dd-AFC4-6F175D3DCCD1}">
                <a14:hiddenFill xmlns:p14="http://schemas.microsoft.com/office/powerpoint/2010/main" xmlns:a14="http://schemas.microsoft.com/office/drawing/2010/main" xmlns:a16="http://schemas.microsoft.com/office/drawing/2014/main" xmlns="">
                  <a:solidFill>
                    <a:srgbClr val="FFFFFF"/>
                  </a:solidFill>
                </a14:hiddenFill>
              </a:ext>
            </a:extLst>
          </p:spPr>
        </p:pic>
      </p:grpSp>
      <p:pic>
        <p:nvPicPr>
          <p:cNvPr id="5" name="Picture 4" descr="Lightbulb">
            <a:extLst>
              <a:ext uri="{FF2B5EF4-FFF2-40B4-BE49-F238E27FC236}">
                <a16:creationId xmlns:a16="http://schemas.microsoft.com/office/drawing/2014/main" id="{AC06F95D-BA5D-4DEE-93EF-3FE3173D13FF}"/>
              </a:ext>
            </a:extLst>
          </p:cNvPr>
          <p:cNvPicPr>
            <a:picLocks noChangeAspect="1"/>
          </p:cNvPicPr>
          <p:nvPr/>
        </p:nvPicPr>
        <p:blipFill rotWithShape="1">
          <a:blip r:embed="rId5" cstate="email">
            <a:alphaModFix/>
            <a:extLst>
              <a:ext uri="{28A0092B-C50C-407E-A947-70E740481C1C}">
                <a14:useLocalDpi xmlns:a14="http://schemas.microsoft.com/office/drawing/2010/main"/>
              </a:ext>
            </a:extLst>
          </a:blip>
          <a:srcRect/>
          <a:stretch/>
        </p:blipFill>
        <p:spPr>
          <a:xfrm>
            <a:off x="3611" y="10"/>
            <a:ext cx="12188389" cy="6857990"/>
          </a:xfrm>
          <a:prstGeom prst="rect">
            <a:avLst/>
          </a:prstGeom>
        </p:spPr>
      </p:pic>
      <p:grpSp>
        <p:nvGrpSpPr>
          <p:cNvPr id="14" name="Group 13">
            <a:extLst>
              <a:ext uri="{FF2B5EF4-FFF2-40B4-BE49-F238E27FC236}">
                <a16:creationId xmlns:a16="http://schemas.microsoft.com/office/drawing/2014/main" id="{D44056DF-7985-4692-968A-466E9E6AF7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5895" y="2235200"/>
            <a:ext cx="10982062" cy="2396067"/>
            <a:chOff x="605895" y="2235200"/>
            <a:chExt cx="10982062" cy="2396067"/>
          </a:xfrm>
        </p:grpSpPr>
        <p:sp>
          <p:nvSpPr>
            <p:cNvPr id="15" name="Round Diagonal Corner Rectangle 7">
              <a:extLst>
                <a:ext uri="{FF2B5EF4-FFF2-40B4-BE49-F238E27FC236}">
                  <a16:creationId xmlns:a16="http://schemas.microsoft.com/office/drawing/2014/main" id="{B414A174-532A-4602-934F-9858D1D868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82333" y="2235200"/>
              <a:ext cx="7027334" cy="2396067"/>
            </a:xfrm>
            <a:prstGeom prst="round2DiagRect">
              <a:avLst>
                <a:gd name="adj1" fmla="val 9246"/>
                <a:gd name="adj2" fmla="val 0"/>
              </a:avLst>
            </a:prstGeom>
            <a:solidFill>
              <a:schemeClr val="bg1">
                <a:alpha val="80000"/>
              </a:schemeClr>
            </a:solidFill>
            <a:ln w="19050" cap="sq">
              <a:solidFill>
                <a:schemeClr val="tx2">
                  <a:alpha val="60000"/>
                </a:schemeClr>
              </a:solidFill>
              <a:miter lim="800000"/>
            </a:ln>
            <a:effectLst>
              <a:outerShdw blurRad="889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6" name="Group 15">
              <a:extLst>
                <a:ext uri="{FF2B5EF4-FFF2-40B4-BE49-F238E27FC236}">
                  <a16:creationId xmlns:a16="http://schemas.microsoft.com/office/drawing/2014/main" id="{940B0C0C-7F94-4725-8108-62B3B7A5AE7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605895" y="2900097"/>
              <a:ext cx="10982062" cy="1211524"/>
              <a:chOff x="605895" y="2900097"/>
              <a:chExt cx="10982062" cy="1211524"/>
            </a:xfrm>
          </p:grpSpPr>
          <p:sp>
            <p:nvSpPr>
              <p:cNvPr id="17" name="Freeform 32">
                <a:extLst>
                  <a:ext uri="{FF2B5EF4-FFF2-40B4-BE49-F238E27FC236}">
                    <a16:creationId xmlns:a16="http://schemas.microsoft.com/office/drawing/2014/main" id="{367EAC5B-1891-480A-A3AD-B9F6A88FAC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5400000" flipV="1">
                <a:off x="9653587" y="3379784"/>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18" name="Freeform 33">
                <a:extLst>
                  <a:ext uri="{FF2B5EF4-FFF2-40B4-BE49-F238E27FC236}">
                    <a16:creationId xmlns:a16="http://schemas.microsoft.com/office/drawing/2014/main" id="{E33FF633-15BA-464F-8F5B-26C56665F79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5400000" flipV="1">
                <a:off x="10078244" y="3310728"/>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19" name="Freeform 34">
                <a:extLst>
                  <a:ext uri="{FF2B5EF4-FFF2-40B4-BE49-F238E27FC236}">
                    <a16:creationId xmlns:a16="http://schemas.microsoft.com/office/drawing/2014/main" id="{0C949DF6-E66B-4DB8-AB52-30CA781B48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5400000" flipV="1">
                <a:off x="11146631" y="3574253"/>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0" name="Freeform 37">
                <a:extLst>
                  <a:ext uri="{FF2B5EF4-FFF2-40B4-BE49-F238E27FC236}">
                    <a16:creationId xmlns:a16="http://schemas.microsoft.com/office/drawing/2014/main" id="{309C2298-5EF9-4B09-8995-014F6D3BFF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5400000" flipV="1">
                <a:off x="10230644" y="3034502"/>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1" name="Freeform 35">
                <a:extLst>
                  <a:ext uri="{FF2B5EF4-FFF2-40B4-BE49-F238E27FC236}">
                    <a16:creationId xmlns:a16="http://schemas.microsoft.com/office/drawing/2014/main" id="{319B2AFC-EBFF-477C-A364-6D575BE5AA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5400000">
                <a:off x="10034587" y="256275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2" name="Freeform 36">
                <a:extLst>
                  <a:ext uri="{FF2B5EF4-FFF2-40B4-BE49-F238E27FC236}">
                    <a16:creationId xmlns:a16="http://schemas.microsoft.com/office/drawing/2014/main" id="{CC6B7D67-F2F8-4B07-B954-EAC9135B2BB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5400000">
                <a:off x="10747375" y="3232679"/>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3" name="Freeform 38">
                <a:extLst>
                  <a:ext uri="{FF2B5EF4-FFF2-40B4-BE49-F238E27FC236}">
                    <a16:creationId xmlns:a16="http://schemas.microsoft.com/office/drawing/2014/main" id="{7FF1659D-33DA-4F62-8567-A54020D2E2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5400000">
                <a:off x="11399044" y="3095360"/>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4" name="Freeform 39">
                <a:extLst>
                  <a:ext uri="{FF2B5EF4-FFF2-40B4-BE49-F238E27FC236}">
                    <a16:creationId xmlns:a16="http://schemas.microsoft.com/office/drawing/2014/main" id="{9110F572-DC3D-4AB3-B731-B73BD65057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5400000">
                <a:off x="10353675" y="2153178"/>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5" name="Freeform 40">
                <a:extLst>
                  <a:ext uri="{FF2B5EF4-FFF2-40B4-BE49-F238E27FC236}">
                    <a16:creationId xmlns:a16="http://schemas.microsoft.com/office/drawing/2014/main" id="{A2F7D0E9-68CE-40F9-B0E9-F915103ECF7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5400000">
                <a:off x="9848850" y="330887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6" name="Rectangle 41">
                <a:extLst>
                  <a:ext uri="{FF2B5EF4-FFF2-40B4-BE49-F238E27FC236}">
                    <a16:creationId xmlns:a16="http://schemas.microsoft.com/office/drawing/2014/main" id="{AB69A438-1FB7-454A-A3E9-0C329643CD48}"/>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rot="5400000">
                <a:off x="9721056" y="3284272"/>
                <a:ext cx="23813" cy="252413"/>
              </a:xfrm>
              <a:prstGeom prst="rect">
                <a:avLst/>
              </a:prstGeom>
              <a:solidFill>
                <a:schemeClr val="tx2">
                  <a:alpha val="60000"/>
                </a:schemeClr>
              </a:solidFill>
              <a:ln>
                <a:noFill/>
              </a:ln>
              <a:effectLst>
                <a:outerShdw blurRad="50800" dist="38100" dir="2700000" algn="tl" rotWithShape="0">
                  <a:srgbClr val="000000">
                    <a:alpha val="58000"/>
                  </a:srgbClr>
                </a:outerShdw>
              </a:effectLst>
            </p:spPr>
          </p:sp>
          <p:sp>
            <p:nvSpPr>
              <p:cNvPr id="27" name="Freeform 32">
                <a:extLst>
                  <a:ext uri="{FF2B5EF4-FFF2-40B4-BE49-F238E27FC236}">
                    <a16:creationId xmlns:a16="http://schemas.microsoft.com/office/drawing/2014/main" id="{E64598D0-3A2C-4570-9E7C-C52C89549B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16200000" flipH="1" flipV="1">
                <a:off x="2122751" y="3532184"/>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8" name="Freeform 33">
                <a:extLst>
                  <a:ext uri="{FF2B5EF4-FFF2-40B4-BE49-F238E27FC236}">
                    <a16:creationId xmlns:a16="http://schemas.microsoft.com/office/drawing/2014/main" id="{CC17CF42-8908-477B-9F36-DA1306CA010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16200000" flipH="1" flipV="1">
                <a:off x="1958445" y="3463128"/>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9" name="Freeform 34">
                <a:extLst>
                  <a:ext uri="{FF2B5EF4-FFF2-40B4-BE49-F238E27FC236}">
                    <a16:creationId xmlns:a16="http://schemas.microsoft.com/office/drawing/2014/main" id="{A2457851-D4A0-404C-BF3F-99AE00B9E9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16200000" flipH="1" flipV="1">
                <a:off x="858308" y="3726653"/>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30" name="Freeform 37">
                <a:extLst>
                  <a:ext uri="{FF2B5EF4-FFF2-40B4-BE49-F238E27FC236}">
                    <a16:creationId xmlns:a16="http://schemas.microsoft.com/office/drawing/2014/main" id="{ECC300FA-EE4A-489E-9A47-79BEBF05DC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16200000" flipH="1" flipV="1">
                <a:off x="1658407" y="3186902"/>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31" name="Freeform 35">
                <a:extLst>
                  <a:ext uri="{FF2B5EF4-FFF2-40B4-BE49-F238E27FC236}">
                    <a16:creationId xmlns:a16="http://schemas.microsoft.com/office/drawing/2014/main" id="{0D1F26E2-902B-416B-A1DB-80DAF78D8B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16200000" flipH="1">
                <a:off x="1860814" y="271515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32" name="Freeform 36">
                <a:extLst>
                  <a:ext uri="{FF2B5EF4-FFF2-40B4-BE49-F238E27FC236}">
                    <a16:creationId xmlns:a16="http://schemas.microsoft.com/office/drawing/2014/main" id="{491346A0-BF6D-45A5-806A-2150768722C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16200000" flipH="1">
                <a:off x="1289314" y="3385079"/>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33" name="Freeform 38">
                <a:extLst>
                  <a:ext uri="{FF2B5EF4-FFF2-40B4-BE49-F238E27FC236}">
                    <a16:creationId xmlns:a16="http://schemas.microsoft.com/office/drawing/2014/main" id="{A8A5AAC9-38FD-4A03-AB91-236F2AAC625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16200000" flipH="1">
                <a:off x="605895" y="3247760"/>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34" name="Freeform 39">
                <a:extLst>
                  <a:ext uri="{FF2B5EF4-FFF2-40B4-BE49-F238E27FC236}">
                    <a16:creationId xmlns:a16="http://schemas.microsoft.com/office/drawing/2014/main" id="{7AD4105C-55AA-47FF-AC5D-5BCB0B78CD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16200000" flipH="1">
                <a:off x="1532202" y="2305578"/>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35" name="Freeform 40">
                <a:extLst>
                  <a:ext uri="{FF2B5EF4-FFF2-40B4-BE49-F238E27FC236}">
                    <a16:creationId xmlns:a16="http://schemas.microsoft.com/office/drawing/2014/main" id="{1C4B42B1-B112-4057-82C3-E5AF3BC7F6D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16200000" flipH="1">
                <a:off x="2154501" y="346127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36" name="Rectangle 41">
                <a:extLst>
                  <a:ext uri="{FF2B5EF4-FFF2-40B4-BE49-F238E27FC236}">
                    <a16:creationId xmlns:a16="http://schemas.microsoft.com/office/drawing/2014/main" id="{C8B37395-3651-4E66-A62E-31529FABC8C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rot="16200000" flipH="1">
                <a:off x="2448983" y="3436672"/>
                <a:ext cx="23813" cy="252413"/>
              </a:xfrm>
              <a:prstGeom prst="rect">
                <a:avLst/>
              </a:prstGeom>
              <a:solidFill>
                <a:schemeClr val="tx2">
                  <a:alpha val="60000"/>
                </a:schemeClr>
              </a:solidFill>
              <a:ln>
                <a:noFill/>
              </a:ln>
              <a:effectLst>
                <a:outerShdw blurRad="50800" dist="38100" dir="2700000" algn="tl" rotWithShape="0">
                  <a:srgbClr val="000000">
                    <a:alpha val="58000"/>
                  </a:srgbClr>
                </a:outerShdw>
              </a:effectLst>
            </p:spPr>
          </p:sp>
        </p:grpSp>
      </p:grpSp>
      <p:sp>
        <p:nvSpPr>
          <p:cNvPr id="2" name="Title 1">
            <a:extLst>
              <a:ext uri="{FF2B5EF4-FFF2-40B4-BE49-F238E27FC236}">
                <a16:creationId xmlns:a16="http://schemas.microsoft.com/office/drawing/2014/main" id="{4D687081-16D7-4BC5-A7DB-E70117439F85}"/>
              </a:ext>
            </a:extLst>
          </p:cNvPr>
          <p:cNvSpPr>
            <a:spLocks noGrp="1"/>
          </p:cNvSpPr>
          <p:nvPr>
            <p:ph type="ctrTitle"/>
          </p:nvPr>
        </p:nvSpPr>
        <p:spPr>
          <a:xfrm>
            <a:off x="2667000" y="2328334"/>
            <a:ext cx="6858000" cy="1367896"/>
          </a:xfrm>
        </p:spPr>
        <p:txBody>
          <a:bodyPr anchor="ctr">
            <a:normAutofit fontScale="90000"/>
          </a:bodyPr>
          <a:lstStyle/>
          <a:p>
            <a:pPr algn="ctr"/>
            <a:r>
              <a:rPr lang="en-US" dirty="0"/>
              <a:t>I heard it through the Grapevine</a:t>
            </a:r>
          </a:p>
        </p:txBody>
      </p:sp>
      <p:sp>
        <p:nvSpPr>
          <p:cNvPr id="3" name="Subtitle 2">
            <a:extLst>
              <a:ext uri="{FF2B5EF4-FFF2-40B4-BE49-F238E27FC236}">
                <a16:creationId xmlns:a16="http://schemas.microsoft.com/office/drawing/2014/main" id="{1841851F-203A-4F8E-AA75-478526ABA894}"/>
              </a:ext>
            </a:extLst>
          </p:cNvPr>
          <p:cNvSpPr>
            <a:spLocks noGrp="1"/>
          </p:cNvSpPr>
          <p:nvPr>
            <p:ph type="subTitle" idx="1"/>
          </p:nvPr>
        </p:nvSpPr>
        <p:spPr>
          <a:xfrm>
            <a:off x="2667001" y="3602038"/>
            <a:ext cx="6857999" cy="953029"/>
          </a:xfrm>
        </p:spPr>
        <p:txBody>
          <a:bodyPr>
            <a:normAutofit/>
          </a:bodyPr>
          <a:lstStyle/>
          <a:p>
            <a:pPr algn="ctr"/>
            <a:r>
              <a:rPr lang="en-US" dirty="0"/>
              <a:t>Walking In Your Purpose</a:t>
            </a:r>
          </a:p>
        </p:txBody>
      </p:sp>
      <p:sp>
        <p:nvSpPr>
          <p:cNvPr id="38" name="Rectangle 37">
            <a:extLst>
              <a:ext uri="{FF2B5EF4-FFF2-40B4-BE49-F238E27FC236}">
                <a16:creationId xmlns:a16="http://schemas.microsoft.com/office/drawing/2014/main" id="{6B6D540F-1E2F-416F-819F-D8216BC8F3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Tree>
    <p:extLst>
      <p:ext uri="{BB962C8B-B14F-4D97-AF65-F5344CB8AC3E}">
        <p14:creationId xmlns:p14="http://schemas.microsoft.com/office/powerpoint/2010/main" val="2185875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1B442-CDEB-45EE-B372-70DFE11F1EFB}"/>
              </a:ext>
            </a:extLst>
          </p:cNvPr>
          <p:cNvSpPr>
            <a:spLocks noGrp="1"/>
          </p:cNvSpPr>
          <p:nvPr>
            <p:ph type="title"/>
          </p:nvPr>
        </p:nvSpPr>
        <p:spPr>
          <a:xfrm>
            <a:off x="1141414" y="337351"/>
            <a:ext cx="9905998" cy="1478570"/>
          </a:xfrm>
        </p:spPr>
        <p:txBody>
          <a:bodyPr/>
          <a:lstStyle/>
          <a:p>
            <a:r>
              <a:rPr lang="en-US" dirty="0"/>
              <a:t>The True Vine (John 15:1-8)</a:t>
            </a:r>
          </a:p>
        </p:txBody>
      </p:sp>
      <p:sp>
        <p:nvSpPr>
          <p:cNvPr id="3" name="Content Placeholder 2">
            <a:extLst>
              <a:ext uri="{FF2B5EF4-FFF2-40B4-BE49-F238E27FC236}">
                <a16:creationId xmlns:a16="http://schemas.microsoft.com/office/drawing/2014/main" id="{20A9519E-241A-4DD5-B6F0-8B09B6F4E0A2}"/>
              </a:ext>
            </a:extLst>
          </p:cNvPr>
          <p:cNvSpPr>
            <a:spLocks noGrp="1"/>
          </p:cNvSpPr>
          <p:nvPr>
            <p:ph idx="1"/>
          </p:nvPr>
        </p:nvSpPr>
        <p:spPr>
          <a:xfrm>
            <a:off x="1141413" y="1478570"/>
            <a:ext cx="9905999" cy="4958086"/>
          </a:xfrm>
        </p:spPr>
        <p:txBody>
          <a:bodyPr>
            <a:noAutofit/>
          </a:bodyPr>
          <a:lstStyle/>
          <a:p>
            <a:pPr marL="0" indent="0" algn="just">
              <a:buNone/>
            </a:pPr>
            <a:r>
              <a:rPr lang="en-US" sz="2200" dirty="0"/>
              <a:t>I am the </a:t>
            </a:r>
            <a:r>
              <a:rPr lang="en-US" sz="2200" dirty="0">
                <a:solidFill>
                  <a:schemeClr val="accent1"/>
                </a:solidFill>
              </a:rPr>
              <a:t>true vine,</a:t>
            </a:r>
            <a:r>
              <a:rPr lang="en-US" sz="2200" dirty="0"/>
              <a:t> and my Father is the husbandman. </a:t>
            </a:r>
            <a:r>
              <a:rPr lang="en-US" sz="2200" dirty="0">
                <a:solidFill>
                  <a:schemeClr val="accent1"/>
                </a:solidFill>
              </a:rPr>
              <a:t>Every branch</a:t>
            </a:r>
            <a:r>
              <a:rPr lang="en-US" sz="2200" dirty="0"/>
              <a:t> in me that </a:t>
            </a:r>
            <a:r>
              <a:rPr lang="en-US" sz="2200" dirty="0" err="1"/>
              <a:t>beareth</a:t>
            </a:r>
            <a:r>
              <a:rPr lang="en-US" sz="2200" dirty="0"/>
              <a:t> not fruit he taketh away: and every branch that </a:t>
            </a:r>
            <a:r>
              <a:rPr lang="en-US" sz="2200" dirty="0" err="1"/>
              <a:t>beareth</a:t>
            </a:r>
            <a:r>
              <a:rPr lang="en-US" sz="2200" dirty="0"/>
              <a:t> fruit, he </a:t>
            </a:r>
            <a:r>
              <a:rPr lang="en-US" sz="2200" dirty="0" err="1"/>
              <a:t>purgeth</a:t>
            </a:r>
            <a:r>
              <a:rPr lang="en-US" sz="2200" dirty="0"/>
              <a:t> it, that it may bring forth </a:t>
            </a:r>
            <a:r>
              <a:rPr lang="en-US" sz="2200" dirty="0">
                <a:solidFill>
                  <a:schemeClr val="accent1"/>
                </a:solidFill>
              </a:rPr>
              <a:t>more fruit.</a:t>
            </a:r>
            <a:r>
              <a:rPr lang="en-US" sz="2200" dirty="0"/>
              <a:t> Now ye are </a:t>
            </a:r>
            <a:r>
              <a:rPr lang="en-US" sz="2200" dirty="0">
                <a:solidFill>
                  <a:schemeClr val="accent1"/>
                </a:solidFill>
              </a:rPr>
              <a:t>clean</a:t>
            </a:r>
            <a:r>
              <a:rPr lang="en-US" sz="2200" dirty="0"/>
              <a:t> </a:t>
            </a:r>
            <a:r>
              <a:rPr lang="en-US" sz="2200" dirty="0">
                <a:solidFill>
                  <a:schemeClr val="accent1"/>
                </a:solidFill>
              </a:rPr>
              <a:t>through the word</a:t>
            </a:r>
            <a:r>
              <a:rPr lang="en-US" sz="2200" dirty="0"/>
              <a:t> which I have spoken unto you. Abide in me, and I in you. As the </a:t>
            </a:r>
            <a:r>
              <a:rPr lang="en-US" sz="2200" dirty="0">
                <a:solidFill>
                  <a:schemeClr val="accent1"/>
                </a:solidFill>
              </a:rPr>
              <a:t>branch cannot bear fruit of itself,</a:t>
            </a:r>
            <a:r>
              <a:rPr lang="en-US" sz="2200" dirty="0"/>
              <a:t> except it abide in the vine; no more can ye, except ye abide in me. I am the vine, ye are the branches: He that </a:t>
            </a:r>
            <a:r>
              <a:rPr lang="en-US" sz="2200" dirty="0" err="1"/>
              <a:t>abideth</a:t>
            </a:r>
            <a:r>
              <a:rPr lang="en-US" sz="2200" dirty="0"/>
              <a:t> in me, and I in him, the same bringeth forth </a:t>
            </a:r>
            <a:r>
              <a:rPr lang="en-US" sz="2200" dirty="0">
                <a:solidFill>
                  <a:schemeClr val="accent1"/>
                </a:solidFill>
              </a:rPr>
              <a:t>much fruit:</a:t>
            </a:r>
            <a:r>
              <a:rPr lang="en-US" sz="2200" dirty="0"/>
              <a:t> for </a:t>
            </a:r>
            <a:r>
              <a:rPr lang="en-US" sz="2200" dirty="0">
                <a:solidFill>
                  <a:schemeClr val="accent1"/>
                </a:solidFill>
              </a:rPr>
              <a:t>without me ye can do nothing.</a:t>
            </a:r>
            <a:r>
              <a:rPr lang="en-US" sz="2200" dirty="0"/>
              <a:t> If a man abide not in me, he is cast forth as a branch, and is withered; and men gather them, and </a:t>
            </a:r>
            <a:r>
              <a:rPr lang="en-US" sz="2200" dirty="0">
                <a:solidFill>
                  <a:schemeClr val="accent1"/>
                </a:solidFill>
              </a:rPr>
              <a:t>cast them into the fire,</a:t>
            </a:r>
            <a:r>
              <a:rPr lang="en-US" sz="2200" dirty="0"/>
              <a:t> and they are burned. If ye abide in me, and my words abide in you, ye shall ask what ye will, and it shall be done unto you. </a:t>
            </a:r>
            <a:r>
              <a:rPr lang="en-US" sz="2200" dirty="0">
                <a:solidFill>
                  <a:schemeClr val="accent1"/>
                </a:solidFill>
              </a:rPr>
              <a:t>Herein is my Father glorified,</a:t>
            </a:r>
            <a:r>
              <a:rPr lang="en-US" sz="2200" dirty="0"/>
              <a:t> that ye bear much fruit; so shall ye be my disciples.</a:t>
            </a:r>
          </a:p>
        </p:txBody>
      </p:sp>
    </p:spTree>
    <p:extLst>
      <p:ext uri="{BB962C8B-B14F-4D97-AF65-F5344CB8AC3E}">
        <p14:creationId xmlns:p14="http://schemas.microsoft.com/office/powerpoint/2010/main" val="2823651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1B442-CDEB-45EE-B372-70DFE11F1EFB}"/>
              </a:ext>
            </a:extLst>
          </p:cNvPr>
          <p:cNvSpPr>
            <a:spLocks noGrp="1"/>
          </p:cNvSpPr>
          <p:nvPr>
            <p:ph type="title"/>
          </p:nvPr>
        </p:nvSpPr>
        <p:spPr>
          <a:xfrm>
            <a:off x="1141413" y="0"/>
            <a:ext cx="9905998" cy="1478570"/>
          </a:xfrm>
        </p:spPr>
        <p:txBody>
          <a:bodyPr/>
          <a:lstStyle/>
          <a:p>
            <a:r>
              <a:rPr lang="en-US" dirty="0"/>
              <a:t>Facts About Grapevines</a:t>
            </a:r>
          </a:p>
        </p:txBody>
      </p:sp>
      <p:sp>
        <p:nvSpPr>
          <p:cNvPr id="3" name="Content Placeholder 2">
            <a:extLst>
              <a:ext uri="{FF2B5EF4-FFF2-40B4-BE49-F238E27FC236}">
                <a16:creationId xmlns:a16="http://schemas.microsoft.com/office/drawing/2014/main" id="{20A9519E-241A-4DD5-B6F0-8B09B6F4E0A2}"/>
              </a:ext>
            </a:extLst>
          </p:cNvPr>
          <p:cNvSpPr>
            <a:spLocks noGrp="1"/>
          </p:cNvSpPr>
          <p:nvPr>
            <p:ph idx="1"/>
          </p:nvPr>
        </p:nvSpPr>
        <p:spPr>
          <a:xfrm>
            <a:off x="1141412" y="1007709"/>
            <a:ext cx="9905999" cy="5201180"/>
          </a:xfrm>
        </p:spPr>
        <p:txBody>
          <a:bodyPr>
            <a:noAutofit/>
          </a:bodyPr>
          <a:lstStyle/>
          <a:p>
            <a:pPr algn="just"/>
            <a:r>
              <a:rPr lang="en-US" sz="2000" dirty="0"/>
              <a:t>“When it comes to pruning grapes, the most common mistake people make is </a:t>
            </a:r>
            <a:r>
              <a:rPr lang="en-US" sz="2000" dirty="0">
                <a:solidFill>
                  <a:schemeClr val="accent1"/>
                </a:solidFill>
              </a:rPr>
              <a:t>not pruning hard enough.</a:t>
            </a:r>
            <a:r>
              <a:rPr lang="en-US" sz="2000" dirty="0"/>
              <a:t> Light pruning doesn’t promote adequate fruiting whereas heavy pruning provides the greatest quality of grapes.” (Heb. 4:12)</a:t>
            </a:r>
          </a:p>
          <a:p>
            <a:pPr algn="just"/>
            <a:r>
              <a:rPr lang="en-US" sz="2000" dirty="0"/>
              <a:t>“When pruning grapes, you’ll want to </a:t>
            </a:r>
            <a:r>
              <a:rPr lang="en-US" sz="2000" dirty="0">
                <a:solidFill>
                  <a:schemeClr val="accent1"/>
                </a:solidFill>
              </a:rPr>
              <a:t>cut off as much of the old wood as possible.</a:t>
            </a:r>
            <a:r>
              <a:rPr lang="en-US" sz="2000" dirty="0"/>
              <a:t> This will encourage the growth of </a:t>
            </a:r>
            <a:r>
              <a:rPr lang="en-US" sz="2000" dirty="0">
                <a:solidFill>
                  <a:schemeClr val="accent1"/>
                </a:solidFill>
              </a:rPr>
              <a:t>new wood, which is where the fruit is produced.</a:t>
            </a:r>
            <a:r>
              <a:rPr lang="en-US" sz="2000" dirty="0"/>
              <a:t>” (Eph. 4:22-24)</a:t>
            </a:r>
          </a:p>
          <a:p>
            <a:pPr algn="just"/>
            <a:r>
              <a:rPr lang="en-US" sz="2000" dirty="0"/>
              <a:t>“Without human </a:t>
            </a:r>
            <a:r>
              <a:rPr lang="en-US" sz="2000" dirty="0">
                <a:solidFill>
                  <a:schemeClr val="accent1"/>
                </a:solidFill>
              </a:rPr>
              <a:t>intervention,</a:t>
            </a:r>
            <a:r>
              <a:rPr lang="en-US" sz="2000" dirty="0"/>
              <a:t> grapevines will naturally grow into a bushy-tree-like </a:t>
            </a:r>
            <a:r>
              <a:rPr lang="en-US" sz="2000" dirty="0">
                <a:solidFill>
                  <a:schemeClr val="accent1"/>
                </a:solidFill>
              </a:rPr>
              <a:t>mess</a:t>
            </a:r>
            <a:r>
              <a:rPr lang="en-US" sz="2000" dirty="0"/>
              <a:t> of leaves and branches. </a:t>
            </a:r>
            <a:r>
              <a:rPr lang="en-US" sz="2000" dirty="0">
                <a:solidFill>
                  <a:schemeClr val="accent1"/>
                </a:solidFill>
              </a:rPr>
              <a:t>Meticulous pruning and training</a:t>
            </a:r>
            <a:r>
              <a:rPr lang="en-US" sz="2000" dirty="0"/>
              <a:t> help the vines stay nice and organized, and focus their energy on growing impeccable grapes.”  (Isa. 64:6)</a:t>
            </a:r>
          </a:p>
          <a:p>
            <a:pPr algn="just"/>
            <a:r>
              <a:rPr lang="en-US" sz="2000" dirty="0"/>
              <a:t>“The first year of growth in a vine’s life is meant to build up nutrient stores, just like when we’re told as kids to eat our spinach so we grow up big and strong. Any flower clusters that grow are usually cut back, so that the vine can focus its energy on establishing a </a:t>
            </a:r>
            <a:r>
              <a:rPr lang="en-US" sz="2000" dirty="0">
                <a:solidFill>
                  <a:schemeClr val="accent1"/>
                </a:solidFill>
              </a:rPr>
              <a:t>strong root system.</a:t>
            </a:r>
            <a:r>
              <a:rPr lang="en-US" sz="2000" dirty="0"/>
              <a:t> Producing fruit so early on is a lofty goal, to the </a:t>
            </a:r>
            <a:r>
              <a:rPr lang="en-US" sz="2000" dirty="0">
                <a:solidFill>
                  <a:schemeClr val="accent1"/>
                </a:solidFill>
              </a:rPr>
              <a:t>vine’s detriment;</a:t>
            </a:r>
            <a:r>
              <a:rPr lang="en-US" sz="2000" dirty="0"/>
              <a:t> as is said, we should learn to walk before we run.” (1 Pet. 2:2; 1 Tim. 3:6)</a:t>
            </a:r>
          </a:p>
        </p:txBody>
      </p:sp>
      <p:sp>
        <p:nvSpPr>
          <p:cNvPr id="4" name="TextBox 3">
            <a:extLst>
              <a:ext uri="{FF2B5EF4-FFF2-40B4-BE49-F238E27FC236}">
                <a16:creationId xmlns:a16="http://schemas.microsoft.com/office/drawing/2014/main" id="{001001FC-0FDA-41B8-9083-C8A8F080275F}"/>
              </a:ext>
            </a:extLst>
          </p:cNvPr>
          <p:cNvSpPr txBox="1"/>
          <p:nvPr/>
        </p:nvSpPr>
        <p:spPr>
          <a:xfrm>
            <a:off x="230820" y="6488668"/>
            <a:ext cx="4882717" cy="369332"/>
          </a:xfrm>
          <a:prstGeom prst="rect">
            <a:avLst/>
          </a:prstGeom>
          <a:noFill/>
        </p:spPr>
        <p:txBody>
          <a:bodyPr wrap="square" rtlCol="0">
            <a:spAutoFit/>
          </a:bodyPr>
          <a:lstStyle/>
          <a:p>
            <a:r>
              <a:rPr lang="en-US" dirty="0"/>
              <a:t>*Sources: Gardeningknowhow.com; winefolly.com</a:t>
            </a:r>
          </a:p>
        </p:txBody>
      </p:sp>
    </p:spTree>
    <p:extLst>
      <p:ext uri="{BB962C8B-B14F-4D97-AF65-F5344CB8AC3E}">
        <p14:creationId xmlns:p14="http://schemas.microsoft.com/office/powerpoint/2010/main" val="2310334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1B442-CDEB-45EE-B372-70DFE11F1EFB}"/>
              </a:ext>
            </a:extLst>
          </p:cNvPr>
          <p:cNvSpPr>
            <a:spLocks noGrp="1"/>
          </p:cNvSpPr>
          <p:nvPr>
            <p:ph type="title"/>
          </p:nvPr>
        </p:nvSpPr>
        <p:spPr>
          <a:xfrm>
            <a:off x="1141413" y="-248575"/>
            <a:ext cx="9905998" cy="1478570"/>
          </a:xfrm>
        </p:spPr>
        <p:txBody>
          <a:bodyPr/>
          <a:lstStyle/>
          <a:p>
            <a:r>
              <a:rPr lang="en-US" dirty="0"/>
              <a:t>Facts About Grapevines</a:t>
            </a:r>
          </a:p>
        </p:txBody>
      </p:sp>
      <p:sp>
        <p:nvSpPr>
          <p:cNvPr id="3" name="Content Placeholder 2">
            <a:extLst>
              <a:ext uri="{FF2B5EF4-FFF2-40B4-BE49-F238E27FC236}">
                <a16:creationId xmlns:a16="http://schemas.microsoft.com/office/drawing/2014/main" id="{20A9519E-241A-4DD5-B6F0-8B09B6F4E0A2}"/>
              </a:ext>
            </a:extLst>
          </p:cNvPr>
          <p:cNvSpPr>
            <a:spLocks noGrp="1"/>
          </p:cNvSpPr>
          <p:nvPr>
            <p:ph idx="1"/>
          </p:nvPr>
        </p:nvSpPr>
        <p:spPr>
          <a:xfrm>
            <a:off x="1141412" y="732501"/>
            <a:ext cx="9905999" cy="5201180"/>
          </a:xfrm>
        </p:spPr>
        <p:txBody>
          <a:bodyPr>
            <a:noAutofit/>
          </a:bodyPr>
          <a:lstStyle/>
          <a:p>
            <a:pPr algn="just"/>
            <a:r>
              <a:rPr lang="en-US" sz="2000" dirty="0"/>
              <a:t>The prior year’s canes are cut back and the pruner </a:t>
            </a:r>
            <a:r>
              <a:rPr lang="en-US" sz="2000" dirty="0">
                <a:solidFill>
                  <a:schemeClr val="accent1"/>
                </a:solidFill>
              </a:rPr>
              <a:t>chooses the best canes</a:t>
            </a:r>
            <a:r>
              <a:rPr lang="en-US" sz="2000" dirty="0"/>
              <a:t> to grow new shoots for the coming year’s </a:t>
            </a:r>
            <a:r>
              <a:rPr lang="en-US" sz="2000" dirty="0">
                <a:solidFill>
                  <a:schemeClr val="accent1"/>
                </a:solidFill>
              </a:rPr>
              <a:t>harvest.</a:t>
            </a:r>
            <a:r>
              <a:rPr lang="en-US" sz="2000" dirty="0"/>
              <a:t> (Matt. 24:14)</a:t>
            </a:r>
          </a:p>
          <a:p>
            <a:pPr algn="just"/>
            <a:r>
              <a:rPr lang="en-US" sz="2000" dirty="0"/>
              <a:t>During April/May (Sept/Oct in the Southern Hemisphere) the first signs of life occur, </a:t>
            </a:r>
            <a:r>
              <a:rPr lang="en-US" sz="2000" dirty="0">
                <a:solidFill>
                  <a:schemeClr val="accent1"/>
                </a:solidFill>
              </a:rPr>
              <a:t>sap rises up</a:t>
            </a:r>
            <a:r>
              <a:rPr lang="en-US" sz="2000" dirty="0"/>
              <a:t> and the buds </a:t>
            </a:r>
            <a:r>
              <a:rPr lang="en-US" sz="2000" dirty="0">
                <a:solidFill>
                  <a:schemeClr val="accent1"/>
                </a:solidFill>
              </a:rPr>
              <a:t>begin to break.</a:t>
            </a:r>
            <a:r>
              <a:rPr lang="en-US" sz="2000" dirty="0"/>
              <a:t> The buds are extremely delicate during this time, for spring hailstorms can destroy them. (Matt. 13:3-9)</a:t>
            </a:r>
          </a:p>
          <a:p>
            <a:pPr algn="just"/>
            <a:r>
              <a:rPr lang="en-US" sz="2000" dirty="0"/>
              <a:t>After the buds break in early spring, they continue to grow. Some viticulturists prune the downward facing shoots to ensure that all the shoots grow upward and to reduce the potential crop size. This strategy involves </a:t>
            </a:r>
            <a:r>
              <a:rPr lang="en-US" sz="2000" dirty="0">
                <a:solidFill>
                  <a:schemeClr val="accent1"/>
                </a:solidFill>
              </a:rPr>
              <a:t>reducing quantity</a:t>
            </a:r>
            <a:r>
              <a:rPr lang="en-US" sz="2000" dirty="0"/>
              <a:t> to </a:t>
            </a:r>
            <a:r>
              <a:rPr lang="en-US" sz="2000" dirty="0">
                <a:solidFill>
                  <a:schemeClr val="accent1"/>
                </a:solidFill>
              </a:rPr>
              <a:t>increase quality</a:t>
            </a:r>
            <a:r>
              <a:rPr lang="en-US" sz="2000" dirty="0"/>
              <a:t> because </a:t>
            </a:r>
            <a:r>
              <a:rPr lang="en-US" sz="2000" dirty="0">
                <a:solidFill>
                  <a:schemeClr val="accent1"/>
                </a:solidFill>
              </a:rPr>
              <a:t>vines that produce limited numbers of grapes produce more concentrated grapes.</a:t>
            </a:r>
            <a:r>
              <a:rPr lang="en-US" sz="2000" dirty="0"/>
              <a:t> (Jdg. 7:2)</a:t>
            </a:r>
          </a:p>
          <a:p>
            <a:pPr algn="just"/>
            <a:r>
              <a:rPr lang="en-US" sz="2000" dirty="0"/>
              <a:t>The flowers of grapevines are called </a:t>
            </a:r>
            <a:r>
              <a:rPr lang="en-US" sz="2000" dirty="0">
                <a:solidFill>
                  <a:schemeClr val="accent1"/>
                </a:solidFill>
              </a:rPr>
              <a:t>perfect flowers:</a:t>
            </a:r>
            <a:r>
              <a:rPr lang="en-US" sz="2000" dirty="0"/>
              <a:t> they pollinate themselves without the need of bees. (Ps. 1:1)</a:t>
            </a:r>
          </a:p>
          <a:p>
            <a:pPr algn="just"/>
            <a:r>
              <a:rPr lang="en-US" sz="2000" dirty="0"/>
              <a:t>Just before </a:t>
            </a:r>
            <a:r>
              <a:rPr lang="en-US" sz="2000" dirty="0" err="1"/>
              <a:t>vérasion</a:t>
            </a:r>
            <a:r>
              <a:rPr lang="en-US" sz="2000" dirty="0"/>
              <a:t> begins, some wine growers do green harvesting, wherein </a:t>
            </a:r>
            <a:r>
              <a:rPr lang="en-US" sz="2000" dirty="0">
                <a:solidFill>
                  <a:schemeClr val="accent1"/>
                </a:solidFill>
              </a:rPr>
              <a:t>a little excess weight is removed from the vines</a:t>
            </a:r>
            <a:r>
              <a:rPr lang="en-US" sz="2000" dirty="0"/>
              <a:t> (the superficial grape bunches) so that the vines can </a:t>
            </a:r>
            <a:r>
              <a:rPr lang="en-US" sz="2000" dirty="0">
                <a:solidFill>
                  <a:schemeClr val="accent1"/>
                </a:solidFill>
              </a:rPr>
              <a:t>focus their energy</a:t>
            </a:r>
            <a:r>
              <a:rPr lang="en-US" sz="2000" dirty="0"/>
              <a:t> on their real friends. </a:t>
            </a:r>
            <a:r>
              <a:rPr lang="en-US" sz="2000" dirty="0" err="1"/>
              <a:t>Er</a:t>
            </a:r>
            <a:r>
              <a:rPr lang="en-US" sz="2000" dirty="0"/>
              <a:t>, grapes, focus on their remaining grapes. (Ps. 55:22)</a:t>
            </a:r>
          </a:p>
        </p:txBody>
      </p:sp>
      <p:sp>
        <p:nvSpPr>
          <p:cNvPr id="4" name="TextBox 3">
            <a:extLst>
              <a:ext uri="{FF2B5EF4-FFF2-40B4-BE49-F238E27FC236}">
                <a16:creationId xmlns:a16="http://schemas.microsoft.com/office/drawing/2014/main" id="{001001FC-0FDA-41B8-9083-C8A8F080275F}"/>
              </a:ext>
            </a:extLst>
          </p:cNvPr>
          <p:cNvSpPr txBox="1"/>
          <p:nvPr/>
        </p:nvSpPr>
        <p:spPr>
          <a:xfrm>
            <a:off x="284086" y="6488668"/>
            <a:ext cx="4882717" cy="369332"/>
          </a:xfrm>
          <a:prstGeom prst="rect">
            <a:avLst/>
          </a:prstGeom>
          <a:noFill/>
        </p:spPr>
        <p:txBody>
          <a:bodyPr wrap="square" rtlCol="0">
            <a:spAutoFit/>
          </a:bodyPr>
          <a:lstStyle/>
          <a:p>
            <a:r>
              <a:rPr lang="en-US" dirty="0"/>
              <a:t>*Sources: winefolly.com</a:t>
            </a:r>
          </a:p>
        </p:txBody>
      </p:sp>
    </p:spTree>
    <p:extLst>
      <p:ext uri="{BB962C8B-B14F-4D97-AF65-F5344CB8AC3E}">
        <p14:creationId xmlns:p14="http://schemas.microsoft.com/office/powerpoint/2010/main" val="174730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E0873-D269-4352-BFFD-1741DD9C2F14}"/>
              </a:ext>
            </a:extLst>
          </p:cNvPr>
          <p:cNvSpPr>
            <a:spLocks noGrp="1"/>
          </p:cNvSpPr>
          <p:nvPr>
            <p:ph type="title"/>
          </p:nvPr>
        </p:nvSpPr>
        <p:spPr/>
        <p:txBody>
          <a:bodyPr/>
          <a:lstStyle/>
          <a:p>
            <a:r>
              <a:rPr lang="en-US" dirty="0"/>
              <a:t>Some Things to Consider</a:t>
            </a:r>
          </a:p>
        </p:txBody>
      </p:sp>
      <p:sp>
        <p:nvSpPr>
          <p:cNvPr id="4" name="Text Placeholder 3">
            <a:extLst>
              <a:ext uri="{FF2B5EF4-FFF2-40B4-BE49-F238E27FC236}">
                <a16:creationId xmlns:a16="http://schemas.microsoft.com/office/drawing/2014/main" id="{CDAA5E67-8052-40D1-A14D-54B0A4679AB9}"/>
              </a:ext>
            </a:extLst>
          </p:cNvPr>
          <p:cNvSpPr>
            <a:spLocks noGrp="1"/>
          </p:cNvSpPr>
          <p:nvPr>
            <p:ph type="body" sz="half" idx="2"/>
          </p:nvPr>
        </p:nvSpPr>
        <p:spPr>
          <a:xfrm>
            <a:off x="1141410" y="2249486"/>
            <a:ext cx="6467301" cy="4142436"/>
          </a:xfrm>
        </p:spPr>
        <p:txBody>
          <a:bodyPr>
            <a:normAutofit/>
          </a:bodyPr>
          <a:lstStyle/>
          <a:p>
            <a:pPr marL="285750" indent="-285750">
              <a:buFont typeface="Arial" panose="020B0604020202020204" pitchFamily="34" charset="0"/>
              <a:buChar char="•"/>
            </a:pPr>
            <a:r>
              <a:rPr lang="en-US" dirty="0"/>
              <a:t>There are several ways to bear fruit. Do not be fixated on tangible and glorified roles.</a:t>
            </a:r>
          </a:p>
          <a:p>
            <a:pPr marL="285750" indent="-285750">
              <a:buFont typeface="Arial" panose="020B0604020202020204" pitchFamily="34" charset="0"/>
              <a:buChar char="•"/>
            </a:pPr>
            <a:r>
              <a:rPr lang="en-US" dirty="0"/>
              <a:t>Sometimes God will give you your destiny in pieces so that it is developed in his perfect timing. </a:t>
            </a:r>
          </a:p>
          <a:p>
            <a:pPr marL="285750" indent="-285750">
              <a:buFont typeface="Arial" panose="020B0604020202020204" pitchFamily="34" charset="0"/>
              <a:buChar char="•"/>
            </a:pPr>
            <a:r>
              <a:rPr lang="en-US" dirty="0"/>
              <a:t>Some of our life experiences can be used for God’s glory. (e.g. Paul’s knowledge of the law. Joseph’s dreams in prison. Daniel’s interpretations; David’s shepherding, etc.)</a:t>
            </a:r>
          </a:p>
          <a:p>
            <a:pPr marL="285750" indent="-285750">
              <a:buFont typeface="Arial" panose="020B0604020202020204" pitchFamily="34" charset="0"/>
              <a:buChar char="•"/>
            </a:pPr>
            <a:r>
              <a:rPr lang="en-US" dirty="0"/>
              <a:t>Our ability to produce means we have to have a healthy balance of consumption and production. God will not reveal our full purpose until we avail ourselves to be able to produce for Him. Putting away distractions. (Luke 12:48)</a:t>
            </a:r>
          </a:p>
        </p:txBody>
      </p:sp>
      <p:pic>
        <p:nvPicPr>
          <p:cNvPr id="12" name="Picture 11">
            <a:extLst>
              <a:ext uri="{FF2B5EF4-FFF2-40B4-BE49-F238E27FC236}">
                <a16:creationId xmlns:a16="http://schemas.microsoft.com/office/drawing/2014/main" id="{B69E7532-326F-4A0D-8FE3-A19C9485BDD4}"/>
              </a:ext>
            </a:extLst>
          </p:cNvPr>
          <p:cNvPicPr>
            <a:picLocks noChangeAspect="1"/>
          </p:cNvPicPr>
          <p:nvPr/>
        </p:nvPicPr>
        <p:blipFill>
          <a:blip r:embed="rId2"/>
          <a:stretch>
            <a:fillRect/>
          </a:stretch>
        </p:blipFill>
        <p:spPr>
          <a:xfrm>
            <a:off x="7608711" y="1246573"/>
            <a:ext cx="4367266" cy="3437878"/>
          </a:xfrm>
          <a:prstGeom prst="rect">
            <a:avLst/>
          </a:prstGeom>
        </p:spPr>
      </p:pic>
    </p:spTree>
    <p:extLst>
      <p:ext uri="{BB962C8B-B14F-4D97-AF65-F5344CB8AC3E}">
        <p14:creationId xmlns:p14="http://schemas.microsoft.com/office/powerpoint/2010/main" val="120159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C6C21-A3A4-4AE7-B34A-F406DA3282BF}"/>
              </a:ext>
            </a:extLst>
          </p:cNvPr>
          <p:cNvSpPr>
            <a:spLocks noGrp="1"/>
          </p:cNvSpPr>
          <p:nvPr>
            <p:ph type="title"/>
          </p:nvPr>
        </p:nvSpPr>
        <p:spPr/>
        <p:txBody>
          <a:bodyPr/>
          <a:lstStyle/>
          <a:p>
            <a:r>
              <a:rPr lang="en-US" dirty="0"/>
              <a:t>What are effective ways to put away distractions?</a:t>
            </a:r>
          </a:p>
        </p:txBody>
      </p:sp>
      <p:sp>
        <p:nvSpPr>
          <p:cNvPr id="3" name="Text Placeholder 2">
            <a:extLst>
              <a:ext uri="{FF2B5EF4-FFF2-40B4-BE49-F238E27FC236}">
                <a16:creationId xmlns:a16="http://schemas.microsoft.com/office/drawing/2014/main" id="{A31D90EE-DDD3-4C5F-9F2F-2FC37F2E891B}"/>
              </a:ext>
            </a:extLst>
          </p:cNvPr>
          <p:cNvSpPr>
            <a:spLocks noGrp="1"/>
          </p:cNvSpPr>
          <p:nvPr>
            <p:ph type="body" idx="1"/>
          </p:nvPr>
        </p:nvSpPr>
        <p:spPr/>
        <p:txBody>
          <a:bodyPr/>
          <a:lstStyle/>
          <a:p>
            <a:r>
              <a:rPr lang="en-US" dirty="0"/>
              <a:t>Discussion Question</a:t>
            </a:r>
          </a:p>
        </p:txBody>
      </p:sp>
    </p:spTree>
    <p:extLst>
      <p:ext uri="{BB962C8B-B14F-4D97-AF65-F5344CB8AC3E}">
        <p14:creationId xmlns:p14="http://schemas.microsoft.com/office/powerpoint/2010/main" val="211105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8C8C8-A9DB-4F72-B85F-8776CDFF3140}"/>
              </a:ext>
            </a:extLst>
          </p:cNvPr>
          <p:cNvSpPr>
            <a:spLocks noGrp="1"/>
          </p:cNvSpPr>
          <p:nvPr>
            <p:ph type="title"/>
          </p:nvPr>
        </p:nvSpPr>
        <p:spPr/>
        <p:txBody>
          <a:bodyPr/>
          <a:lstStyle/>
          <a:p>
            <a:r>
              <a:rPr lang="en-US" dirty="0"/>
              <a:t>3 Takeaways</a:t>
            </a:r>
          </a:p>
        </p:txBody>
      </p:sp>
      <p:sp>
        <p:nvSpPr>
          <p:cNvPr id="3" name="Text Placeholder 2">
            <a:extLst>
              <a:ext uri="{FF2B5EF4-FFF2-40B4-BE49-F238E27FC236}">
                <a16:creationId xmlns:a16="http://schemas.microsoft.com/office/drawing/2014/main" id="{F83865C2-486A-4AA8-AB48-2CB0AEFF7E2D}"/>
              </a:ext>
            </a:extLst>
          </p:cNvPr>
          <p:cNvSpPr>
            <a:spLocks noGrp="1"/>
          </p:cNvSpPr>
          <p:nvPr>
            <p:ph type="body" idx="1"/>
          </p:nvPr>
        </p:nvSpPr>
        <p:spPr/>
        <p:txBody>
          <a:bodyPr/>
          <a:lstStyle/>
          <a:p>
            <a:r>
              <a:rPr lang="en-US" dirty="0"/>
              <a:t>Hearing it through the grapevine</a:t>
            </a:r>
          </a:p>
        </p:txBody>
      </p:sp>
      <p:sp>
        <p:nvSpPr>
          <p:cNvPr id="4" name="Text Placeholder 3">
            <a:extLst>
              <a:ext uri="{FF2B5EF4-FFF2-40B4-BE49-F238E27FC236}">
                <a16:creationId xmlns:a16="http://schemas.microsoft.com/office/drawing/2014/main" id="{3211AEDB-B966-4DE9-9BB3-367CBB958D49}"/>
              </a:ext>
            </a:extLst>
          </p:cNvPr>
          <p:cNvSpPr>
            <a:spLocks noGrp="1"/>
          </p:cNvSpPr>
          <p:nvPr>
            <p:ph type="body" sz="half" idx="15"/>
          </p:nvPr>
        </p:nvSpPr>
        <p:spPr/>
        <p:txBody>
          <a:bodyPr>
            <a:normAutofit/>
          </a:bodyPr>
          <a:lstStyle/>
          <a:p>
            <a:pPr algn="just"/>
            <a:r>
              <a:rPr lang="en-US" sz="1600" dirty="0"/>
              <a:t>Our purpose is revealed through our connection to Christ. The only way that we can produce fruit is to be connected to the True Vine. God takes us through a very meticulous pruning process for us to be productive. Much of this process is removal of old and dead things</a:t>
            </a:r>
          </a:p>
        </p:txBody>
      </p:sp>
      <p:sp>
        <p:nvSpPr>
          <p:cNvPr id="5" name="Text Placeholder 4">
            <a:extLst>
              <a:ext uri="{FF2B5EF4-FFF2-40B4-BE49-F238E27FC236}">
                <a16:creationId xmlns:a16="http://schemas.microsoft.com/office/drawing/2014/main" id="{FF33617E-97BF-4F5B-A74A-E5ECFAF8591A}"/>
              </a:ext>
            </a:extLst>
          </p:cNvPr>
          <p:cNvSpPr>
            <a:spLocks noGrp="1"/>
          </p:cNvSpPr>
          <p:nvPr>
            <p:ph type="body" sz="quarter" idx="3"/>
          </p:nvPr>
        </p:nvSpPr>
        <p:spPr/>
        <p:txBody>
          <a:bodyPr/>
          <a:lstStyle/>
          <a:p>
            <a:r>
              <a:rPr lang="en-US" dirty="0"/>
              <a:t>The Breaking</a:t>
            </a:r>
          </a:p>
        </p:txBody>
      </p:sp>
      <p:sp>
        <p:nvSpPr>
          <p:cNvPr id="6" name="Text Placeholder 5">
            <a:extLst>
              <a:ext uri="{FF2B5EF4-FFF2-40B4-BE49-F238E27FC236}">
                <a16:creationId xmlns:a16="http://schemas.microsoft.com/office/drawing/2014/main" id="{12F294EC-903C-42B9-A771-B36AC4A643A1}"/>
              </a:ext>
            </a:extLst>
          </p:cNvPr>
          <p:cNvSpPr>
            <a:spLocks noGrp="1"/>
          </p:cNvSpPr>
          <p:nvPr>
            <p:ph type="body" sz="half" idx="16"/>
          </p:nvPr>
        </p:nvSpPr>
        <p:spPr/>
        <p:txBody>
          <a:bodyPr>
            <a:normAutofit/>
          </a:bodyPr>
          <a:lstStyle/>
          <a:p>
            <a:pPr algn="just"/>
            <a:r>
              <a:rPr lang="en-US" sz="1600" dirty="0"/>
              <a:t>Before harvest occurs, there has to be an outpour and a breaking. The sacrifices of God are a broken spirit and a contrite heart. Only from that place are we ready to be used by God. The goal of God’s harvest quality over quantity. God is not moved by numbers.  </a:t>
            </a:r>
          </a:p>
        </p:txBody>
      </p:sp>
      <p:sp>
        <p:nvSpPr>
          <p:cNvPr id="7" name="Text Placeholder 6">
            <a:extLst>
              <a:ext uri="{FF2B5EF4-FFF2-40B4-BE49-F238E27FC236}">
                <a16:creationId xmlns:a16="http://schemas.microsoft.com/office/drawing/2014/main" id="{A51FD869-3741-40F4-B0F0-AD7319635D2D}"/>
              </a:ext>
            </a:extLst>
          </p:cNvPr>
          <p:cNvSpPr>
            <a:spLocks noGrp="1"/>
          </p:cNvSpPr>
          <p:nvPr>
            <p:ph type="body" sz="quarter" idx="13"/>
          </p:nvPr>
        </p:nvSpPr>
        <p:spPr/>
        <p:txBody>
          <a:bodyPr/>
          <a:lstStyle/>
          <a:p>
            <a:r>
              <a:rPr lang="en-US" dirty="0"/>
              <a:t>Know Your Role</a:t>
            </a:r>
          </a:p>
        </p:txBody>
      </p:sp>
      <p:sp>
        <p:nvSpPr>
          <p:cNvPr id="8" name="Text Placeholder 7">
            <a:extLst>
              <a:ext uri="{FF2B5EF4-FFF2-40B4-BE49-F238E27FC236}">
                <a16:creationId xmlns:a16="http://schemas.microsoft.com/office/drawing/2014/main" id="{D328AAF9-014B-432B-8723-E258E0F1BD77}"/>
              </a:ext>
            </a:extLst>
          </p:cNvPr>
          <p:cNvSpPr>
            <a:spLocks noGrp="1"/>
          </p:cNvSpPr>
          <p:nvPr>
            <p:ph type="body" sz="half" idx="17"/>
          </p:nvPr>
        </p:nvSpPr>
        <p:spPr/>
        <p:txBody>
          <a:bodyPr>
            <a:normAutofit/>
          </a:bodyPr>
          <a:lstStyle/>
          <a:p>
            <a:pPr algn="just"/>
            <a:r>
              <a:rPr lang="en-US" sz="1600" dirty="0"/>
              <a:t>Our purpose may not always be glamorous. We have to be available for God to use us in His kingdom how He sees fit. Everything must be done in God’s timing. To be an effective vessel, we have to consume from the Lord (and not other sources) and produce at a high level.</a:t>
            </a:r>
          </a:p>
        </p:txBody>
      </p:sp>
    </p:spTree>
    <p:extLst>
      <p:ext uri="{BB962C8B-B14F-4D97-AF65-F5344CB8AC3E}">
        <p14:creationId xmlns:p14="http://schemas.microsoft.com/office/powerpoint/2010/main" val="8396251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TM22898775_Modern Circuit design_SL_V1.potx" id="{D7AD0F58-4DF1-4655-B454-893348AD7998}" vid="{1E267F19-E5ED-48D3-B7A8-11832F35D43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A938410-2173-430A-9B92-20257D39BD88}">
  <ds:schemaRefs>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http://schemas.microsoft.com/office/2006/metadata/properties"/>
    <ds:schemaRef ds:uri="16c05727-aa75-4e4a-9b5f-8a80a1165891"/>
    <ds:schemaRef ds:uri="http://purl.org/dc/terms/"/>
    <ds:schemaRef ds:uri="71af3243-3dd4-4a8d-8c0d-dd76da1f02a5"/>
    <ds:schemaRef ds:uri="http://www.w3.org/XML/1998/namespace"/>
    <ds:schemaRef ds:uri="http://purl.org/dc/dcmitype/"/>
  </ds:schemaRefs>
</ds:datastoreItem>
</file>

<file path=customXml/itemProps2.xml><?xml version="1.0" encoding="utf-8"?>
<ds:datastoreItem xmlns:ds="http://schemas.openxmlformats.org/officeDocument/2006/customXml" ds:itemID="{80B6055E-F2DC-412A-8B07-D3793807DA86}">
  <ds:schemaRefs>
    <ds:schemaRef ds:uri="http://schemas.microsoft.com/sharepoint/v3/contenttype/forms"/>
  </ds:schemaRefs>
</ds:datastoreItem>
</file>

<file path=customXml/itemProps3.xml><?xml version="1.0" encoding="utf-8"?>
<ds:datastoreItem xmlns:ds="http://schemas.openxmlformats.org/officeDocument/2006/customXml" ds:itemID="{E1BF91BB-6045-4869-8145-5C20AAEE9A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Modern Circuit design</Template>
  <TotalTime>0</TotalTime>
  <Words>1015</Words>
  <Application>Microsoft Office PowerPoint</Application>
  <PresentationFormat>Widescreen</PresentationFormat>
  <Paragraphs>32</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Tw Cen MT</vt:lpstr>
      <vt:lpstr>Circuit</vt:lpstr>
      <vt:lpstr>I heard it through the Grapevine</vt:lpstr>
      <vt:lpstr>The True Vine (John 15:1-8)</vt:lpstr>
      <vt:lpstr>Facts About Grapevines</vt:lpstr>
      <vt:lpstr>Facts About Grapevines</vt:lpstr>
      <vt:lpstr>Some Things to Consider</vt:lpstr>
      <vt:lpstr>What are effective ways to put away distractions?</vt:lpstr>
      <vt:lpstr>3 Takeaways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2019-06-06T14:13:03Z</dcterms:created>
  <dcterms:modified xsi:type="dcterms:W3CDTF">2019-06-20T23:52:10Z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