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260" r:id="rId3"/>
    <p:sldId id="271" r:id="rId4"/>
    <p:sldId id="276" r:id="rId5"/>
    <p:sldId id="273" r:id="rId6"/>
    <p:sldId id="275" r:id="rId7"/>
    <p:sldId id="274"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9055CF-8DEB-4A02-949A-DE72B6AC5D37}" type="doc">
      <dgm:prSet loTypeId="urn:microsoft.com/office/officeart/2005/8/layout/hList6" loCatId="list" qsTypeId="urn:microsoft.com/office/officeart/2005/8/quickstyle/simple3" qsCatId="simple" csTypeId="urn:microsoft.com/office/officeart/2005/8/colors/accent1_2" csCatId="accent1" phldr="1"/>
      <dgm:spPr/>
      <dgm:t>
        <a:bodyPr/>
        <a:lstStyle/>
        <a:p>
          <a:endParaRPr lang="en-US"/>
        </a:p>
      </dgm:t>
    </dgm:pt>
    <dgm:pt modelId="{082E8A29-955A-4C7C-A174-3E9DCD4DC89B}">
      <dgm:prSet phldrT="[Text]"/>
      <dgm:spPr/>
      <dgm:t>
        <a:bodyPr/>
        <a:lstStyle/>
        <a:p>
          <a:pPr algn="ctr"/>
          <a:r>
            <a:rPr lang="en-US" dirty="0"/>
            <a:t>The Substitute Teacher</a:t>
          </a:r>
        </a:p>
        <a:p>
          <a:pPr algn="l"/>
          <a:r>
            <a:rPr lang="en-US" dirty="0"/>
            <a:t>Moses’ absence placed Aaron in a position of authority. The Israelites immediate took this as an opportunity to leverage Aaron to worship another god. Aaron, who was the mouthpiece to the the people, decided to please the people instead of God.</a:t>
          </a:r>
        </a:p>
      </dgm:t>
    </dgm:pt>
    <dgm:pt modelId="{BA7938E6-8DFA-40B7-B4C4-EACC6D85FC31}" type="parTrans" cxnId="{2986897A-7787-444F-B6C8-41F3823EF3C1}">
      <dgm:prSet/>
      <dgm:spPr/>
      <dgm:t>
        <a:bodyPr/>
        <a:lstStyle/>
        <a:p>
          <a:endParaRPr lang="en-US"/>
        </a:p>
      </dgm:t>
    </dgm:pt>
    <dgm:pt modelId="{C2176686-D23E-48EB-9D1B-1A1B46236638}" type="sibTrans" cxnId="{2986897A-7787-444F-B6C8-41F3823EF3C1}">
      <dgm:prSet/>
      <dgm:spPr/>
      <dgm:t>
        <a:bodyPr/>
        <a:lstStyle/>
        <a:p>
          <a:endParaRPr lang="en-US"/>
        </a:p>
      </dgm:t>
    </dgm:pt>
    <dgm:pt modelId="{B6E26FFC-9977-4BBC-BEC7-3D6B63754E52}">
      <dgm:prSet phldrT="[Text]"/>
      <dgm:spPr/>
      <dgm:t>
        <a:bodyPr/>
        <a:lstStyle/>
        <a:p>
          <a:pPr algn="ctr"/>
          <a:r>
            <a:rPr lang="en-US" dirty="0"/>
            <a:t>The Compromise</a:t>
          </a:r>
        </a:p>
        <a:p>
          <a:pPr algn="l"/>
          <a:r>
            <a:rPr lang="en-US" dirty="0"/>
            <a:t>Aaron played a major role in Israel’s exodus from Egypt. However, even as priest, he did not have a strong enough relationship with God to prevent him from compromising. You can give someone a role, but you cannot give relationship.</a:t>
          </a:r>
        </a:p>
      </dgm:t>
    </dgm:pt>
    <dgm:pt modelId="{5CEFBD89-2F4F-4B51-A98A-0F3C86494166}" type="parTrans" cxnId="{17E73148-9C08-4999-B21E-F3C5A0E3FC0C}">
      <dgm:prSet/>
      <dgm:spPr/>
      <dgm:t>
        <a:bodyPr/>
        <a:lstStyle/>
        <a:p>
          <a:endParaRPr lang="en-US"/>
        </a:p>
      </dgm:t>
    </dgm:pt>
    <dgm:pt modelId="{48634C00-2335-4923-9072-EB7482323D9C}" type="sibTrans" cxnId="{17E73148-9C08-4999-B21E-F3C5A0E3FC0C}">
      <dgm:prSet/>
      <dgm:spPr/>
      <dgm:t>
        <a:bodyPr/>
        <a:lstStyle/>
        <a:p>
          <a:endParaRPr lang="en-US"/>
        </a:p>
      </dgm:t>
    </dgm:pt>
    <dgm:pt modelId="{6D0E5D9F-7263-4526-A227-51301233F549}">
      <dgm:prSet phldrT="[Text]"/>
      <dgm:spPr/>
      <dgm:t>
        <a:bodyPr/>
        <a:lstStyle/>
        <a:p>
          <a:pPr algn="ctr"/>
          <a:r>
            <a:rPr lang="en-US" dirty="0"/>
            <a:t>The Consequence</a:t>
          </a:r>
        </a:p>
        <a:p>
          <a:pPr algn="l"/>
          <a:r>
            <a:rPr lang="en-US" dirty="0"/>
            <a:t>Aaron’s disobedience and idolatry jeopardized the Israelites.  If it were not for Moses’ intercession and plea to God, then God would have wiped them all out.  There were still casualties of worshiping the golden calf as well as a plague on those remaining.</a:t>
          </a:r>
        </a:p>
      </dgm:t>
    </dgm:pt>
    <dgm:pt modelId="{23416D07-25F8-426C-BC65-639E6BCF4D6D}" type="parTrans" cxnId="{C8C462C6-33A3-4E8B-91FE-36DBE92F1C4A}">
      <dgm:prSet/>
      <dgm:spPr/>
      <dgm:t>
        <a:bodyPr/>
        <a:lstStyle/>
        <a:p>
          <a:endParaRPr lang="en-US"/>
        </a:p>
      </dgm:t>
    </dgm:pt>
    <dgm:pt modelId="{DE289E29-1989-4D8E-8AA6-F030105B3F13}" type="sibTrans" cxnId="{C8C462C6-33A3-4E8B-91FE-36DBE92F1C4A}">
      <dgm:prSet/>
      <dgm:spPr/>
      <dgm:t>
        <a:bodyPr/>
        <a:lstStyle/>
        <a:p>
          <a:endParaRPr lang="en-US"/>
        </a:p>
      </dgm:t>
    </dgm:pt>
    <dgm:pt modelId="{6F1872F4-A030-4D64-A17C-72EA1ABBD62E}" type="pres">
      <dgm:prSet presAssocID="{CF9055CF-8DEB-4A02-949A-DE72B6AC5D37}" presName="Name0" presStyleCnt="0">
        <dgm:presLayoutVars>
          <dgm:dir/>
          <dgm:resizeHandles val="exact"/>
        </dgm:presLayoutVars>
      </dgm:prSet>
      <dgm:spPr/>
    </dgm:pt>
    <dgm:pt modelId="{98302F07-D6A9-46A5-9807-EBF6C9F5B2DD}" type="pres">
      <dgm:prSet presAssocID="{082E8A29-955A-4C7C-A174-3E9DCD4DC89B}" presName="node" presStyleLbl="node1" presStyleIdx="0" presStyleCnt="3" custLinFactNeighborY="-223">
        <dgm:presLayoutVars>
          <dgm:bulletEnabled val="1"/>
        </dgm:presLayoutVars>
      </dgm:prSet>
      <dgm:spPr/>
    </dgm:pt>
    <dgm:pt modelId="{6681DF6F-8E98-430C-9A87-14BEC6C3269E}" type="pres">
      <dgm:prSet presAssocID="{C2176686-D23E-48EB-9D1B-1A1B46236638}" presName="sibTrans" presStyleCnt="0"/>
      <dgm:spPr/>
    </dgm:pt>
    <dgm:pt modelId="{DAD9059A-916A-4916-A2A8-B42491568DD3}" type="pres">
      <dgm:prSet presAssocID="{B6E26FFC-9977-4BBC-BEC7-3D6B63754E52}" presName="node" presStyleLbl="node1" presStyleIdx="1" presStyleCnt="3">
        <dgm:presLayoutVars>
          <dgm:bulletEnabled val="1"/>
        </dgm:presLayoutVars>
      </dgm:prSet>
      <dgm:spPr/>
    </dgm:pt>
    <dgm:pt modelId="{39AEACD1-F8CF-4528-8379-DAA829B3790B}" type="pres">
      <dgm:prSet presAssocID="{48634C00-2335-4923-9072-EB7482323D9C}" presName="sibTrans" presStyleCnt="0"/>
      <dgm:spPr/>
    </dgm:pt>
    <dgm:pt modelId="{25A33852-3C4B-4406-8856-3A4D6201948C}" type="pres">
      <dgm:prSet presAssocID="{6D0E5D9F-7263-4526-A227-51301233F549}" presName="node" presStyleLbl="node1" presStyleIdx="2" presStyleCnt="3" custLinFactNeighborX="291" custLinFactNeighborY="-3563">
        <dgm:presLayoutVars>
          <dgm:bulletEnabled val="1"/>
        </dgm:presLayoutVars>
      </dgm:prSet>
      <dgm:spPr/>
    </dgm:pt>
  </dgm:ptLst>
  <dgm:cxnLst>
    <dgm:cxn modelId="{0676BA07-1135-49D0-993A-27A9F99FC0CD}" type="presOf" srcId="{B6E26FFC-9977-4BBC-BEC7-3D6B63754E52}" destId="{DAD9059A-916A-4916-A2A8-B42491568DD3}" srcOrd="0" destOrd="0" presId="urn:microsoft.com/office/officeart/2005/8/layout/hList6"/>
    <dgm:cxn modelId="{5351B217-259B-4E6A-85F5-2E408BEB0764}" type="presOf" srcId="{082E8A29-955A-4C7C-A174-3E9DCD4DC89B}" destId="{98302F07-D6A9-46A5-9807-EBF6C9F5B2DD}" srcOrd="0" destOrd="0" presId="urn:microsoft.com/office/officeart/2005/8/layout/hList6"/>
    <dgm:cxn modelId="{77BD0D2D-7C4E-49B3-9A72-0FD33F32D294}" type="presOf" srcId="{6D0E5D9F-7263-4526-A227-51301233F549}" destId="{25A33852-3C4B-4406-8856-3A4D6201948C}" srcOrd="0" destOrd="0" presId="urn:microsoft.com/office/officeart/2005/8/layout/hList6"/>
    <dgm:cxn modelId="{17E73148-9C08-4999-B21E-F3C5A0E3FC0C}" srcId="{CF9055CF-8DEB-4A02-949A-DE72B6AC5D37}" destId="{B6E26FFC-9977-4BBC-BEC7-3D6B63754E52}" srcOrd="1" destOrd="0" parTransId="{5CEFBD89-2F4F-4B51-A98A-0F3C86494166}" sibTransId="{48634C00-2335-4923-9072-EB7482323D9C}"/>
    <dgm:cxn modelId="{2986897A-7787-444F-B6C8-41F3823EF3C1}" srcId="{CF9055CF-8DEB-4A02-949A-DE72B6AC5D37}" destId="{082E8A29-955A-4C7C-A174-3E9DCD4DC89B}" srcOrd="0" destOrd="0" parTransId="{BA7938E6-8DFA-40B7-B4C4-EACC6D85FC31}" sibTransId="{C2176686-D23E-48EB-9D1B-1A1B46236638}"/>
    <dgm:cxn modelId="{C8C462C6-33A3-4E8B-91FE-36DBE92F1C4A}" srcId="{CF9055CF-8DEB-4A02-949A-DE72B6AC5D37}" destId="{6D0E5D9F-7263-4526-A227-51301233F549}" srcOrd="2" destOrd="0" parTransId="{23416D07-25F8-426C-BC65-639E6BCF4D6D}" sibTransId="{DE289E29-1989-4D8E-8AA6-F030105B3F13}"/>
    <dgm:cxn modelId="{24179AE2-AA7E-4702-A358-E95F80152CCA}" type="presOf" srcId="{CF9055CF-8DEB-4A02-949A-DE72B6AC5D37}" destId="{6F1872F4-A030-4D64-A17C-72EA1ABBD62E}" srcOrd="0" destOrd="0" presId="urn:microsoft.com/office/officeart/2005/8/layout/hList6"/>
    <dgm:cxn modelId="{D4055BC1-25B1-4CD1-BF08-20C154FADF73}" type="presParOf" srcId="{6F1872F4-A030-4D64-A17C-72EA1ABBD62E}" destId="{98302F07-D6A9-46A5-9807-EBF6C9F5B2DD}" srcOrd="0" destOrd="0" presId="urn:microsoft.com/office/officeart/2005/8/layout/hList6"/>
    <dgm:cxn modelId="{584E2F3E-994B-49B2-AD46-0E8D6E4A468B}" type="presParOf" srcId="{6F1872F4-A030-4D64-A17C-72EA1ABBD62E}" destId="{6681DF6F-8E98-430C-9A87-14BEC6C3269E}" srcOrd="1" destOrd="0" presId="urn:microsoft.com/office/officeart/2005/8/layout/hList6"/>
    <dgm:cxn modelId="{FD54A181-98DF-439C-9CA4-93CD1333DEC4}" type="presParOf" srcId="{6F1872F4-A030-4D64-A17C-72EA1ABBD62E}" destId="{DAD9059A-916A-4916-A2A8-B42491568DD3}" srcOrd="2" destOrd="0" presId="urn:microsoft.com/office/officeart/2005/8/layout/hList6"/>
    <dgm:cxn modelId="{B910F504-589D-4168-B820-FECB0EF26955}" type="presParOf" srcId="{6F1872F4-A030-4D64-A17C-72EA1ABBD62E}" destId="{39AEACD1-F8CF-4528-8379-DAA829B3790B}" srcOrd="3" destOrd="0" presId="urn:microsoft.com/office/officeart/2005/8/layout/hList6"/>
    <dgm:cxn modelId="{AEDC4C6E-DC7C-4364-8563-E748313EFA17}" type="presParOf" srcId="{6F1872F4-A030-4D64-A17C-72EA1ABBD62E}" destId="{25A33852-3C4B-4406-8856-3A4D6201948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02F07-D6A9-46A5-9807-EBF6C9F5B2DD}">
      <dsp:nvSpPr>
        <dsp:cNvPr id="0" name=""/>
        <dsp:cNvSpPr/>
      </dsp:nvSpPr>
      <dsp:spPr>
        <a:xfrm rot="16200000">
          <a:off x="-463768"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513" bIns="0" numCol="1" spcCol="1270" anchor="ctr" anchorCtr="0">
          <a:noAutofit/>
        </a:bodyPr>
        <a:lstStyle/>
        <a:p>
          <a:pPr marL="0" lvl="0" indent="0" algn="ctr" defTabSz="711200">
            <a:lnSpc>
              <a:spcPct val="90000"/>
            </a:lnSpc>
            <a:spcBef>
              <a:spcPct val="0"/>
            </a:spcBef>
            <a:spcAft>
              <a:spcPct val="35000"/>
            </a:spcAft>
            <a:buNone/>
          </a:pPr>
          <a:r>
            <a:rPr lang="en-US" sz="1600" kern="1200" dirty="0"/>
            <a:t>The Substitute Teacher</a:t>
          </a:r>
        </a:p>
        <a:p>
          <a:pPr marL="0" lvl="0" indent="0" algn="l" defTabSz="711200">
            <a:lnSpc>
              <a:spcPct val="90000"/>
            </a:lnSpc>
            <a:spcBef>
              <a:spcPct val="0"/>
            </a:spcBef>
            <a:spcAft>
              <a:spcPct val="35000"/>
            </a:spcAft>
            <a:buNone/>
          </a:pPr>
          <a:r>
            <a:rPr lang="en-US" sz="1600" kern="1200" dirty="0"/>
            <a:t>Moses’ absence placed Aaron in a position of authority. The Israelites immediate took this as an opportunity to leverage Aaron to worship another god. Aaron, who was the mouthpiece to the the people, decided to please the people instead of God.</a:t>
          </a:r>
        </a:p>
      </dsp:txBody>
      <dsp:txXfrm rot="5400000">
        <a:off x="1176" y="797242"/>
        <a:ext cx="3056325" cy="2391727"/>
      </dsp:txXfrm>
    </dsp:sp>
    <dsp:sp modelId="{DAD9059A-916A-4916-A2A8-B42491568DD3}">
      <dsp:nvSpPr>
        <dsp:cNvPr id="0" name=""/>
        <dsp:cNvSpPr/>
      </dsp:nvSpPr>
      <dsp:spPr>
        <a:xfrm rot="16200000">
          <a:off x="2821780"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513" bIns="0" numCol="1" spcCol="1270" anchor="ctr" anchorCtr="0">
          <a:noAutofit/>
        </a:bodyPr>
        <a:lstStyle/>
        <a:p>
          <a:pPr marL="0" lvl="0" indent="0" algn="ctr" defTabSz="711200">
            <a:lnSpc>
              <a:spcPct val="90000"/>
            </a:lnSpc>
            <a:spcBef>
              <a:spcPct val="0"/>
            </a:spcBef>
            <a:spcAft>
              <a:spcPct val="35000"/>
            </a:spcAft>
            <a:buNone/>
          </a:pPr>
          <a:r>
            <a:rPr lang="en-US" sz="1600" kern="1200" dirty="0"/>
            <a:t>The Compromise</a:t>
          </a:r>
        </a:p>
        <a:p>
          <a:pPr marL="0" lvl="0" indent="0" algn="l" defTabSz="711200">
            <a:lnSpc>
              <a:spcPct val="90000"/>
            </a:lnSpc>
            <a:spcBef>
              <a:spcPct val="0"/>
            </a:spcBef>
            <a:spcAft>
              <a:spcPct val="35000"/>
            </a:spcAft>
            <a:buNone/>
          </a:pPr>
          <a:r>
            <a:rPr lang="en-US" sz="1600" kern="1200" dirty="0"/>
            <a:t>Aaron played a major role in Israel’s exodus from Egypt. However, even as priest, he did not have a strong enough relationship with God to prevent him from compromising. You can give someone a role, but you cannot give relationship.</a:t>
          </a:r>
        </a:p>
      </dsp:txBody>
      <dsp:txXfrm rot="5400000">
        <a:off x="3286724" y="797242"/>
        <a:ext cx="3056325" cy="2391727"/>
      </dsp:txXfrm>
    </dsp:sp>
    <dsp:sp modelId="{25A33852-3C4B-4406-8856-3A4D6201948C}">
      <dsp:nvSpPr>
        <dsp:cNvPr id="0" name=""/>
        <dsp:cNvSpPr/>
      </dsp:nvSpPr>
      <dsp:spPr>
        <a:xfrm rot="16200000">
          <a:off x="6107997" y="464943"/>
          <a:ext cx="3986213" cy="3056325"/>
        </a:xfrm>
        <a:prstGeom prst="flowChartManualOperati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0" tIns="0" rIns="101513" bIns="0" numCol="1" spcCol="1270" anchor="ctr" anchorCtr="0">
          <a:noAutofit/>
        </a:bodyPr>
        <a:lstStyle/>
        <a:p>
          <a:pPr marL="0" lvl="0" indent="0" algn="ctr" defTabSz="711200">
            <a:lnSpc>
              <a:spcPct val="90000"/>
            </a:lnSpc>
            <a:spcBef>
              <a:spcPct val="0"/>
            </a:spcBef>
            <a:spcAft>
              <a:spcPct val="35000"/>
            </a:spcAft>
            <a:buNone/>
          </a:pPr>
          <a:r>
            <a:rPr lang="en-US" sz="1600" kern="1200" dirty="0"/>
            <a:t>The Consequence</a:t>
          </a:r>
        </a:p>
        <a:p>
          <a:pPr marL="0" lvl="0" indent="0" algn="l" defTabSz="711200">
            <a:lnSpc>
              <a:spcPct val="90000"/>
            </a:lnSpc>
            <a:spcBef>
              <a:spcPct val="0"/>
            </a:spcBef>
            <a:spcAft>
              <a:spcPct val="35000"/>
            </a:spcAft>
            <a:buNone/>
          </a:pPr>
          <a:r>
            <a:rPr lang="en-US" sz="1600" kern="1200" dirty="0"/>
            <a:t>Aaron’s disobedience and idolatry jeopardized the Israelites.  If it were not for Moses’ intercession and plea to God, then God would have wiped them all out.  There were still casualties of worshiping the golden calf as well as a plague on those remaining.</a:t>
          </a:r>
        </a:p>
      </dsp:txBody>
      <dsp:txXfrm rot="5400000">
        <a:off x="6572941" y="797242"/>
        <a:ext cx="3056325" cy="239172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t>11/1/2018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F6C43-988E-4257-9A1C-C162EF036D58}" type="datetimeFigureOut">
              <a:rPr lang="en-US"/>
              <a:t>11/1/2018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11/1/2018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378199" y="6356350"/>
            <a:ext cx="1971947" cy="365125"/>
          </a:xfrm>
        </p:spPr>
        <p:txBody>
          <a:bodyPr/>
          <a:lstStyle/>
          <a:p>
            <a:fld id="{2CCFE9AC-F15C-4FA0-A6F1-298829FA691D}" type="datetimeFigureOut">
              <a:rPr lang="en-US"/>
              <a:t>11/1/2018</a:t>
            </a:fld>
            <a:endParaRPr/>
          </a:p>
        </p:txBody>
      </p:sp>
      <p:sp>
        <p:nvSpPr>
          <p:cNvPr id="5" name="Footer Placeholder 4"/>
          <p:cNvSpPr>
            <a:spLocks noGrp="1"/>
          </p:cNvSpPr>
          <p:nvPr>
            <p:ph type="ftr" sz="quarter" idx="11"/>
          </p:nvPr>
        </p:nvSpPr>
        <p:spPr>
          <a:xfrm>
            <a:off x="2382374" y="6356350"/>
            <a:ext cx="5687786" cy="365125"/>
          </a:xfrm>
        </p:spPr>
        <p:txBody>
          <a:bodyPr/>
          <a:lstStyle/>
          <a:p>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CCFE9AC-F15C-4FA0-A6F1-298829FA691D}" type="datetimeFigureOut">
              <a:rPr lang="en-US"/>
              <a:t>11/1/2018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2CCFE9AC-F15C-4FA0-A6F1-298829FA691D}" type="datetimeFigureOut">
              <a:rPr lang="en-US" smtClean="0"/>
              <a:pPr/>
              <a:t>11/1/2018</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CCFE9AC-F15C-4FA0-A6F1-298829FA691D}" type="datetimeFigureOut">
              <a:rPr lang="en-US"/>
              <a:t>11/1/2018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CCFE9AC-F15C-4FA0-A6F1-298829FA691D}" type="datetimeFigureOut">
              <a:rPr lang="en-US"/>
              <a:t>11/1/2018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FE9AC-F15C-4FA0-A6F1-298829FA691D}" type="datetimeFigureOut">
              <a:rPr lang="en-US"/>
              <a:t>11/1/2018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CCFE9AC-F15C-4FA0-A6F1-298829FA691D}" type="datetimeFigureOut">
              <a:rPr lang="en-US"/>
              <a:t>11/1/2018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2CCFE9AC-F15C-4FA0-A6F1-298829FA691D}" type="datetimeFigureOut">
              <a:rPr lang="en-US"/>
              <a:t>11/1/2018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2CCFE9AC-F15C-4FA0-A6F1-298829FA691D}" type="datetimeFigureOut">
              <a:rPr lang="en-US" smtClean="0"/>
              <a:pPr/>
              <a:t>11/1/2018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Aaron the Priest Examined</a:t>
            </a:r>
          </a:p>
        </p:txBody>
      </p:sp>
      <p:sp>
        <p:nvSpPr>
          <p:cNvPr id="3" name="Subtitle 2"/>
          <p:cNvSpPr>
            <a:spLocks noGrp="1"/>
          </p:cNvSpPr>
          <p:nvPr>
            <p:ph type="subTitle" idx="1"/>
          </p:nvPr>
        </p:nvSpPr>
        <p:spPr/>
        <p:txBody>
          <a:bodyPr/>
          <a:lstStyle/>
          <a:p>
            <a:r>
              <a:rPr lang="en-US" dirty="0"/>
              <a:t>The Spirit of Compromise</a:t>
            </a:r>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Exodus 32:1-6</a:t>
            </a:r>
          </a:p>
        </p:txBody>
      </p:sp>
      <p:sp>
        <p:nvSpPr>
          <p:cNvPr id="14" name="Content Placeholder 2"/>
          <p:cNvSpPr>
            <a:spLocks noGrp="1"/>
          </p:cNvSpPr>
          <p:nvPr>
            <p:ph idx="1"/>
          </p:nvPr>
        </p:nvSpPr>
        <p:spPr/>
        <p:txBody>
          <a:bodyPr>
            <a:normAutofit fontScale="92500"/>
          </a:bodyPr>
          <a:lstStyle/>
          <a:p>
            <a:pPr marL="0" indent="0">
              <a:buNone/>
            </a:pPr>
            <a:r>
              <a:rPr lang="en-US" dirty="0"/>
              <a:t>And </a:t>
            </a:r>
            <a:r>
              <a:rPr lang="en-US" dirty="0">
                <a:solidFill>
                  <a:schemeClr val="accent3"/>
                </a:solidFill>
              </a:rPr>
              <a:t>when the people saw that Moses delayed to come down</a:t>
            </a:r>
            <a:r>
              <a:rPr lang="en-US" dirty="0"/>
              <a:t> out of the mount, the people gathered themselves together unto Aaron, and said unto him, </a:t>
            </a:r>
            <a:r>
              <a:rPr lang="en-US" dirty="0">
                <a:solidFill>
                  <a:schemeClr val="accent3"/>
                </a:solidFill>
              </a:rPr>
              <a:t>Up, make us gods, which shall go before us;</a:t>
            </a:r>
            <a:r>
              <a:rPr lang="en-US" dirty="0"/>
              <a:t> for as for this </a:t>
            </a:r>
            <a:r>
              <a:rPr lang="en-US" dirty="0">
                <a:solidFill>
                  <a:schemeClr val="accent3"/>
                </a:solidFill>
              </a:rPr>
              <a:t>Moses, the man that brought us up out of the land of Egypt,</a:t>
            </a:r>
            <a:r>
              <a:rPr lang="en-US" dirty="0"/>
              <a:t> we wot not what is become of him. And Aaron said unto them, Break off the golden earrings, which are in the ears of your wives, of your sons, and of your daughters, and bring them unto me. And all the people brake off the golden earrings which were in their ears, and brought them unto Aaron. And he received them at their hand, </a:t>
            </a:r>
            <a:r>
              <a:rPr lang="en-US" dirty="0">
                <a:solidFill>
                  <a:schemeClr val="accent3"/>
                </a:solidFill>
              </a:rPr>
              <a:t>and fashioned it with a graving tool, after he had made it a molten calf: </a:t>
            </a:r>
            <a:r>
              <a:rPr lang="en-US" dirty="0"/>
              <a:t>and they said, </a:t>
            </a:r>
            <a:r>
              <a:rPr lang="en-US" dirty="0">
                <a:solidFill>
                  <a:schemeClr val="accent3"/>
                </a:solidFill>
              </a:rPr>
              <a:t>These be thy gods, O Israel, which brought thee up out of the land of Egypt. </a:t>
            </a:r>
            <a:r>
              <a:rPr lang="en-US" dirty="0"/>
              <a:t>And when Aaron saw it,</a:t>
            </a:r>
            <a:r>
              <a:rPr lang="en-US" dirty="0">
                <a:solidFill>
                  <a:schemeClr val="tx2"/>
                </a:solidFill>
              </a:rPr>
              <a:t> </a:t>
            </a:r>
            <a:r>
              <a:rPr lang="en-US" dirty="0">
                <a:solidFill>
                  <a:schemeClr val="accent3"/>
                </a:solidFill>
              </a:rPr>
              <a:t>he built an altar before it; and Aaron made proclamation, and said, To morrow is a feast to the Lord. </a:t>
            </a:r>
            <a:r>
              <a:rPr lang="en-US" dirty="0"/>
              <a:t>And they rose up early on the morrow, and offered burnt offerings, and brought peace offerings; and the people sat down to eat and to drink, and rose up to play.</a:t>
            </a:r>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Substitution Role</a:t>
            </a:r>
          </a:p>
        </p:txBody>
      </p:sp>
      <p:sp>
        <p:nvSpPr>
          <p:cNvPr id="14" name="Content Placeholder 2"/>
          <p:cNvSpPr>
            <a:spLocks noGrp="1"/>
          </p:cNvSpPr>
          <p:nvPr>
            <p:ph idx="1"/>
          </p:nvPr>
        </p:nvSpPr>
        <p:spPr/>
        <p:txBody>
          <a:bodyPr>
            <a:normAutofit/>
          </a:bodyPr>
          <a:lstStyle/>
          <a:p>
            <a:r>
              <a:rPr lang="en-US" dirty="0"/>
              <a:t>Aaron’s substitute role forced him to decide to compromise or uphold the gospel. </a:t>
            </a:r>
          </a:p>
          <a:p>
            <a:r>
              <a:rPr lang="en-US" dirty="0"/>
              <a:t>Aaron previously served as a mouthpiece, but never as a decision maker. Aaron became accustomed to interaction with the people. (Ex. 4:14-16)</a:t>
            </a:r>
          </a:p>
          <a:p>
            <a:r>
              <a:rPr lang="en-US" dirty="0"/>
              <a:t>People pleasing focuses on obtaining the vainglory and approval of man as opposed to the approval of God.</a:t>
            </a:r>
          </a:p>
          <a:p>
            <a:r>
              <a:rPr lang="en-US" dirty="0"/>
              <a:t>People pleasing can also be attributed to the fear of man and not the fear of God (Matt. 10:28). </a:t>
            </a:r>
          </a:p>
          <a:p>
            <a:r>
              <a:rPr lang="en-US" dirty="0"/>
              <a:t>Aaron was probably seeking glory, which is evidenced by his criticism of Moses marriage to the Ethiopian woman. (Num. 12:1-8)</a:t>
            </a:r>
          </a:p>
        </p:txBody>
      </p:sp>
    </p:spTree>
    <p:extLst>
      <p:ext uri="{BB962C8B-B14F-4D97-AF65-F5344CB8AC3E}">
        <p14:creationId xmlns:p14="http://schemas.microsoft.com/office/powerpoint/2010/main" val="2647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Missing it By a Mile</a:t>
            </a:r>
          </a:p>
        </p:txBody>
      </p:sp>
      <p:sp>
        <p:nvSpPr>
          <p:cNvPr id="14" name="Content Placeholder 2"/>
          <p:cNvSpPr>
            <a:spLocks noGrp="1"/>
          </p:cNvSpPr>
          <p:nvPr>
            <p:ph idx="1"/>
          </p:nvPr>
        </p:nvSpPr>
        <p:spPr/>
        <p:txBody>
          <a:bodyPr>
            <a:normAutofit/>
          </a:bodyPr>
          <a:lstStyle/>
          <a:p>
            <a:r>
              <a:rPr lang="en-US" dirty="0"/>
              <a:t>Aaron witnessed all of the miracles of God first hand, yet he had not cultivated a strong enough relationship with the LORD to remain faithful. (2 Tim. 3:7)</a:t>
            </a:r>
          </a:p>
          <a:p>
            <a:r>
              <a:rPr lang="en-US" dirty="0"/>
              <a:t>Aaron serves as the classic example of being in a church fellowship and even having a position, but not having intimacy with God. (Ex. 28:1) What happens when the pastor leaves?</a:t>
            </a:r>
          </a:p>
          <a:p>
            <a:r>
              <a:rPr lang="en-US" dirty="0"/>
              <a:t>This is a flaw of congregations that are heavily focused on one leader and not the LORD – heavy shepherding. “for as for this </a:t>
            </a:r>
            <a:r>
              <a:rPr lang="en-US" dirty="0">
                <a:solidFill>
                  <a:schemeClr val="accent3"/>
                </a:solidFill>
              </a:rPr>
              <a:t>Moses, the man that brought us up out of the land of Egypt”</a:t>
            </a:r>
          </a:p>
        </p:txBody>
      </p:sp>
    </p:spTree>
    <p:extLst>
      <p:ext uri="{BB962C8B-B14F-4D97-AF65-F5344CB8AC3E}">
        <p14:creationId xmlns:p14="http://schemas.microsoft.com/office/powerpoint/2010/main" val="2370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Discussion Question</a:t>
            </a:r>
          </a:p>
        </p:txBody>
      </p:sp>
      <p:sp>
        <p:nvSpPr>
          <p:cNvPr id="14" name="Text Placeholder 2"/>
          <p:cNvSpPr>
            <a:spLocks noGrp="1"/>
          </p:cNvSpPr>
          <p:nvPr>
            <p:ph type="body" idx="1"/>
          </p:nvPr>
        </p:nvSpPr>
        <p:spPr/>
        <p:txBody>
          <a:bodyPr/>
          <a:lstStyle/>
          <a:p>
            <a:r>
              <a:rPr lang="en-US" dirty="0"/>
              <a:t>How do you resist the temptation to compromise the gospel?</a:t>
            </a:r>
          </a:p>
        </p:txBody>
      </p:sp>
    </p:spTree>
    <p:extLst>
      <p:ext uri="{BB962C8B-B14F-4D97-AF65-F5344CB8AC3E}">
        <p14:creationId xmlns:p14="http://schemas.microsoft.com/office/powerpoint/2010/main" val="45218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Exodus 32:7-11</a:t>
            </a:r>
          </a:p>
        </p:txBody>
      </p:sp>
      <p:sp>
        <p:nvSpPr>
          <p:cNvPr id="14" name="Content Placeholder 2"/>
          <p:cNvSpPr>
            <a:spLocks noGrp="1"/>
          </p:cNvSpPr>
          <p:nvPr>
            <p:ph idx="1"/>
          </p:nvPr>
        </p:nvSpPr>
        <p:spPr/>
        <p:txBody>
          <a:bodyPr>
            <a:normAutofit/>
          </a:bodyPr>
          <a:lstStyle/>
          <a:p>
            <a:pPr marL="0" indent="0">
              <a:buNone/>
            </a:pPr>
            <a:r>
              <a:rPr lang="en-US" dirty="0"/>
              <a:t>7 And the Lord said unto Moses, Go, get thee down; for thy people, which thou </a:t>
            </a:r>
            <a:r>
              <a:rPr lang="en-US" dirty="0" err="1"/>
              <a:t>broughtest</a:t>
            </a:r>
            <a:r>
              <a:rPr lang="en-US" dirty="0"/>
              <a:t> out of the land of Egypt, </a:t>
            </a:r>
            <a:r>
              <a:rPr lang="en-US" dirty="0">
                <a:solidFill>
                  <a:schemeClr val="accent3"/>
                </a:solidFill>
              </a:rPr>
              <a:t>have corrupted themselves:</a:t>
            </a:r>
            <a:r>
              <a:rPr lang="en-US" dirty="0"/>
              <a:t> They have turned aside quickly out of the way which I commanded them: they have made them a molten calf, and have worshipped it, and have sacrificed thereunto, </a:t>
            </a:r>
            <a:r>
              <a:rPr lang="en-US" dirty="0">
                <a:solidFill>
                  <a:schemeClr val="accent3"/>
                </a:solidFill>
              </a:rPr>
              <a:t>and said, These be thy gods,</a:t>
            </a:r>
            <a:r>
              <a:rPr lang="en-US" dirty="0"/>
              <a:t> O Israel, which have brought thee up out of the land of Egypt. And the Lord said unto Moses, I have seen this people, and, behold, </a:t>
            </a:r>
            <a:r>
              <a:rPr lang="en-US" dirty="0">
                <a:solidFill>
                  <a:schemeClr val="accent3"/>
                </a:solidFill>
              </a:rPr>
              <a:t>it is a </a:t>
            </a:r>
            <a:r>
              <a:rPr lang="en-US" dirty="0" err="1">
                <a:solidFill>
                  <a:schemeClr val="accent3"/>
                </a:solidFill>
              </a:rPr>
              <a:t>stiffnecked</a:t>
            </a:r>
            <a:r>
              <a:rPr lang="en-US" dirty="0">
                <a:solidFill>
                  <a:schemeClr val="accent3"/>
                </a:solidFill>
              </a:rPr>
              <a:t> people:</a:t>
            </a:r>
            <a:r>
              <a:rPr lang="en-US" dirty="0"/>
              <a:t> Now therefore let me alone, that my wrath may wax hot against them, and that I may consume them: and </a:t>
            </a:r>
            <a:r>
              <a:rPr lang="en-US" dirty="0">
                <a:solidFill>
                  <a:schemeClr val="accent3"/>
                </a:solidFill>
              </a:rPr>
              <a:t>I will make of thee a great nation.</a:t>
            </a:r>
            <a:r>
              <a:rPr lang="en-US" dirty="0"/>
              <a:t> And Moses besought the Lord his God, and said, Lord, why doth thy wrath wax hot against thy people, which thou hast brought forth out of the land of Egypt with great power, and with a mighty hand?</a:t>
            </a:r>
          </a:p>
        </p:txBody>
      </p:sp>
    </p:spTree>
    <p:extLst>
      <p:ext uri="{BB962C8B-B14F-4D97-AF65-F5344CB8AC3E}">
        <p14:creationId xmlns:p14="http://schemas.microsoft.com/office/powerpoint/2010/main" val="356725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The Consequence of Compromise</a:t>
            </a:r>
          </a:p>
        </p:txBody>
      </p:sp>
      <p:sp>
        <p:nvSpPr>
          <p:cNvPr id="14" name="Content Placeholder 2"/>
          <p:cNvSpPr>
            <a:spLocks noGrp="1"/>
          </p:cNvSpPr>
          <p:nvPr>
            <p:ph idx="1"/>
          </p:nvPr>
        </p:nvSpPr>
        <p:spPr/>
        <p:txBody>
          <a:bodyPr>
            <a:normAutofit/>
          </a:bodyPr>
          <a:lstStyle/>
          <a:p>
            <a:r>
              <a:rPr lang="en-US" dirty="0"/>
              <a:t>Compromise puts us at odds with God.</a:t>
            </a:r>
          </a:p>
          <a:p>
            <a:r>
              <a:rPr lang="en-US" dirty="0"/>
              <a:t>God was willing to change the entire trajectory of Israel until Moses interceded. (Exodus 32:13-14) </a:t>
            </a:r>
          </a:p>
          <a:p>
            <a:r>
              <a:rPr lang="en-US" dirty="0"/>
              <a:t>Aaron did not take full accountability for his actions. (Exodus 32:21-23)</a:t>
            </a:r>
          </a:p>
          <a:p>
            <a:r>
              <a:rPr lang="en-US" dirty="0"/>
              <a:t>The compromise led the Israelites to spiral down into even more depravity. They were partying and naked among foreigners while worshipping the golden calf (Exodus 32:25; Galatians 5:9)</a:t>
            </a:r>
          </a:p>
          <a:p>
            <a:r>
              <a:rPr lang="en-US" dirty="0"/>
              <a:t>As a result of the idolatry, Moses had everyone who was against the Lord killed and God cursed the Israelites from that point forward (Ex. 32:26-35)</a:t>
            </a:r>
          </a:p>
        </p:txBody>
      </p:sp>
    </p:spTree>
    <p:extLst>
      <p:ext uri="{BB962C8B-B14F-4D97-AF65-F5344CB8AC3E}">
        <p14:creationId xmlns:p14="http://schemas.microsoft.com/office/powerpoint/2010/main" val="258927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Takeaways</a:t>
            </a:r>
          </a:p>
        </p:txBody>
      </p:sp>
      <p:graphicFrame>
        <p:nvGraphicFramePr>
          <p:cNvPr id="8" name="Content Placeholder 2" descr="Trapezoi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508386729"/>
              </p:ext>
            </p:extLst>
          </p:nvPr>
        </p:nvGraphicFramePr>
        <p:xfrm>
          <a:off x="1279525" y="2190750"/>
          <a:ext cx="9629775" cy="3986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9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1133</TotalTime>
  <Words>934</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Calibri</vt:lpstr>
      <vt:lpstr>Wingdings</vt:lpstr>
      <vt:lpstr>Educational subjects 16x9</vt:lpstr>
      <vt:lpstr>Aaron the Priest Examined</vt:lpstr>
      <vt:lpstr>Exodus 32:1-6</vt:lpstr>
      <vt:lpstr>The Substitution Role</vt:lpstr>
      <vt:lpstr>Missing it By a Mile</vt:lpstr>
      <vt:lpstr>Discussion Question</vt:lpstr>
      <vt:lpstr>Exodus 32:7-11</vt:lpstr>
      <vt:lpstr>The Consequence of Compromise</vt:lpstr>
      <vt:lpstr>3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Centurion Examined</dc:title>
  <dc:creator>USER</dc:creator>
  <cp:lastModifiedBy>USER</cp:lastModifiedBy>
  <cp:revision>43</cp:revision>
  <dcterms:created xsi:type="dcterms:W3CDTF">2018-10-11T13:56:09Z</dcterms:created>
  <dcterms:modified xsi:type="dcterms:W3CDTF">2018-11-02T01:27:45Z</dcterms:modified>
</cp:coreProperties>
</file>