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2" r:id="rId4"/>
    <p:sldId id="265" r:id="rId5"/>
    <p:sldId id="261" r:id="rId6"/>
    <p:sldId id="263"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4/11/2019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4/11/2019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4/11/2019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dirty="0"/>
              <a:pPr/>
              <a:t>4/11/2019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4/11/2019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4/11/2019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F9C5C-CD34-4A98-8F3B-55EB39857AF3}"/>
              </a:ext>
            </a:extLst>
          </p:cNvPr>
          <p:cNvSpPr>
            <a:spLocks noGrp="1"/>
          </p:cNvSpPr>
          <p:nvPr>
            <p:ph type="ctrTitle"/>
          </p:nvPr>
        </p:nvSpPr>
        <p:spPr/>
        <p:txBody>
          <a:bodyPr/>
          <a:lstStyle/>
          <a:p>
            <a:r>
              <a:rPr lang="en-US" dirty="0"/>
              <a:t>Personal convictions vs. </a:t>
            </a:r>
            <a:br>
              <a:rPr lang="en-US" dirty="0"/>
            </a:br>
            <a:r>
              <a:rPr lang="en-US" dirty="0"/>
              <a:t>universal convictions</a:t>
            </a:r>
          </a:p>
        </p:txBody>
      </p:sp>
      <p:sp>
        <p:nvSpPr>
          <p:cNvPr id="3" name="Subtitle 2">
            <a:extLst>
              <a:ext uri="{FF2B5EF4-FFF2-40B4-BE49-F238E27FC236}">
                <a16:creationId xmlns:a16="http://schemas.microsoft.com/office/drawing/2014/main" id="{F57A3D0E-867E-4045-B101-0235A2971E90}"/>
              </a:ext>
            </a:extLst>
          </p:cNvPr>
          <p:cNvSpPr>
            <a:spLocks noGrp="1"/>
          </p:cNvSpPr>
          <p:nvPr>
            <p:ph type="subTitle" idx="1"/>
          </p:nvPr>
        </p:nvSpPr>
        <p:spPr/>
        <p:txBody>
          <a:bodyPr/>
          <a:lstStyle/>
          <a:p>
            <a:r>
              <a:rPr lang="en-US" dirty="0"/>
              <a:t>The New Covenant</a:t>
            </a:r>
          </a:p>
        </p:txBody>
      </p:sp>
    </p:spTree>
    <p:extLst>
      <p:ext uri="{BB962C8B-B14F-4D97-AF65-F5344CB8AC3E}">
        <p14:creationId xmlns:p14="http://schemas.microsoft.com/office/powerpoint/2010/main" val="3813269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2F530-923A-41FC-B14B-21ECA99DE786}"/>
              </a:ext>
            </a:extLst>
          </p:cNvPr>
          <p:cNvSpPr>
            <a:spLocks noGrp="1"/>
          </p:cNvSpPr>
          <p:nvPr>
            <p:ph type="title"/>
          </p:nvPr>
        </p:nvSpPr>
        <p:spPr/>
        <p:txBody>
          <a:bodyPr/>
          <a:lstStyle/>
          <a:p>
            <a:r>
              <a:rPr lang="en-US" dirty="0"/>
              <a:t>Discussion Question</a:t>
            </a:r>
          </a:p>
        </p:txBody>
      </p:sp>
      <p:sp>
        <p:nvSpPr>
          <p:cNvPr id="3" name="Content Placeholder 2">
            <a:extLst>
              <a:ext uri="{FF2B5EF4-FFF2-40B4-BE49-F238E27FC236}">
                <a16:creationId xmlns:a16="http://schemas.microsoft.com/office/drawing/2014/main" id="{84BF9549-DF07-4FAC-ADAA-439B51EBFC33}"/>
              </a:ext>
            </a:extLst>
          </p:cNvPr>
          <p:cNvSpPr>
            <a:spLocks noGrp="1"/>
          </p:cNvSpPr>
          <p:nvPr>
            <p:ph idx="1"/>
          </p:nvPr>
        </p:nvSpPr>
        <p:spPr/>
        <p:txBody>
          <a:bodyPr>
            <a:normAutofit/>
          </a:bodyPr>
          <a:lstStyle/>
          <a:p>
            <a:pPr marL="0" indent="0">
              <a:buNone/>
            </a:pPr>
            <a:r>
              <a:rPr lang="en-US" sz="5400" dirty="0"/>
              <a:t>Do you believe God works through personal or universal convictions? Why?</a:t>
            </a:r>
          </a:p>
        </p:txBody>
      </p:sp>
    </p:spTree>
    <p:extLst>
      <p:ext uri="{BB962C8B-B14F-4D97-AF65-F5344CB8AC3E}">
        <p14:creationId xmlns:p14="http://schemas.microsoft.com/office/powerpoint/2010/main" val="2644268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0D2B-6D0E-47E0-83B0-E548B7AE1ACE}"/>
              </a:ext>
            </a:extLst>
          </p:cNvPr>
          <p:cNvSpPr>
            <a:spLocks noGrp="1"/>
          </p:cNvSpPr>
          <p:nvPr>
            <p:ph type="title"/>
          </p:nvPr>
        </p:nvSpPr>
        <p:spPr/>
        <p:txBody>
          <a:bodyPr/>
          <a:lstStyle/>
          <a:p>
            <a:r>
              <a:rPr lang="en-US" dirty="0"/>
              <a:t>Luke 18:18-30 “The Rich Young Ruler”</a:t>
            </a:r>
          </a:p>
        </p:txBody>
      </p:sp>
      <p:sp>
        <p:nvSpPr>
          <p:cNvPr id="3" name="Content Placeholder 2">
            <a:extLst>
              <a:ext uri="{FF2B5EF4-FFF2-40B4-BE49-F238E27FC236}">
                <a16:creationId xmlns:a16="http://schemas.microsoft.com/office/drawing/2014/main" id="{CD5EADFC-65D1-4987-93D0-3BBCC603D306}"/>
              </a:ext>
            </a:extLst>
          </p:cNvPr>
          <p:cNvSpPr>
            <a:spLocks noGrp="1"/>
          </p:cNvSpPr>
          <p:nvPr>
            <p:ph idx="1"/>
          </p:nvPr>
        </p:nvSpPr>
        <p:spPr/>
        <p:txBody>
          <a:bodyPr>
            <a:normAutofit/>
          </a:bodyPr>
          <a:lstStyle/>
          <a:p>
            <a:pPr marL="324000" lvl="1" indent="0" algn="just">
              <a:buNone/>
            </a:pPr>
            <a:r>
              <a:rPr lang="en-US" dirty="0"/>
              <a:t>And a certain ruler asked him, saying, </a:t>
            </a:r>
            <a:r>
              <a:rPr lang="en-US" dirty="0">
                <a:solidFill>
                  <a:schemeClr val="accent2"/>
                </a:solidFill>
              </a:rPr>
              <a:t>Good Master</a:t>
            </a:r>
            <a:r>
              <a:rPr lang="en-US" dirty="0"/>
              <a:t>, what shall I do to inherit eternal life? 19 And Jesus said unto him, </a:t>
            </a:r>
            <a:r>
              <a:rPr lang="en-US" dirty="0">
                <a:solidFill>
                  <a:srgbClr val="FF0000"/>
                </a:solidFill>
              </a:rPr>
              <a:t>Why </a:t>
            </a:r>
            <a:r>
              <a:rPr lang="en-US" dirty="0" err="1">
                <a:solidFill>
                  <a:srgbClr val="FF0000"/>
                </a:solidFill>
              </a:rPr>
              <a:t>callest</a:t>
            </a:r>
            <a:r>
              <a:rPr lang="en-US" dirty="0">
                <a:solidFill>
                  <a:srgbClr val="FF0000"/>
                </a:solidFill>
              </a:rPr>
              <a:t> thou me good?</a:t>
            </a:r>
            <a:r>
              <a:rPr lang="en-US" dirty="0"/>
              <a:t> </a:t>
            </a:r>
            <a:r>
              <a:rPr lang="en-US" dirty="0">
                <a:solidFill>
                  <a:schemeClr val="accent2"/>
                </a:solidFill>
              </a:rPr>
              <a:t>none is good, save one, that is, God.</a:t>
            </a:r>
            <a:r>
              <a:rPr lang="en-US" dirty="0"/>
              <a:t> 20 </a:t>
            </a:r>
            <a:r>
              <a:rPr lang="en-US" dirty="0">
                <a:solidFill>
                  <a:srgbClr val="FF0000"/>
                </a:solidFill>
              </a:rPr>
              <a:t>Thou </a:t>
            </a:r>
            <a:r>
              <a:rPr lang="en-US" dirty="0" err="1">
                <a:solidFill>
                  <a:srgbClr val="FF0000"/>
                </a:solidFill>
              </a:rPr>
              <a:t>knowest</a:t>
            </a:r>
            <a:r>
              <a:rPr lang="en-US" dirty="0">
                <a:solidFill>
                  <a:srgbClr val="FF0000"/>
                </a:solidFill>
              </a:rPr>
              <a:t> the commandments, Do not commit adultery, Do not kill, Do not steal, Do not bear false witness, </a:t>
            </a:r>
            <a:r>
              <a:rPr lang="en-US" dirty="0" err="1">
                <a:solidFill>
                  <a:srgbClr val="FF0000"/>
                </a:solidFill>
              </a:rPr>
              <a:t>Honour</a:t>
            </a:r>
            <a:r>
              <a:rPr lang="en-US" dirty="0">
                <a:solidFill>
                  <a:srgbClr val="FF0000"/>
                </a:solidFill>
              </a:rPr>
              <a:t> thy father and thy mother.</a:t>
            </a:r>
            <a:r>
              <a:rPr lang="en-US" dirty="0"/>
              <a:t> 21 And he said, All these have I kept from my youth up. 22 Now when Jesus heard these things, he said unto him, </a:t>
            </a:r>
            <a:r>
              <a:rPr lang="en-US" dirty="0">
                <a:solidFill>
                  <a:srgbClr val="FF0000"/>
                </a:solidFill>
              </a:rPr>
              <a:t>Yet </a:t>
            </a:r>
            <a:r>
              <a:rPr lang="en-US" dirty="0" err="1">
                <a:solidFill>
                  <a:srgbClr val="FF0000"/>
                </a:solidFill>
              </a:rPr>
              <a:t>lackest</a:t>
            </a:r>
            <a:r>
              <a:rPr lang="en-US" dirty="0">
                <a:solidFill>
                  <a:srgbClr val="FF0000"/>
                </a:solidFill>
              </a:rPr>
              <a:t> thou</a:t>
            </a:r>
            <a:r>
              <a:rPr lang="en-US" dirty="0"/>
              <a:t> </a:t>
            </a:r>
            <a:r>
              <a:rPr lang="en-US" dirty="0">
                <a:solidFill>
                  <a:schemeClr val="accent2"/>
                </a:solidFill>
              </a:rPr>
              <a:t>one thing:</a:t>
            </a:r>
            <a:r>
              <a:rPr lang="en-US" dirty="0"/>
              <a:t> </a:t>
            </a:r>
            <a:r>
              <a:rPr lang="en-US" dirty="0">
                <a:solidFill>
                  <a:srgbClr val="FF0000"/>
                </a:solidFill>
              </a:rPr>
              <a:t>sell all that thou hast, and distribute unto the poor, and thou shalt have treasure in heaven: and</a:t>
            </a:r>
            <a:r>
              <a:rPr lang="en-US" dirty="0"/>
              <a:t> </a:t>
            </a:r>
            <a:r>
              <a:rPr lang="en-US" dirty="0">
                <a:solidFill>
                  <a:schemeClr val="accent2"/>
                </a:solidFill>
              </a:rPr>
              <a:t>come, follow me.</a:t>
            </a:r>
            <a:r>
              <a:rPr lang="en-US" dirty="0"/>
              <a:t> 23 And when he heard this, </a:t>
            </a:r>
            <a:r>
              <a:rPr lang="en-US" dirty="0">
                <a:solidFill>
                  <a:schemeClr val="accent2"/>
                </a:solidFill>
              </a:rPr>
              <a:t>he was very sorrowful: for he was very rich.</a:t>
            </a:r>
            <a:r>
              <a:rPr lang="en-US" dirty="0"/>
              <a:t> 24 And when Jesus saw that he was very sorrowful, he said, </a:t>
            </a:r>
            <a:r>
              <a:rPr lang="en-US" dirty="0">
                <a:solidFill>
                  <a:srgbClr val="FF0000"/>
                </a:solidFill>
              </a:rPr>
              <a:t>How hardly shall they that have riches</a:t>
            </a:r>
            <a:r>
              <a:rPr lang="en-US" dirty="0"/>
              <a:t> </a:t>
            </a:r>
            <a:r>
              <a:rPr lang="en-US" dirty="0">
                <a:solidFill>
                  <a:schemeClr val="accent2"/>
                </a:solidFill>
              </a:rPr>
              <a:t>enter into the kingdom of God!</a:t>
            </a:r>
            <a:r>
              <a:rPr lang="en-US" dirty="0"/>
              <a:t> 25 </a:t>
            </a:r>
            <a:r>
              <a:rPr lang="en-US" dirty="0">
                <a:solidFill>
                  <a:srgbClr val="FF0000"/>
                </a:solidFill>
              </a:rPr>
              <a:t>For it is easier for a camel to go through a needle's eye, than for a </a:t>
            </a:r>
            <a:r>
              <a:rPr lang="en-US" dirty="0">
                <a:solidFill>
                  <a:schemeClr val="accent2"/>
                </a:solidFill>
              </a:rPr>
              <a:t>rich man</a:t>
            </a:r>
            <a:r>
              <a:rPr lang="en-US" dirty="0">
                <a:solidFill>
                  <a:srgbClr val="FF0000"/>
                </a:solidFill>
              </a:rPr>
              <a:t> to enter into the kingdom of God.</a:t>
            </a:r>
            <a:r>
              <a:rPr lang="en-US" dirty="0"/>
              <a:t> 26 And they that heard it said, Who then can be saved? 27 And he said, </a:t>
            </a:r>
            <a:r>
              <a:rPr lang="en-US" dirty="0">
                <a:solidFill>
                  <a:srgbClr val="FF0000"/>
                </a:solidFill>
              </a:rPr>
              <a:t>The things which are impossible with men are possible with God. </a:t>
            </a:r>
            <a:r>
              <a:rPr lang="en-US" dirty="0"/>
              <a:t>28 Then Peter said, Lo, we have left all, and followed thee. 29 And he said unto them, </a:t>
            </a:r>
            <a:r>
              <a:rPr lang="en-US" dirty="0">
                <a:solidFill>
                  <a:srgbClr val="FF0000"/>
                </a:solidFill>
              </a:rPr>
              <a:t>Verily I say unto you, There is no man that hath left house, </a:t>
            </a:r>
            <a:r>
              <a:rPr lang="en-US" dirty="0">
                <a:solidFill>
                  <a:schemeClr val="accent2"/>
                </a:solidFill>
              </a:rPr>
              <a:t>or</a:t>
            </a:r>
            <a:r>
              <a:rPr lang="en-US" dirty="0">
                <a:solidFill>
                  <a:srgbClr val="FF0000"/>
                </a:solidFill>
              </a:rPr>
              <a:t> parents, </a:t>
            </a:r>
            <a:r>
              <a:rPr lang="en-US" dirty="0">
                <a:solidFill>
                  <a:schemeClr val="accent2"/>
                </a:solidFill>
              </a:rPr>
              <a:t>or</a:t>
            </a:r>
            <a:r>
              <a:rPr lang="en-US" dirty="0">
                <a:solidFill>
                  <a:srgbClr val="FF0000"/>
                </a:solidFill>
              </a:rPr>
              <a:t> brethren, </a:t>
            </a:r>
            <a:r>
              <a:rPr lang="en-US" dirty="0">
                <a:solidFill>
                  <a:schemeClr val="accent2"/>
                </a:solidFill>
              </a:rPr>
              <a:t>or</a:t>
            </a:r>
            <a:r>
              <a:rPr lang="en-US" dirty="0">
                <a:solidFill>
                  <a:srgbClr val="FF0000"/>
                </a:solidFill>
              </a:rPr>
              <a:t> wife, </a:t>
            </a:r>
            <a:r>
              <a:rPr lang="en-US" dirty="0">
                <a:solidFill>
                  <a:schemeClr val="accent2"/>
                </a:solidFill>
              </a:rPr>
              <a:t>or</a:t>
            </a:r>
            <a:r>
              <a:rPr lang="en-US" dirty="0">
                <a:solidFill>
                  <a:srgbClr val="FF0000"/>
                </a:solidFill>
              </a:rPr>
              <a:t> children, for the kingdom of God's sake,</a:t>
            </a:r>
            <a:r>
              <a:rPr lang="en-US" dirty="0"/>
              <a:t> 30 </a:t>
            </a:r>
            <a:r>
              <a:rPr lang="en-US" dirty="0">
                <a:solidFill>
                  <a:srgbClr val="FF0000"/>
                </a:solidFill>
              </a:rPr>
              <a:t>Who shall not receive manifold more in this present time, and in the world to come life everlasting.</a:t>
            </a:r>
          </a:p>
        </p:txBody>
      </p:sp>
    </p:spTree>
    <p:extLst>
      <p:ext uri="{BB962C8B-B14F-4D97-AF65-F5344CB8AC3E}">
        <p14:creationId xmlns:p14="http://schemas.microsoft.com/office/powerpoint/2010/main" val="3329861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67CB-8BB0-4117-8177-BE669CB55B3D}"/>
              </a:ext>
            </a:extLst>
          </p:cNvPr>
          <p:cNvSpPr>
            <a:spLocks noGrp="1"/>
          </p:cNvSpPr>
          <p:nvPr>
            <p:ph type="title"/>
          </p:nvPr>
        </p:nvSpPr>
        <p:spPr/>
        <p:txBody>
          <a:bodyPr/>
          <a:lstStyle/>
          <a:p>
            <a:r>
              <a:rPr lang="en-US" dirty="0"/>
              <a:t>Personal Convictions</a:t>
            </a:r>
          </a:p>
        </p:txBody>
      </p:sp>
      <p:sp>
        <p:nvSpPr>
          <p:cNvPr id="3" name="Content Placeholder 2">
            <a:extLst>
              <a:ext uri="{FF2B5EF4-FFF2-40B4-BE49-F238E27FC236}">
                <a16:creationId xmlns:a16="http://schemas.microsoft.com/office/drawing/2014/main" id="{DE3729BE-D458-42B0-BBCD-9CA7A215E8C9}"/>
              </a:ext>
            </a:extLst>
          </p:cNvPr>
          <p:cNvSpPr>
            <a:spLocks noGrp="1"/>
          </p:cNvSpPr>
          <p:nvPr>
            <p:ph sz="half" idx="1"/>
          </p:nvPr>
        </p:nvSpPr>
        <p:spPr>
          <a:xfrm>
            <a:off x="581193" y="2228003"/>
            <a:ext cx="5422390" cy="4252696"/>
          </a:xfrm>
        </p:spPr>
        <p:txBody>
          <a:bodyPr>
            <a:normAutofit fontScale="92500" lnSpcReduction="10000"/>
          </a:bodyPr>
          <a:lstStyle/>
          <a:p>
            <a:r>
              <a:rPr lang="en-US" dirty="0"/>
              <a:t>Personal convictions are designed to remove our dependencies. (unload)</a:t>
            </a:r>
          </a:p>
          <a:p>
            <a:r>
              <a:rPr lang="en-US" dirty="0"/>
              <a:t>Personal convictions are designed to expose idols. </a:t>
            </a:r>
          </a:p>
          <a:p>
            <a:r>
              <a:rPr lang="en-US" dirty="0"/>
              <a:t>Oftentimes, we are broken and then broke-in by the LORD. (Gen 32:24-28)</a:t>
            </a:r>
          </a:p>
          <a:p>
            <a:pPr lvl="1"/>
            <a:r>
              <a:rPr lang="en-US" dirty="0"/>
              <a:t>Old mindsets/strongholds from the world need to be broken out of us to renew our minds and live as a new creation.</a:t>
            </a:r>
          </a:p>
          <a:p>
            <a:r>
              <a:rPr lang="en-US" dirty="0"/>
              <a:t>Anything that is definitive in scripture applies to the life of a believer (2 Tim. 3:16-17)</a:t>
            </a:r>
          </a:p>
          <a:p>
            <a:pPr lvl="1"/>
            <a:r>
              <a:rPr lang="en-US" dirty="0"/>
              <a:t>The epistles that provide our present day doctrine were inspired by the Holy Spirit.</a:t>
            </a:r>
          </a:p>
          <a:p>
            <a:pPr lvl="1"/>
            <a:r>
              <a:rPr lang="en-US" dirty="0"/>
              <a:t>Some things may not be explicitly listed in scripture. However, they may be covered. E.g. not defiling your temple; not fashioning yourself after the world; uncleanness, etc.</a:t>
            </a:r>
          </a:p>
        </p:txBody>
      </p:sp>
      <p:pic>
        <p:nvPicPr>
          <p:cNvPr id="6" name="Content Placeholder 5">
            <a:extLst>
              <a:ext uri="{FF2B5EF4-FFF2-40B4-BE49-F238E27FC236}">
                <a16:creationId xmlns:a16="http://schemas.microsoft.com/office/drawing/2014/main" id="{61C1F4E7-6D81-48CD-AA01-1428F18F7AFD}"/>
              </a:ext>
            </a:extLst>
          </p:cNvPr>
          <p:cNvPicPr>
            <a:picLocks noGrp="1" noChangeAspect="1"/>
          </p:cNvPicPr>
          <p:nvPr>
            <p:ph sz="half" idx="2"/>
          </p:nvPr>
        </p:nvPicPr>
        <p:blipFill>
          <a:blip r:embed="rId2"/>
          <a:stretch>
            <a:fillRect/>
          </a:stretch>
        </p:blipFill>
        <p:spPr>
          <a:xfrm>
            <a:off x="7393912" y="2743199"/>
            <a:ext cx="4216895" cy="2867488"/>
          </a:xfrm>
        </p:spPr>
      </p:pic>
    </p:spTree>
    <p:extLst>
      <p:ext uri="{BB962C8B-B14F-4D97-AF65-F5344CB8AC3E}">
        <p14:creationId xmlns:p14="http://schemas.microsoft.com/office/powerpoint/2010/main" val="2196762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DF4DD-EB3F-429F-BD4F-2A3527EE8949}"/>
              </a:ext>
            </a:extLst>
          </p:cNvPr>
          <p:cNvSpPr>
            <a:spLocks noGrp="1"/>
          </p:cNvSpPr>
          <p:nvPr>
            <p:ph type="title"/>
          </p:nvPr>
        </p:nvSpPr>
        <p:spPr/>
        <p:txBody>
          <a:bodyPr/>
          <a:lstStyle/>
          <a:p>
            <a:r>
              <a:rPr lang="en-US" dirty="0"/>
              <a:t>The Letter vs. The Spirit</a:t>
            </a:r>
          </a:p>
        </p:txBody>
      </p:sp>
      <p:sp>
        <p:nvSpPr>
          <p:cNvPr id="3" name="Text Placeholder 2">
            <a:extLst>
              <a:ext uri="{FF2B5EF4-FFF2-40B4-BE49-F238E27FC236}">
                <a16:creationId xmlns:a16="http://schemas.microsoft.com/office/drawing/2014/main" id="{F9D50964-1E43-48E8-9C8A-466AF30A4A4A}"/>
              </a:ext>
            </a:extLst>
          </p:cNvPr>
          <p:cNvSpPr>
            <a:spLocks noGrp="1"/>
          </p:cNvSpPr>
          <p:nvPr>
            <p:ph type="body" idx="1"/>
          </p:nvPr>
        </p:nvSpPr>
        <p:spPr/>
        <p:txBody>
          <a:bodyPr/>
          <a:lstStyle/>
          <a:p>
            <a:r>
              <a:rPr lang="en-US" dirty="0"/>
              <a:t>Living by the Letter</a:t>
            </a:r>
          </a:p>
        </p:txBody>
      </p:sp>
      <p:sp>
        <p:nvSpPr>
          <p:cNvPr id="4" name="Content Placeholder 3">
            <a:extLst>
              <a:ext uri="{FF2B5EF4-FFF2-40B4-BE49-F238E27FC236}">
                <a16:creationId xmlns:a16="http://schemas.microsoft.com/office/drawing/2014/main" id="{B928EC8B-411F-4645-9969-E005F1A5459C}"/>
              </a:ext>
            </a:extLst>
          </p:cNvPr>
          <p:cNvSpPr>
            <a:spLocks noGrp="1"/>
          </p:cNvSpPr>
          <p:nvPr>
            <p:ph sz="half" idx="2"/>
          </p:nvPr>
        </p:nvSpPr>
        <p:spPr/>
        <p:txBody>
          <a:bodyPr/>
          <a:lstStyle/>
          <a:p>
            <a:r>
              <a:rPr lang="en-US" dirty="0"/>
              <a:t>Defined restrictions (limited/temporal)</a:t>
            </a:r>
          </a:p>
          <a:p>
            <a:r>
              <a:rPr lang="en-US" dirty="0"/>
              <a:t>Common rules (works)</a:t>
            </a:r>
          </a:p>
          <a:p>
            <a:r>
              <a:rPr lang="en-US" dirty="0"/>
              <a:t>Glorifies man’s merit</a:t>
            </a:r>
          </a:p>
          <a:p>
            <a:r>
              <a:rPr lang="en-US" dirty="0"/>
              <a:t>A glimpse of the character of God</a:t>
            </a:r>
          </a:p>
          <a:p>
            <a:r>
              <a:rPr lang="en-US" dirty="0"/>
              <a:t>Not made for a righteous man (fallen nature)</a:t>
            </a:r>
          </a:p>
          <a:p>
            <a:r>
              <a:rPr lang="en-US" dirty="0"/>
              <a:t>Sin conscious</a:t>
            </a:r>
          </a:p>
          <a:p>
            <a:endParaRPr lang="en-US" dirty="0"/>
          </a:p>
        </p:txBody>
      </p:sp>
      <p:sp>
        <p:nvSpPr>
          <p:cNvPr id="5" name="Text Placeholder 4">
            <a:extLst>
              <a:ext uri="{FF2B5EF4-FFF2-40B4-BE49-F238E27FC236}">
                <a16:creationId xmlns:a16="http://schemas.microsoft.com/office/drawing/2014/main" id="{9D1ABBE1-67E1-461E-B8E4-6C5A8A926E63}"/>
              </a:ext>
            </a:extLst>
          </p:cNvPr>
          <p:cNvSpPr>
            <a:spLocks noGrp="1"/>
          </p:cNvSpPr>
          <p:nvPr>
            <p:ph type="body" sz="quarter" idx="3"/>
          </p:nvPr>
        </p:nvSpPr>
        <p:spPr/>
        <p:txBody>
          <a:bodyPr/>
          <a:lstStyle/>
          <a:p>
            <a:r>
              <a:rPr lang="en-US" dirty="0"/>
              <a:t>Living by the Spirit</a:t>
            </a:r>
          </a:p>
        </p:txBody>
      </p:sp>
      <p:sp>
        <p:nvSpPr>
          <p:cNvPr id="6" name="Content Placeholder 5">
            <a:extLst>
              <a:ext uri="{FF2B5EF4-FFF2-40B4-BE49-F238E27FC236}">
                <a16:creationId xmlns:a16="http://schemas.microsoft.com/office/drawing/2014/main" id="{620EBBDE-3682-4101-98D2-EE6FF8F20316}"/>
              </a:ext>
            </a:extLst>
          </p:cNvPr>
          <p:cNvSpPr>
            <a:spLocks noGrp="1"/>
          </p:cNvSpPr>
          <p:nvPr>
            <p:ph sz="quarter" idx="4"/>
          </p:nvPr>
        </p:nvSpPr>
        <p:spPr/>
        <p:txBody>
          <a:bodyPr/>
          <a:lstStyle/>
          <a:p>
            <a:r>
              <a:rPr lang="en-US" dirty="0"/>
              <a:t>100% living sacrifice (eternal) (Gen 22:2)</a:t>
            </a:r>
          </a:p>
          <a:p>
            <a:r>
              <a:rPr lang="en-US" dirty="0"/>
              <a:t>Personal guidance (faith)</a:t>
            </a:r>
          </a:p>
          <a:p>
            <a:r>
              <a:rPr lang="en-US" dirty="0"/>
              <a:t>Glorifies a work that only God can do (Eph. 2:8)</a:t>
            </a:r>
          </a:p>
          <a:p>
            <a:r>
              <a:rPr lang="en-US" dirty="0"/>
              <a:t>Unlimited revelation of the character of God</a:t>
            </a:r>
          </a:p>
          <a:p>
            <a:r>
              <a:rPr lang="en-US" dirty="0"/>
              <a:t>Made righteous so no law needed (Godly nature)</a:t>
            </a:r>
          </a:p>
          <a:p>
            <a:r>
              <a:rPr lang="en-US" dirty="0"/>
              <a:t>God conscious (Titus 1:15)</a:t>
            </a:r>
          </a:p>
        </p:txBody>
      </p:sp>
    </p:spTree>
    <p:extLst>
      <p:ext uri="{BB962C8B-B14F-4D97-AF65-F5344CB8AC3E}">
        <p14:creationId xmlns:p14="http://schemas.microsoft.com/office/powerpoint/2010/main" val="2286534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0D2B-6D0E-47E0-83B0-E548B7AE1ACE}"/>
              </a:ext>
            </a:extLst>
          </p:cNvPr>
          <p:cNvSpPr>
            <a:spLocks noGrp="1"/>
          </p:cNvSpPr>
          <p:nvPr>
            <p:ph type="title"/>
          </p:nvPr>
        </p:nvSpPr>
        <p:spPr/>
        <p:txBody>
          <a:bodyPr/>
          <a:lstStyle/>
          <a:p>
            <a:r>
              <a:rPr lang="en-US" dirty="0"/>
              <a:t>2 Corinthians 3:3-18 </a:t>
            </a:r>
          </a:p>
        </p:txBody>
      </p:sp>
      <p:sp>
        <p:nvSpPr>
          <p:cNvPr id="3" name="Content Placeholder 2">
            <a:extLst>
              <a:ext uri="{FF2B5EF4-FFF2-40B4-BE49-F238E27FC236}">
                <a16:creationId xmlns:a16="http://schemas.microsoft.com/office/drawing/2014/main" id="{CD5EADFC-65D1-4987-93D0-3BBCC603D306}"/>
              </a:ext>
            </a:extLst>
          </p:cNvPr>
          <p:cNvSpPr>
            <a:spLocks noGrp="1"/>
          </p:cNvSpPr>
          <p:nvPr>
            <p:ph idx="1"/>
          </p:nvPr>
        </p:nvSpPr>
        <p:spPr/>
        <p:txBody>
          <a:bodyPr>
            <a:normAutofit lnSpcReduction="10000"/>
          </a:bodyPr>
          <a:lstStyle/>
          <a:p>
            <a:pPr marL="324000" lvl="1" indent="0" algn="just">
              <a:buNone/>
            </a:pPr>
            <a:r>
              <a:rPr lang="en-US" dirty="0"/>
              <a:t>3 Forasmuch as ye are manifestly declared to be the epistle of Christ ministered by us, written not with ink, but with the Spirit of the living God; not in tables of stone, but in fleshy tables of the heart. 4 And such trust have we through Christ to God-ward: 5 Not that we are sufficient of ourselves to think any thing as of ourselves; but our sufficiency is of God; 6 Who also hath made us able ministers of the new testament; not of the letter, but of the spirit: for the letter </a:t>
            </a:r>
            <a:r>
              <a:rPr lang="en-US" dirty="0" err="1"/>
              <a:t>killeth</a:t>
            </a:r>
            <a:r>
              <a:rPr lang="en-US" dirty="0"/>
              <a:t>, but the spirit giveth life. 7 But if the ministration of death, written and </a:t>
            </a:r>
            <a:r>
              <a:rPr lang="en-US" dirty="0" err="1"/>
              <a:t>engraven</a:t>
            </a:r>
            <a:r>
              <a:rPr lang="en-US" dirty="0"/>
              <a:t> in stones, was glorious, so that the children of Israel could not </a:t>
            </a:r>
            <a:r>
              <a:rPr lang="en-US" dirty="0" err="1"/>
              <a:t>stedfastly</a:t>
            </a:r>
            <a:r>
              <a:rPr lang="en-US" dirty="0"/>
              <a:t> behold the face of Moses for the glory of his countenance; which glory was to be done away: 8 How shall not the ministration of the spirit be rather glorious? 9 For if the ministration of condemnation be glory, much more doth the ministration of righteousness exceed in glory. 10 For even that which was made glorious had no glory in this respect, by reason of the glory that </a:t>
            </a:r>
            <a:r>
              <a:rPr lang="en-US" dirty="0" err="1"/>
              <a:t>excelleth</a:t>
            </a:r>
            <a:r>
              <a:rPr lang="en-US" dirty="0"/>
              <a:t>. 11 For if that which is done away was glorious, much more that which </a:t>
            </a:r>
            <a:r>
              <a:rPr lang="en-US" dirty="0" err="1"/>
              <a:t>remaineth</a:t>
            </a:r>
            <a:r>
              <a:rPr lang="en-US" dirty="0"/>
              <a:t> is glorious. 12 Seeing then that we have such hope, we use great plainness of speech: 13 And not as Moses, which put a veil over his face, that the children of Israel could not </a:t>
            </a:r>
            <a:r>
              <a:rPr lang="en-US" dirty="0" err="1"/>
              <a:t>stedfastly</a:t>
            </a:r>
            <a:r>
              <a:rPr lang="en-US" dirty="0"/>
              <a:t> look to the end of that which is abolished: 14 But their minds were blinded: for until this day </a:t>
            </a:r>
            <a:r>
              <a:rPr lang="en-US" dirty="0" err="1"/>
              <a:t>remaineth</a:t>
            </a:r>
            <a:r>
              <a:rPr lang="en-US" dirty="0"/>
              <a:t> the same vail untaken away in the reading of the old testament; which vail is done away in Christ. 15 But even unto this day, when Moses is read, the vail is upon their heart. 16 Nevertheless when it shall turn to the Lord, the vail shall be taken away. 17 Now the Lord is that Spirit: and where the Spirit of the Lord is, there is liberty. 18 But we all, with open face beholding as in a glass the glory of the Lord, are changed into the same image from glory to glory, even as by the Spirit of the Lord.</a:t>
            </a:r>
            <a:endParaRPr lang="en-US" dirty="0">
              <a:solidFill>
                <a:srgbClr val="FF0000"/>
              </a:solidFill>
            </a:endParaRPr>
          </a:p>
        </p:txBody>
      </p:sp>
    </p:spTree>
    <p:extLst>
      <p:ext uri="{BB962C8B-B14F-4D97-AF65-F5344CB8AC3E}">
        <p14:creationId xmlns:p14="http://schemas.microsoft.com/office/powerpoint/2010/main" val="2720839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70D2B-6D0E-47E0-83B0-E548B7AE1ACE}"/>
              </a:ext>
            </a:extLst>
          </p:cNvPr>
          <p:cNvSpPr>
            <a:spLocks noGrp="1"/>
          </p:cNvSpPr>
          <p:nvPr>
            <p:ph type="title"/>
          </p:nvPr>
        </p:nvSpPr>
        <p:spPr/>
        <p:txBody>
          <a:bodyPr/>
          <a:lstStyle/>
          <a:p>
            <a:r>
              <a:rPr lang="en-US" dirty="0"/>
              <a:t>4 Ways to Stay Anchored</a:t>
            </a:r>
          </a:p>
        </p:txBody>
      </p:sp>
      <p:sp>
        <p:nvSpPr>
          <p:cNvPr id="3" name="Content Placeholder 2">
            <a:extLst>
              <a:ext uri="{FF2B5EF4-FFF2-40B4-BE49-F238E27FC236}">
                <a16:creationId xmlns:a16="http://schemas.microsoft.com/office/drawing/2014/main" id="{CD5EADFC-65D1-4987-93D0-3BBCC603D306}"/>
              </a:ext>
            </a:extLst>
          </p:cNvPr>
          <p:cNvSpPr>
            <a:spLocks noGrp="1"/>
          </p:cNvSpPr>
          <p:nvPr>
            <p:ph idx="1"/>
          </p:nvPr>
        </p:nvSpPr>
        <p:spPr/>
        <p:txBody>
          <a:bodyPr/>
          <a:lstStyle/>
          <a:p>
            <a:r>
              <a:rPr lang="en-US" dirty="0"/>
              <a:t>WHY? What are the reasons for your desires? What is the inspiration?</a:t>
            </a:r>
          </a:p>
          <a:p>
            <a:pPr lvl="1"/>
            <a:r>
              <a:rPr lang="en-US" dirty="0"/>
              <a:t>Why do you want to wear make up, to wear cologne, to have a luxury car, wear a weave, to have designer handbags, etc.?</a:t>
            </a:r>
          </a:p>
          <a:p>
            <a:r>
              <a:rPr lang="en-US" dirty="0"/>
              <a:t>Trust and don’t quench the unction of the Holy Ghost (Jn. 14:26; 1 Thess. 5:19)</a:t>
            </a:r>
          </a:p>
          <a:p>
            <a:r>
              <a:rPr lang="en-US" dirty="0"/>
              <a:t>Test the spirits in all things. (1 John 4:1-6)</a:t>
            </a:r>
          </a:p>
          <a:p>
            <a:r>
              <a:rPr lang="en-US" dirty="0"/>
              <a:t>Exercise wisdom (1 Cor. 10:23)</a:t>
            </a:r>
          </a:p>
          <a:p>
            <a:pPr lvl="1"/>
            <a:endParaRPr lang="en-US" dirty="0"/>
          </a:p>
          <a:p>
            <a:pPr lvl="1"/>
            <a:endParaRPr lang="en-US" dirty="0"/>
          </a:p>
        </p:txBody>
      </p:sp>
    </p:spTree>
    <p:extLst>
      <p:ext uri="{BB962C8B-B14F-4D97-AF65-F5344CB8AC3E}">
        <p14:creationId xmlns:p14="http://schemas.microsoft.com/office/powerpoint/2010/main" val="94181396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docProps/app.xml><?xml version="1.0" encoding="utf-8"?>
<Properties xmlns="http://schemas.openxmlformats.org/officeDocument/2006/extended-properties" xmlns:vt="http://schemas.openxmlformats.org/officeDocument/2006/docPropsVTypes">
  <Template>TM03457464[[fn=Dividend]]</Template>
  <TotalTime>309</TotalTime>
  <Words>1090</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Gill Sans MT</vt:lpstr>
      <vt:lpstr>Wingdings 2</vt:lpstr>
      <vt:lpstr>Dividend</vt:lpstr>
      <vt:lpstr>Personal convictions vs.  universal convictions</vt:lpstr>
      <vt:lpstr>Discussion Question</vt:lpstr>
      <vt:lpstr>Luke 18:18-30 “The Rich Young Ruler”</vt:lpstr>
      <vt:lpstr>Personal Convictions</vt:lpstr>
      <vt:lpstr>The Letter vs. The Spirit</vt:lpstr>
      <vt:lpstr>2 Corinthians 3:3-18 </vt:lpstr>
      <vt:lpstr>4 Ways to Stay Anchored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convictions vs.  universal convictions</dc:title>
  <dc:creator>USER</dc:creator>
  <cp:lastModifiedBy>USER</cp:lastModifiedBy>
  <cp:revision>15</cp:revision>
  <dcterms:created xsi:type="dcterms:W3CDTF">2019-04-11T18:38:18Z</dcterms:created>
  <dcterms:modified xsi:type="dcterms:W3CDTF">2019-04-11T23:48:14Z</dcterms:modified>
</cp:coreProperties>
</file>