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0" r:id="rId3"/>
    <p:sldId id="261" r:id="rId4"/>
    <p:sldId id="259" r:id="rId5"/>
    <p:sldId id="257" r:id="rId6"/>
    <p:sldId id="258"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7" d="100"/>
          <a:sy n="87" d="100"/>
        </p:scale>
        <p:origin x="48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512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42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6957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91784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6306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994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3335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6331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199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8693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3667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789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200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1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474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977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532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5/18/2018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5047671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Fasting and Prayer</a:t>
            </a:r>
          </a:p>
        </p:txBody>
      </p:sp>
      <p:sp>
        <p:nvSpPr>
          <p:cNvPr id="3" name="Subtitle 2"/>
          <p:cNvSpPr>
            <a:spLocks noGrp="1"/>
          </p:cNvSpPr>
          <p:nvPr>
            <p:ph type="subTitle" idx="1"/>
          </p:nvPr>
        </p:nvSpPr>
        <p:spPr/>
        <p:txBody>
          <a:bodyPr/>
          <a:lstStyle/>
          <a:p>
            <a:r>
              <a:rPr lang="en-US" dirty="0"/>
              <a:t>Spiritual Weapons</a:t>
            </a:r>
          </a:p>
        </p:txBody>
      </p:sp>
    </p:spTree>
    <p:extLst>
      <p:ext uri="{BB962C8B-B14F-4D97-AF65-F5344CB8AC3E}">
        <p14:creationId xmlns:p14="http://schemas.microsoft.com/office/powerpoint/2010/main" val="141175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C6037-F000-4CE6-89ED-9E847FC4AEA2}"/>
              </a:ext>
            </a:extLst>
          </p:cNvPr>
          <p:cNvSpPr>
            <a:spLocks noGrp="1"/>
          </p:cNvSpPr>
          <p:nvPr>
            <p:ph type="title"/>
          </p:nvPr>
        </p:nvSpPr>
        <p:spPr/>
        <p:txBody>
          <a:bodyPr/>
          <a:lstStyle/>
          <a:p>
            <a:r>
              <a:rPr lang="en-US" dirty="0"/>
              <a:t>What is Fasting?</a:t>
            </a:r>
          </a:p>
        </p:txBody>
      </p:sp>
      <p:sp>
        <p:nvSpPr>
          <p:cNvPr id="3" name="Content Placeholder 2">
            <a:extLst>
              <a:ext uri="{FF2B5EF4-FFF2-40B4-BE49-F238E27FC236}">
                <a16:creationId xmlns:a16="http://schemas.microsoft.com/office/drawing/2014/main" id="{DD27A93B-98EA-459D-8A55-256A4C8B5499}"/>
              </a:ext>
            </a:extLst>
          </p:cNvPr>
          <p:cNvSpPr>
            <a:spLocks noGrp="1"/>
          </p:cNvSpPr>
          <p:nvPr>
            <p:ph sz="quarter" idx="13"/>
          </p:nvPr>
        </p:nvSpPr>
        <p:spPr>
          <a:xfrm>
            <a:off x="913774" y="2367092"/>
            <a:ext cx="10363826" cy="3872391"/>
          </a:xfrm>
        </p:spPr>
        <p:txBody>
          <a:bodyPr>
            <a:normAutofit fontScale="92500" lnSpcReduction="20000"/>
          </a:bodyPr>
          <a:lstStyle/>
          <a:p>
            <a:r>
              <a:rPr lang="en-US" dirty="0"/>
              <a:t>Abstinence from food</a:t>
            </a:r>
          </a:p>
          <a:p>
            <a:r>
              <a:rPr lang="en-US" dirty="0"/>
              <a:t>A spiritual Discipline</a:t>
            </a:r>
          </a:p>
          <a:p>
            <a:r>
              <a:rPr lang="en-US" dirty="0"/>
              <a:t>Between You and God (Matthew 6:16-18)</a:t>
            </a:r>
          </a:p>
          <a:p>
            <a:r>
              <a:rPr lang="en-US" dirty="0"/>
              <a:t>Corporate (Esther 4:16)</a:t>
            </a:r>
          </a:p>
          <a:p>
            <a:r>
              <a:rPr lang="en-US" dirty="0"/>
              <a:t>An expectation of God (Mark 2:18-20)</a:t>
            </a:r>
          </a:p>
          <a:p>
            <a:r>
              <a:rPr lang="en-US" dirty="0"/>
              <a:t>Expression of Dependency</a:t>
            </a:r>
          </a:p>
          <a:p>
            <a:r>
              <a:rPr lang="en-US" dirty="0"/>
              <a:t>Sacrifice/contrition (Joel 1:14; Joel 2:12)</a:t>
            </a:r>
          </a:p>
          <a:p>
            <a:r>
              <a:rPr lang="en-US" dirty="0"/>
              <a:t>A Solicitation (Not a magic wand) (Isaiah 58:1-4)</a:t>
            </a:r>
          </a:p>
          <a:p>
            <a:r>
              <a:rPr lang="en-US" dirty="0"/>
              <a:t>Preparation (Matthew 4:1-4)</a:t>
            </a:r>
          </a:p>
        </p:txBody>
      </p:sp>
    </p:spTree>
    <p:extLst>
      <p:ext uri="{BB962C8B-B14F-4D97-AF65-F5344CB8AC3E}">
        <p14:creationId xmlns:p14="http://schemas.microsoft.com/office/powerpoint/2010/main" val="25667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1028-6DB1-42F6-8EC7-F8C31BF68A19}"/>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23E8A049-DB85-4473-B1D6-0A3F3A8BF91D}"/>
              </a:ext>
            </a:extLst>
          </p:cNvPr>
          <p:cNvSpPr>
            <a:spLocks noGrp="1"/>
          </p:cNvSpPr>
          <p:nvPr>
            <p:ph sz="quarter" idx="13"/>
          </p:nvPr>
        </p:nvSpPr>
        <p:spPr/>
        <p:txBody>
          <a:bodyPr>
            <a:normAutofit/>
          </a:bodyPr>
          <a:lstStyle/>
          <a:p>
            <a:pPr marL="0" indent="0" algn="ctr">
              <a:buNone/>
            </a:pPr>
            <a:endParaRPr lang="en-US" sz="4400" dirty="0"/>
          </a:p>
          <a:p>
            <a:pPr marL="0" indent="0" algn="ctr">
              <a:buNone/>
            </a:pPr>
            <a:r>
              <a:rPr lang="en-US" sz="4400" dirty="0"/>
              <a:t>What benefits have you gained from fasting?</a:t>
            </a:r>
          </a:p>
        </p:txBody>
      </p:sp>
    </p:spTree>
    <p:extLst>
      <p:ext uri="{BB962C8B-B14F-4D97-AF65-F5344CB8AC3E}">
        <p14:creationId xmlns:p14="http://schemas.microsoft.com/office/powerpoint/2010/main" val="296767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8EF26-22DA-4C83-906E-851AD8A74821}"/>
              </a:ext>
            </a:extLst>
          </p:cNvPr>
          <p:cNvSpPr>
            <a:spLocks noGrp="1"/>
          </p:cNvSpPr>
          <p:nvPr>
            <p:ph type="title"/>
          </p:nvPr>
        </p:nvSpPr>
        <p:spPr/>
        <p:txBody>
          <a:bodyPr/>
          <a:lstStyle/>
          <a:p>
            <a:r>
              <a:rPr lang="en-US" dirty="0"/>
              <a:t>What are the benefits</a:t>
            </a:r>
          </a:p>
        </p:txBody>
      </p:sp>
      <p:sp>
        <p:nvSpPr>
          <p:cNvPr id="3" name="Content Placeholder 2">
            <a:extLst>
              <a:ext uri="{FF2B5EF4-FFF2-40B4-BE49-F238E27FC236}">
                <a16:creationId xmlns:a16="http://schemas.microsoft.com/office/drawing/2014/main" id="{0637C95A-0281-44F3-B4E0-217981B30B29}"/>
              </a:ext>
            </a:extLst>
          </p:cNvPr>
          <p:cNvSpPr>
            <a:spLocks noGrp="1"/>
          </p:cNvSpPr>
          <p:nvPr>
            <p:ph sz="quarter" idx="13"/>
          </p:nvPr>
        </p:nvSpPr>
        <p:spPr/>
        <p:txBody>
          <a:bodyPr>
            <a:normAutofit fontScale="92500"/>
          </a:bodyPr>
          <a:lstStyle/>
          <a:p>
            <a:r>
              <a:rPr lang="en-US" dirty="0"/>
              <a:t>Mastery of the flesh/Soul (Psalms 69:10)</a:t>
            </a:r>
          </a:p>
          <a:p>
            <a:r>
              <a:rPr lang="en-US" dirty="0"/>
              <a:t>Draw closer to God (exodus 34:28)</a:t>
            </a:r>
          </a:p>
          <a:p>
            <a:r>
              <a:rPr lang="en-US" dirty="0"/>
              <a:t>Heightened spiritual senses</a:t>
            </a:r>
          </a:p>
          <a:p>
            <a:r>
              <a:rPr lang="en-US" dirty="0"/>
              <a:t>Physical healing</a:t>
            </a:r>
          </a:p>
          <a:p>
            <a:r>
              <a:rPr lang="en-US" dirty="0"/>
              <a:t>Mental clarity</a:t>
            </a:r>
          </a:p>
          <a:p>
            <a:r>
              <a:rPr lang="en-US" dirty="0"/>
              <a:t>Deliverance</a:t>
            </a:r>
          </a:p>
          <a:p>
            <a:r>
              <a:rPr lang="en-US" dirty="0"/>
              <a:t>victory</a:t>
            </a:r>
          </a:p>
        </p:txBody>
      </p:sp>
      <p:pic>
        <p:nvPicPr>
          <p:cNvPr id="5" name="Content Placeholder 4">
            <a:extLst>
              <a:ext uri="{FF2B5EF4-FFF2-40B4-BE49-F238E27FC236}">
                <a16:creationId xmlns:a16="http://schemas.microsoft.com/office/drawing/2014/main" id="{F4F638CB-F8FE-424A-90CA-20CE5DFC5905}"/>
              </a:ext>
            </a:extLst>
          </p:cNvPr>
          <p:cNvPicPr>
            <a:picLocks noGrp="1" noChangeAspect="1"/>
          </p:cNvPicPr>
          <p:nvPr>
            <p:ph sz="quarter" idx="14"/>
          </p:nvPr>
        </p:nvPicPr>
        <p:blipFill>
          <a:blip r:embed="rId2"/>
          <a:stretch>
            <a:fillRect/>
          </a:stretch>
        </p:blipFill>
        <p:spPr>
          <a:xfrm>
            <a:off x="6474069" y="2214694"/>
            <a:ext cx="5118387" cy="3424106"/>
          </a:xfrm>
          <a:prstGeom prst="rect">
            <a:avLst/>
          </a:prstGeom>
        </p:spPr>
      </p:pic>
    </p:spTree>
    <p:extLst>
      <p:ext uri="{BB962C8B-B14F-4D97-AF65-F5344CB8AC3E}">
        <p14:creationId xmlns:p14="http://schemas.microsoft.com/office/powerpoint/2010/main" val="4001917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Kind”</a:t>
            </a:r>
          </a:p>
        </p:txBody>
      </p:sp>
      <p:sp>
        <p:nvSpPr>
          <p:cNvPr id="3" name="Content Placeholder 2"/>
          <p:cNvSpPr>
            <a:spLocks noGrp="1"/>
          </p:cNvSpPr>
          <p:nvPr>
            <p:ph sz="quarter" idx="13"/>
          </p:nvPr>
        </p:nvSpPr>
        <p:spPr/>
        <p:txBody>
          <a:bodyPr>
            <a:normAutofit fontScale="85000" lnSpcReduction="10000"/>
          </a:bodyPr>
          <a:lstStyle/>
          <a:p>
            <a:pPr marL="0" indent="0">
              <a:buNone/>
            </a:pPr>
            <a:r>
              <a:rPr lang="en-US" dirty="0"/>
              <a:t>Mark 9:14-29  And when he came to his disciples, he saw a great multitude about them, and the scribes questioning with them.  15 And straightway all the people, when they beheld him, were greatly amazed, and running to him saluted him.  16 And he asked the scribes, What question ye with them? 17 And one of the multitude answered and said, Master, I have brought unto thee my son, which hath a </a:t>
            </a:r>
            <a:r>
              <a:rPr lang="en-US" dirty="0">
                <a:solidFill>
                  <a:schemeClr val="accent4"/>
                </a:solidFill>
              </a:rPr>
              <a:t>dumb spirit</a:t>
            </a:r>
            <a:r>
              <a:rPr lang="en-US" dirty="0"/>
              <a:t>; 18 And </a:t>
            </a:r>
            <a:r>
              <a:rPr lang="en-US" dirty="0" err="1"/>
              <a:t>wheresoever</a:t>
            </a:r>
            <a:r>
              <a:rPr lang="en-US" dirty="0"/>
              <a:t> he taketh him, he </a:t>
            </a:r>
            <a:r>
              <a:rPr lang="en-US" dirty="0" err="1">
                <a:solidFill>
                  <a:schemeClr val="accent4"/>
                </a:solidFill>
              </a:rPr>
              <a:t>teareth</a:t>
            </a:r>
            <a:r>
              <a:rPr lang="en-US" dirty="0">
                <a:solidFill>
                  <a:schemeClr val="accent4"/>
                </a:solidFill>
              </a:rPr>
              <a:t> him: and he </a:t>
            </a:r>
            <a:r>
              <a:rPr lang="en-US" dirty="0" err="1">
                <a:solidFill>
                  <a:schemeClr val="accent4"/>
                </a:solidFill>
              </a:rPr>
              <a:t>foameth</a:t>
            </a:r>
            <a:r>
              <a:rPr lang="en-US" dirty="0">
                <a:solidFill>
                  <a:schemeClr val="accent4"/>
                </a:solidFill>
              </a:rPr>
              <a:t>, and </a:t>
            </a:r>
            <a:r>
              <a:rPr lang="en-US" dirty="0" err="1">
                <a:solidFill>
                  <a:schemeClr val="accent4"/>
                </a:solidFill>
              </a:rPr>
              <a:t>gnasheth</a:t>
            </a:r>
            <a:r>
              <a:rPr lang="en-US" dirty="0">
                <a:solidFill>
                  <a:schemeClr val="accent4"/>
                </a:solidFill>
              </a:rPr>
              <a:t> with his teeth, and </a:t>
            </a:r>
            <a:r>
              <a:rPr lang="en-US" dirty="0" err="1">
                <a:solidFill>
                  <a:schemeClr val="accent4"/>
                </a:solidFill>
              </a:rPr>
              <a:t>pineth</a:t>
            </a:r>
            <a:r>
              <a:rPr lang="en-US" dirty="0">
                <a:solidFill>
                  <a:schemeClr val="accent4"/>
                </a:solidFill>
              </a:rPr>
              <a:t> away:</a:t>
            </a:r>
            <a:r>
              <a:rPr lang="en-US" dirty="0"/>
              <a:t> and I </a:t>
            </a:r>
            <a:r>
              <a:rPr lang="en-US" dirty="0" err="1"/>
              <a:t>spake</a:t>
            </a:r>
            <a:r>
              <a:rPr lang="en-US" dirty="0"/>
              <a:t> to thy disciples that they should cast him out; and </a:t>
            </a:r>
            <a:r>
              <a:rPr lang="en-US" dirty="0">
                <a:solidFill>
                  <a:schemeClr val="accent4"/>
                </a:solidFill>
              </a:rPr>
              <a:t>they could not</a:t>
            </a:r>
            <a:r>
              <a:rPr lang="en-US" dirty="0"/>
              <a:t>. 19 He </a:t>
            </a:r>
            <a:r>
              <a:rPr lang="en-US" dirty="0" err="1"/>
              <a:t>answereth</a:t>
            </a:r>
            <a:r>
              <a:rPr lang="en-US" dirty="0"/>
              <a:t> him, and </a:t>
            </a:r>
            <a:r>
              <a:rPr lang="en-US" dirty="0" err="1"/>
              <a:t>saith</a:t>
            </a:r>
            <a:r>
              <a:rPr lang="en-US" dirty="0"/>
              <a:t>, </a:t>
            </a:r>
            <a:r>
              <a:rPr lang="en-US" dirty="0">
                <a:solidFill>
                  <a:schemeClr val="accent4"/>
                </a:solidFill>
              </a:rPr>
              <a:t>O faithless generation</a:t>
            </a:r>
            <a:r>
              <a:rPr lang="en-US" dirty="0"/>
              <a:t>, how long shall I be with you? how long shall I suffer you? bring him unto me. 20 And they brought him unto him: and when he saw him, straightway the spirit tare him; and </a:t>
            </a:r>
            <a:r>
              <a:rPr lang="en-US" dirty="0">
                <a:solidFill>
                  <a:schemeClr val="accent4"/>
                </a:solidFill>
              </a:rPr>
              <a:t>he fell on the ground</a:t>
            </a:r>
            <a:r>
              <a:rPr lang="en-US" dirty="0"/>
              <a:t>, and wallowed foaming. 21 And he asked his father, How long is it ago since this came unto him? And he said, </a:t>
            </a:r>
            <a:r>
              <a:rPr lang="en-US" dirty="0">
                <a:solidFill>
                  <a:schemeClr val="accent4"/>
                </a:solidFill>
              </a:rPr>
              <a:t>Of a child.</a:t>
            </a:r>
          </a:p>
          <a:p>
            <a:endParaRPr lang="en-US" dirty="0"/>
          </a:p>
        </p:txBody>
      </p:sp>
    </p:spTree>
    <p:extLst>
      <p:ext uri="{BB962C8B-B14F-4D97-AF65-F5344CB8AC3E}">
        <p14:creationId xmlns:p14="http://schemas.microsoft.com/office/powerpoint/2010/main" val="1519440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Kind” (</a:t>
            </a:r>
            <a:r>
              <a:rPr lang="en-US" dirty="0" err="1"/>
              <a:t>cont’D</a:t>
            </a:r>
            <a:r>
              <a:rPr lang="en-US" dirty="0"/>
              <a:t>)</a:t>
            </a:r>
          </a:p>
        </p:txBody>
      </p:sp>
      <p:sp>
        <p:nvSpPr>
          <p:cNvPr id="3" name="Content Placeholder 2"/>
          <p:cNvSpPr>
            <a:spLocks noGrp="1"/>
          </p:cNvSpPr>
          <p:nvPr>
            <p:ph sz="quarter" idx="13"/>
          </p:nvPr>
        </p:nvSpPr>
        <p:spPr/>
        <p:txBody>
          <a:bodyPr>
            <a:normAutofit fontScale="92500" lnSpcReduction="20000"/>
          </a:bodyPr>
          <a:lstStyle/>
          <a:p>
            <a:pPr marL="0" indent="0">
              <a:buNone/>
            </a:pPr>
            <a:r>
              <a:rPr lang="en-US" dirty="0"/>
              <a:t>22 And ofttimes it hath cast him into the fire, and into the waters, </a:t>
            </a:r>
            <a:r>
              <a:rPr lang="en-US" dirty="0">
                <a:solidFill>
                  <a:schemeClr val="accent4"/>
                </a:solidFill>
              </a:rPr>
              <a:t>to destroy him</a:t>
            </a:r>
            <a:r>
              <a:rPr lang="en-US" dirty="0"/>
              <a:t>: but if thou canst do any thing, have compassion on us, and help us.  23 Jesus said unto him, If thou canst believe, </a:t>
            </a:r>
            <a:r>
              <a:rPr lang="en-US" dirty="0">
                <a:solidFill>
                  <a:schemeClr val="accent4"/>
                </a:solidFill>
              </a:rPr>
              <a:t>all things are possible to him that believeth.</a:t>
            </a:r>
            <a:r>
              <a:rPr lang="en-US" dirty="0"/>
              <a:t> 24 And straightway the father of the child cried out, and said with tears, </a:t>
            </a:r>
            <a:r>
              <a:rPr lang="en-US" dirty="0">
                <a:solidFill>
                  <a:schemeClr val="accent4"/>
                </a:solidFill>
              </a:rPr>
              <a:t>Lord, I believe; help thou mine unbelief.</a:t>
            </a:r>
            <a:r>
              <a:rPr lang="en-US" dirty="0"/>
              <a:t> 25 When Jesus saw that the people came running together, he rebuked the foul spirit, saying unto him, Thou dumb and deaf spirit, I charge thee, come out of him, and </a:t>
            </a:r>
            <a:r>
              <a:rPr lang="en-US" dirty="0">
                <a:solidFill>
                  <a:schemeClr val="accent4"/>
                </a:solidFill>
              </a:rPr>
              <a:t>enter no more into him.</a:t>
            </a:r>
            <a:r>
              <a:rPr lang="en-US" dirty="0"/>
              <a:t> 26 And the spirit cried, and rent him sore, and came out of him: and he was as one dead; insomuch that many said, </a:t>
            </a:r>
            <a:r>
              <a:rPr lang="en-US" dirty="0">
                <a:solidFill>
                  <a:schemeClr val="accent4"/>
                </a:solidFill>
              </a:rPr>
              <a:t>He is dead</a:t>
            </a:r>
            <a:r>
              <a:rPr lang="en-US" dirty="0"/>
              <a:t>. 27 But Jesus took him by the hand, and lifted him up; and he arose. 28 And when he was come into the house, his disciples asked him privately, Why could not we cast him out? 29 And he said unto them, </a:t>
            </a:r>
            <a:r>
              <a:rPr lang="en-US" dirty="0">
                <a:solidFill>
                  <a:schemeClr val="accent4"/>
                </a:solidFill>
              </a:rPr>
              <a:t>This kind can come forth by nothing, but by prayer and fasting.</a:t>
            </a:r>
          </a:p>
        </p:txBody>
      </p:sp>
    </p:spTree>
    <p:extLst>
      <p:ext uri="{BB962C8B-B14F-4D97-AF65-F5344CB8AC3E}">
        <p14:creationId xmlns:p14="http://schemas.microsoft.com/office/powerpoint/2010/main" val="425557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1028-6DB1-42F6-8EC7-F8C31BF68A19}"/>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23E8A049-DB85-4473-B1D6-0A3F3A8BF91D}"/>
              </a:ext>
            </a:extLst>
          </p:cNvPr>
          <p:cNvSpPr>
            <a:spLocks noGrp="1"/>
          </p:cNvSpPr>
          <p:nvPr>
            <p:ph sz="quarter" idx="13"/>
          </p:nvPr>
        </p:nvSpPr>
        <p:spPr/>
        <p:txBody>
          <a:bodyPr>
            <a:normAutofit/>
          </a:bodyPr>
          <a:lstStyle/>
          <a:p>
            <a:pPr marL="0" indent="0" algn="ctr">
              <a:buNone/>
            </a:pPr>
            <a:endParaRPr lang="en-US" sz="4400" dirty="0"/>
          </a:p>
          <a:p>
            <a:pPr marL="0" indent="0" algn="ctr">
              <a:buNone/>
            </a:pPr>
            <a:r>
              <a:rPr lang="en-US" sz="4400" dirty="0"/>
              <a:t>What Challenges do we fast when we fast?  What tips help </a:t>
            </a:r>
            <a:r>
              <a:rPr lang="en-US" sz="4400"/>
              <a:t>you overcome?</a:t>
            </a:r>
            <a:endParaRPr lang="en-US" sz="4400" dirty="0"/>
          </a:p>
        </p:txBody>
      </p:sp>
    </p:spTree>
    <p:extLst>
      <p:ext uri="{BB962C8B-B14F-4D97-AF65-F5344CB8AC3E}">
        <p14:creationId xmlns:p14="http://schemas.microsoft.com/office/powerpoint/2010/main" val="159311289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545</TotalTime>
  <Words>576</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Tw Cen MT</vt:lpstr>
      <vt:lpstr>Droplet</vt:lpstr>
      <vt:lpstr>Fasting and Prayer</vt:lpstr>
      <vt:lpstr>What is Fasting?</vt:lpstr>
      <vt:lpstr>Discussion Question</vt:lpstr>
      <vt:lpstr>What are the benefits</vt:lpstr>
      <vt:lpstr>“This Kind”</vt:lpstr>
      <vt:lpstr>“This Kind” (cont’D)</vt:lpstr>
      <vt:lpstr>Discussion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Gregory</dc:creator>
  <cp:lastModifiedBy>USER</cp:lastModifiedBy>
  <cp:revision>13</cp:revision>
  <dcterms:created xsi:type="dcterms:W3CDTF">2018-05-18T13:08:56Z</dcterms:created>
  <dcterms:modified xsi:type="dcterms:W3CDTF">2018-05-18T23:58:54Z</dcterms:modified>
</cp:coreProperties>
</file>