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266" r:id="rId6"/>
    <p:sldId id="267" r:id="rId7"/>
    <p:sldId id="263" r:id="rId8"/>
    <p:sldId id="262"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8/22/2019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73357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8/22/2019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8/22/2019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“Perfect Peace”</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5" y="2145377"/>
            <a:ext cx="7845574" cy="1469965"/>
          </a:xfrm>
        </p:spPr>
        <p:txBody>
          <a:bodyPr anchor="ctr">
            <a:normAutofit fontScale="90000"/>
          </a:bodyPr>
          <a:lstStyle/>
          <a:p>
            <a:r>
              <a:rPr lang="en-US" sz="2700" dirty="0">
                <a:latin typeface="Franklin Gothic Book" panose="020B0503020102020204" pitchFamily="34" charset="0"/>
                <a:cs typeface="Segoe UI" panose="020B0502040204020203" pitchFamily="34" charset="0"/>
              </a:rPr>
              <a:t>Hebrews 12:14 Follow peace with all men, and holiness, without which no man shall see the Lord:</a:t>
            </a:r>
            <a:br>
              <a:rPr lang="en-US" dirty="0">
                <a:latin typeface="Franklin Gothic Book" panose="020B0503020102020204" pitchFamily="34" charset="0"/>
                <a:cs typeface="Segoe UI" panose="020B0502040204020203" pitchFamily="34" charset="0"/>
              </a:rPr>
            </a:br>
            <a:br>
              <a:rPr lang="en-US" dirty="0">
                <a:latin typeface="Franklin Gothic Book" panose="020B0503020102020204" pitchFamily="34" charset="0"/>
                <a:cs typeface="Segoe UI" panose="020B0502040204020203" pitchFamily="34" charset="0"/>
              </a:rPr>
            </a:br>
            <a:r>
              <a:rPr lang="en-US" dirty="0">
                <a:latin typeface="Franklin Gothic Book" panose="020B0503020102020204" pitchFamily="34" charset="0"/>
                <a:cs typeface="Segoe UI" panose="020B0502040204020203" pitchFamily="34" charset="0"/>
              </a:rPr>
              <a:t>Why Must We Pursue Peace With All Men in Order to See God?</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5" y="81353"/>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The Breakdown: Peace</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1669002"/>
            <a:ext cx="9096585" cy="477618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“Peace” is mentioned about 429 times in 400 verses of the Bible.</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Hebrew: </a:t>
            </a:r>
          </a:p>
          <a:p>
            <a:pPr lvl="1"/>
            <a:r>
              <a:rPr lang="en-US" sz="1600" b="1" dirty="0">
                <a:latin typeface="Segoe UI" panose="020B0502040204020203" pitchFamily="34" charset="0"/>
                <a:cs typeface="Segoe UI" panose="020B0502040204020203" pitchFamily="34" charset="0"/>
              </a:rPr>
              <a:t>Shalom</a:t>
            </a:r>
            <a:r>
              <a:rPr lang="en-US" sz="1600" dirty="0">
                <a:latin typeface="Segoe UI" panose="020B0502040204020203" pitchFamily="34" charset="0"/>
                <a:cs typeface="Segoe UI" panose="020B0502040204020203" pitchFamily="34" charset="0"/>
              </a:rPr>
              <a:t> – n. completeness, soundness, welfare, peace v. to make whole, restore. </a:t>
            </a:r>
          </a:p>
          <a:p>
            <a:pPr lvl="2"/>
            <a:r>
              <a:rPr lang="en-US" sz="1200" dirty="0">
                <a:latin typeface="Segoe UI" panose="020B0502040204020203" pitchFamily="34" charset="0"/>
                <a:cs typeface="Segoe UI" panose="020B0502040204020203" pitchFamily="34" charset="0"/>
              </a:rPr>
              <a:t>Shalom is used as a Hebrew greeting and farewell. It means to wish complete wholeness upon someone.</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Greek: </a:t>
            </a:r>
          </a:p>
          <a:p>
            <a:pPr lvl="1"/>
            <a:r>
              <a:rPr lang="en-US" sz="1600" b="1" dirty="0" err="1">
                <a:latin typeface="Segoe UI" panose="020B0502040204020203" pitchFamily="34" charset="0"/>
                <a:cs typeface="Segoe UI" panose="020B0502040204020203" pitchFamily="34" charset="0"/>
              </a:rPr>
              <a:t>Eiréné</a:t>
            </a:r>
            <a:r>
              <a:rPr lang="en-US" sz="1600" dirty="0">
                <a:latin typeface="Segoe UI" panose="020B0502040204020203" pitchFamily="34" charset="0"/>
                <a:cs typeface="Segoe UI" panose="020B0502040204020203" pitchFamily="34" charset="0"/>
              </a:rPr>
              <a:t> – one, peace, quietness, rests.</a:t>
            </a:r>
            <a:endParaRPr lang="en-US" sz="1200" dirty="0">
              <a:latin typeface="Segoe UI" panose="020B0502040204020203" pitchFamily="34" charset="0"/>
              <a:cs typeface="Segoe UI" panose="020B0502040204020203" pitchFamily="34" charset="0"/>
            </a:endParaRPr>
          </a:p>
          <a:p>
            <a:pPr lvl="2"/>
            <a:r>
              <a:rPr lang="en-US" sz="1200" dirty="0">
                <a:latin typeface="Segoe UI" panose="020B0502040204020203" pitchFamily="34" charset="0"/>
                <a:cs typeface="Segoe UI" panose="020B0502040204020203" pitchFamily="34" charset="0"/>
              </a:rPr>
              <a:t>Usage: peace, peace of mind; invocation of peace a common Jewish farewell, in the </a:t>
            </a:r>
            <a:r>
              <a:rPr lang="en-US" sz="1200" dirty="0" err="1">
                <a:latin typeface="Segoe UI" panose="020B0502040204020203" pitchFamily="34" charset="0"/>
                <a:cs typeface="Segoe UI" panose="020B0502040204020203" pitchFamily="34" charset="0"/>
              </a:rPr>
              <a:t>Hebraistic</a:t>
            </a:r>
            <a:r>
              <a:rPr lang="en-US" sz="1200" dirty="0">
                <a:latin typeface="Segoe UI" panose="020B0502040204020203" pitchFamily="34" charset="0"/>
                <a:cs typeface="Segoe UI" panose="020B0502040204020203" pitchFamily="34" charset="0"/>
              </a:rPr>
              <a:t> sense of the health (welfare) of an individual.</a:t>
            </a:r>
          </a:p>
          <a:p>
            <a:pPr lvl="1"/>
            <a:r>
              <a:rPr lang="en-US" sz="1600" dirty="0">
                <a:latin typeface="Segoe UI" panose="020B0502040204020203" pitchFamily="34" charset="0"/>
                <a:cs typeface="Segoe UI" panose="020B0502040204020203" pitchFamily="34" charset="0"/>
              </a:rPr>
              <a:t>Unity and Accord</a:t>
            </a:r>
          </a:p>
          <a:p>
            <a:pPr lvl="1"/>
            <a:r>
              <a:rPr lang="en-US" sz="1600" dirty="0">
                <a:latin typeface="Segoe UI" panose="020B0502040204020203" pitchFamily="34" charset="0"/>
                <a:cs typeface="Segoe UI" panose="020B0502040204020203" pitchFamily="34" charset="0"/>
              </a:rPr>
              <a:t>Harmonious relationships between men, nations, or God and man; friendliness</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935480" y="288258"/>
            <a:ext cx="7705670" cy="1469965"/>
          </a:xfrm>
        </p:spPr>
        <p:txBody>
          <a:bodyPr anchor="ctr">
            <a:normAutofit/>
          </a:bodyPr>
          <a:lstStyle/>
          <a:p>
            <a:r>
              <a:rPr lang="en-US" dirty="0">
                <a:latin typeface="Franklin Gothic Book" panose="020B0503020102020204" pitchFamily="34" charset="0"/>
                <a:cs typeface="Segoe UI" panose="020B0502040204020203" pitchFamily="34" charset="0"/>
              </a:rPr>
              <a:t>Peace Is…</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078664" y="1607226"/>
            <a:ext cx="8911891" cy="4962516"/>
          </a:xfrm>
        </p:spPr>
        <p:txBody>
          <a:bodyPr vert="horz" lIns="91440" tIns="45720" rIns="91440" bIns="45720" rtlCol="0" anchor="t">
            <a:normAutofit/>
          </a:bodyPr>
          <a:lstStyle/>
          <a:p>
            <a:r>
              <a:rPr lang="en-US" sz="1800" dirty="0">
                <a:latin typeface="Segoe UI" panose="020B0502040204020203" pitchFamily="34" charset="0"/>
                <a:cs typeface="Segoe UI" panose="020B0502040204020203" pitchFamily="34" charset="0"/>
              </a:rPr>
              <a:t>A Fruit of the Spirit. (Gal. 5:22)</a:t>
            </a:r>
          </a:p>
          <a:p>
            <a:r>
              <a:rPr lang="en-US" sz="1800" dirty="0">
                <a:latin typeface="Segoe UI" panose="020B0502040204020203" pitchFamily="34" charset="0"/>
                <a:cs typeface="Segoe UI" panose="020B0502040204020203" pitchFamily="34" charset="0"/>
              </a:rPr>
              <a:t>Given by Jesus. (Jn. 14:27)</a:t>
            </a:r>
          </a:p>
          <a:p>
            <a:pPr lvl="1"/>
            <a:r>
              <a:rPr lang="en-US" sz="1400" dirty="0">
                <a:latin typeface="Segoe UI" panose="020B0502040204020203" pitchFamily="34" charset="0"/>
                <a:cs typeface="Segoe UI" panose="020B0502040204020203" pitchFamily="34" charset="0"/>
              </a:rPr>
              <a:t>What is the difference between Jesus’ peace and the world’s peace?</a:t>
            </a:r>
          </a:p>
          <a:p>
            <a:r>
              <a:rPr lang="en-US" sz="1800" dirty="0">
                <a:latin typeface="Segoe UI" panose="020B0502040204020203" pitchFamily="34" charset="0"/>
                <a:cs typeface="Segoe UI" panose="020B0502040204020203" pitchFamily="34" charset="0"/>
              </a:rPr>
              <a:t>Maintained by focusing on the Lord. (Is. 26:3)</a:t>
            </a:r>
          </a:p>
          <a:p>
            <a:pPr lvl="1"/>
            <a:r>
              <a:rPr lang="en-US" sz="1400" dirty="0">
                <a:latin typeface="Segoe UI" panose="020B0502040204020203" pitchFamily="34" charset="0"/>
                <a:cs typeface="Segoe UI" panose="020B0502040204020203" pitchFamily="34" charset="0"/>
              </a:rPr>
              <a:t>Whenever we lack peace, the first thing we should do is check our focus.</a:t>
            </a:r>
          </a:p>
          <a:p>
            <a:r>
              <a:rPr lang="en-US" sz="1800" dirty="0">
                <a:latin typeface="Segoe UI" panose="020B0502040204020203" pitchFamily="34" charset="0"/>
                <a:cs typeface="Segoe UI" panose="020B0502040204020203" pitchFamily="34" charset="0"/>
              </a:rPr>
              <a:t>A reflection of being a child of God. (Matt. 5:9)</a:t>
            </a:r>
          </a:p>
          <a:p>
            <a:r>
              <a:rPr lang="en-US" sz="1800" dirty="0">
                <a:latin typeface="Segoe UI" panose="020B0502040204020203" pitchFamily="34" charset="0"/>
                <a:cs typeface="Segoe UI" panose="020B0502040204020203" pitchFamily="34" charset="0"/>
              </a:rPr>
              <a:t>Is not the absence of tribulation, but being sustained in it. (Jn. 16:33)</a:t>
            </a:r>
          </a:p>
          <a:p>
            <a:r>
              <a:rPr lang="en-US" sz="1800" dirty="0">
                <a:latin typeface="Segoe UI" panose="020B0502040204020203" pitchFamily="34" charset="0"/>
                <a:cs typeface="Segoe UI" panose="020B0502040204020203" pitchFamily="34" charset="0"/>
              </a:rPr>
              <a:t>Something we should strive for. (Rom. 12:18)</a:t>
            </a:r>
          </a:p>
          <a:p>
            <a:r>
              <a:rPr lang="en-US" sz="1800" dirty="0">
                <a:latin typeface="Segoe UI" panose="020B0502040204020203" pitchFamily="34" charset="0"/>
                <a:cs typeface="Segoe UI" panose="020B0502040204020203" pitchFamily="34" charset="0"/>
              </a:rPr>
              <a:t>Passes all understanding (Phil. 4:7)</a:t>
            </a:r>
          </a:p>
          <a:p>
            <a:r>
              <a:rPr lang="en-US" sz="1800" dirty="0">
                <a:latin typeface="Segoe UI" panose="020B0502040204020203" pitchFamily="34" charset="0"/>
                <a:cs typeface="Segoe UI" panose="020B0502040204020203" pitchFamily="34" charset="0"/>
              </a:rPr>
              <a:t>Authored by God. (1 Cor. 14:33)</a:t>
            </a:r>
          </a:p>
          <a:p>
            <a:r>
              <a:rPr lang="en-US" sz="1800" dirty="0">
                <a:latin typeface="Segoe UI" panose="020B0502040204020203" pitchFamily="34" charset="0"/>
                <a:cs typeface="Segoe UI" panose="020B0502040204020203" pitchFamily="34" charset="0"/>
              </a:rPr>
              <a:t>Not available for wicked. (Is. 57:21)</a:t>
            </a:r>
          </a:p>
          <a:p>
            <a:r>
              <a:rPr lang="en-US" sz="1800" dirty="0">
                <a:latin typeface="Segoe UI" panose="020B0502040204020203" pitchFamily="34" charset="0"/>
                <a:cs typeface="Segoe UI" panose="020B0502040204020203" pitchFamily="34" charset="0"/>
              </a:rPr>
              <a:t>Jesus (Is. 9:6)</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Discussion Question</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020932" y="1609716"/>
            <a:ext cx="10049522" cy="4431947"/>
          </a:xfrm>
        </p:spPr>
        <p:txBody>
          <a:bodyPr vert="horz" lIns="91440" tIns="45720" rIns="91440" bIns="45720" rtlCol="0" anchor="t">
            <a:normAutofit/>
          </a:bodyPr>
          <a:lstStyle/>
          <a:p>
            <a:pPr marL="0" indent="0" algn="just">
              <a:buNone/>
            </a:pPr>
            <a:r>
              <a:rPr lang="en-US" sz="3200" dirty="0">
                <a:latin typeface="Segoe UI" panose="020B0502040204020203" pitchFamily="34" charset="0"/>
                <a:cs typeface="Segoe UI" panose="020B0502040204020203" pitchFamily="34" charset="0"/>
              </a:rPr>
              <a:t>If Jesus is the Prince of Peace, why did he say this:</a:t>
            </a:r>
          </a:p>
          <a:p>
            <a:pPr marL="0" indent="0" algn="just">
              <a:buNone/>
            </a:pPr>
            <a:endParaRPr lang="en-US" sz="3200" dirty="0">
              <a:latin typeface="Segoe UI" panose="020B0502040204020203" pitchFamily="34" charset="0"/>
              <a:cs typeface="Segoe UI" panose="020B0502040204020203" pitchFamily="34" charset="0"/>
            </a:endParaRPr>
          </a:p>
          <a:p>
            <a:pPr marL="0" indent="0" algn="just">
              <a:buNone/>
            </a:pPr>
            <a:r>
              <a:rPr lang="en-US" sz="3200" dirty="0">
                <a:latin typeface="Segoe UI" panose="020B0502040204020203" pitchFamily="34" charset="0"/>
                <a:cs typeface="Segoe UI" panose="020B0502040204020203" pitchFamily="34" charset="0"/>
              </a:rPr>
              <a:t>Matthew 10:34-36 Think not that I am come to send peace on earth: I came not to send peace, but a sword. For I am come to set a man at variance against his father, and the daughter against her mother, and the daughter in law against her mother in law. And a man's foes [shall be] they of his own household.</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242" y="350623"/>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288090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Pick Your Peace</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3885561"/>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The first person we have peace with is God through Jesus Christ (Rom 5:1)</a:t>
            </a:r>
          </a:p>
          <a:p>
            <a:r>
              <a:rPr lang="en-US" sz="2000" dirty="0">
                <a:latin typeface="Segoe UI" panose="020B0502040204020203" pitchFamily="34" charset="0"/>
                <a:cs typeface="Segoe UI" panose="020B0502040204020203" pitchFamily="34" charset="0"/>
              </a:rPr>
              <a:t>Our peace with God means being at odds with God’s enemies. God’s enemies are the world and those who reject the gospel</a:t>
            </a:r>
          </a:p>
          <a:p>
            <a:pPr lvl="1"/>
            <a:r>
              <a:rPr lang="en-US" sz="1600" dirty="0">
                <a:latin typeface="Segoe UI" panose="020B0502040204020203" pitchFamily="34" charset="0"/>
                <a:cs typeface="Segoe UI" panose="020B0502040204020203" pitchFamily="34" charset="0"/>
              </a:rPr>
              <a:t>James 4:4 Ye adulterers and adulteresses, know ye not that the friendship of the world is enmity with God? whosoever therefore will be a friend of the world is the enemy of God.</a:t>
            </a:r>
          </a:p>
          <a:p>
            <a:pPr lvl="1"/>
            <a:r>
              <a:rPr lang="en-US" sz="1600" dirty="0">
                <a:latin typeface="Segoe UI" panose="020B0502040204020203" pitchFamily="34" charset="0"/>
                <a:cs typeface="Segoe UI" panose="020B0502040204020203" pitchFamily="34" charset="0"/>
              </a:rPr>
              <a:t>Philippians 3:18 18 (For many walk, of whom I have told you often, and now tell you even weeping, that they are the enemies of the cross of Christ:</a:t>
            </a:r>
          </a:p>
          <a:p>
            <a:r>
              <a:rPr lang="en-US" sz="2000" dirty="0">
                <a:latin typeface="Segoe UI" panose="020B0502040204020203" pitchFamily="34" charset="0"/>
                <a:cs typeface="Segoe UI" panose="020B0502040204020203" pitchFamily="34" charset="0"/>
              </a:rPr>
              <a:t>This means that we are only at peace with God when we love what he loves and hate what he hates.</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10922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2139</Words>
  <Application>Microsoft Office PowerPoint</Application>
  <PresentationFormat>Widescreen</PresentationFormat>
  <Paragraphs>105</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Franklin Gothic Book</vt:lpstr>
      <vt:lpstr>Segoe UI</vt:lpstr>
      <vt:lpstr>Office Theme</vt:lpstr>
      <vt:lpstr>“Perfect Peace”</vt:lpstr>
      <vt:lpstr>Hebrews 12:14 Follow peace with all men, and holiness, without which no man shall see the Lord:  Why Must We Pursue Peace With All Men in Order to See God?</vt:lpstr>
      <vt:lpstr>The Breakdown: Peace</vt:lpstr>
      <vt:lpstr>Peace Is…</vt:lpstr>
      <vt:lpstr>Discussion Question</vt:lpstr>
      <vt:lpstr>Pick Your Peace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2019-08-22T23:27:46Z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