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1"/>
  </p:notesMasterIdLst>
  <p:handoutMasterIdLst>
    <p:handoutMasterId r:id="rId12"/>
  </p:handoutMasterIdLst>
  <p:sldIdLst>
    <p:sldId id="256" r:id="rId5"/>
    <p:sldId id="266" r:id="rId6"/>
    <p:sldId id="267" r:id="rId7"/>
    <p:sldId id="263" r:id="rId8"/>
    <p:sldId id="262"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67463" autoAdjust="0"/>
  </p:normalViewPr>
  <p:slideViewPr>
    <p:cSldViewPr snapToGrid="0">
      <p:cViewPr varScale="1">
        <p:scale>
          <a:sx n="86" d="100"/>
          <a:sy n="86" d="100"/>
        </p:scale>
        <p:origin x="562" y="67"/>
      </p:cViewPr>
      <p:guideLst/>
    </p:cSldViewPr>
  </p:slideViewPr>
  <p:notesTextViewPr>
    <p:cViewPr>
      <p:scale>
        <a:sx n="1" d="1"/>
        <a:sy n="1" d="1"/>
      </p:scale>
      <p:origin x="0" y="0"/>
    </p:cViewPr>
  </p:notesTextViewPr>
  <p:notesViewPr>
    <p:cSldViewPr snapToGrid="0">
      <p:cViewPr varScale="1">
        <p:scale>
          <a:sx n="60" d="100"/>
          <a:sy n="60" d="100"/>
        </p:scale>
        <p:origin x="167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t>8/1/2019</a:t>
            </a:fld>
            <a:endParaRPr lang="en-US"/>
          </a:p>
        </p:txBody>
      </p:sp>
      <p:sp>
        <p:nvSpPr>
          <p:cNvPr id="4" name="Footer Placeholder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t>‹#›</a:t>
            </a:fld>
            <a:endParaRPr lang="en-U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8/1/2019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2</a:t>
            </a:fld>
            <a:endParaRPr lang="en-US" dirty="0"/>
          </a:p>
        </p:txBody>
      </p:sp>
    </p:spTree>
    <p:extLst>
      <p:ext uri="{BB962C8B-B14F-4D97-AF65-F5344CB8AC3E}">
        <p14:creationId xmlns:p14="http://schemas.microsoft.com/office/powerpoint/2010/main" val="2295961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Segoe UI" panose="020B0502040204020203" pitchFamily="34" charset="0"/>
                <a:cs typeface="Segoe UI" panose="020B0502040204020203" pitchFamily="34" charset="0"/>
              </a:rPr>
              <a:t>After consulting a variety of sources, you will need to narrow your topic.  For example, the topic of internet safety is huge, but you could narrow that topic to include internet safety in regards to social media apps that teenagers are using heavily.  A topic like that is more specific and will be relevant to your peers.  Some questions to think about to help you narrow your topic: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interest me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will interest my audience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will the audience find more engaging? Shocking? Inspiring?</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3</a:t>
            </a:fld>
            <a:endParaRPr lang="en-US" dirty="0"/>
          </a:p>
        </p:txBody>
      </p:sp>
    </p:spTree>
    <p:extLst>
      <p:ext uri="{BB962C8B-B14F-4D97-AF65-F5344CB8AC3E}">
        <p14:creationId xmlns:p14="http://schemas.microsoft.com/office/powerpoint/2010/main" val="4224310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Now, that you have narrowed your topic, you will want to organize your research in a structure that works.  There are some common organizational patterns based on the kind of research you are doing.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Organizational Structures: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Cause and Effect- this kind of structure is great for explaining the causes and effects of a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Compare and Contrast- in this pattern you highlight the similarities and differences of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Explain process- this structure is great for outlining a series of steps to follow;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Definition- if you want to make sure your audience understands what something is using illustrations, meanings, clarifying misconceptions, you may want to use this structure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Classification- a common organizational structure is grouping like topics or facts from the research together.  For instance, in the internet safety about social media apps, you may organize the research where you look at each social media app one at a time</a:t>
            </a:r>
          </a:p>
        </p:txBody>
      </p:sp>
      <p:sp>
        <p:nvSpPr>
          <p:cNvPr id="4" name="Slide Number Placeholder 3"/>
          <p:cNvSpPr>
            <a:spLocks noGrp="1"/>
          </p:cNvSpPr>
          <p:nvPr>
            <p:ph type="sldNum" sz="quarter" idx="10"/>
          </p:nvPr>
        </p:nvSpPr>
        <p:spPr/>
        <p:txBody>
          <a:bodyPr/>
          <a:lstStyle/>
          <a:p>
            <a:fld id="{BC849E9A-41F7-4779-A581-48A7C374A227}" type="slidenum">
              <a:rPr lang="en-US" smtClean="0"/>
              <a:t>4</a:t>
            </a:fld>
            <a:endParaRPr lang="en-US" dirty="0"/>
          </a:p>
        </p:txBody>
      </p:sp>
    </p:spTree>
    <p:extLst>
      <p:ext uri="{BB962C8B-B14F-4D97-AF65-F5344CB8AC3E}">
        <p14:creationId xmlns:p14="http://schemas.microsoft.com/office/powerpoint/2010/main" val="182534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5</a:t>
            </a:fld>
            <a:endParaRPr lang="en-US" dirty="0"/>
          </a:p>
        </p:txBody>
      </p:sp>
    </p:spTree>
    <p:extLst>
      <p:ext uri="{BB962C8B-B14F-4D97-AF65-F5344CB8AC3E}">
        <p14:creationId xmlns:p14="http://schemas.microsoft.com/office/powerpoint/2010/main" val="1335805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6</a:t>
            </a:fld>
            <a:endParaRPr lang="en-US" dirty="0"/>
          </a:p>
        </p:txBody>
      </p:sp>
    </p:spTree>
    <p:extLst>
      <p:ext uri="{BB962C8B-B14F-4D97-AF65-F5344CB8AC3E}">
        <p14:creationId xmlns:p14="http://schemas.microsoft.com/office/powerpoint/2010/main" val="733572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8/1/2019</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8/1/2019</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8/1/2019</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8/1/2019</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8/1/2019</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8/1/2019</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8/1/2019</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8/1/2019</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8/1/2019</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8/1/2019</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8/1/2019</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8/1/2019</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654295" y="4522156"/>
            <a:ext cx="5609222" cy="1363215"/>
          </a:xfrm>
        </p:spPr>
        <p:txBody>
          <a:bodyPr anchor="t">
            <a:normAutofit/>
          </a:bodyPr>
          <a:lstStyle/>
          <a:p>
            <a:pPr algn="l"/>
            <a:r>
              <a:rPr lang="en-US" sz="4400" dirty="0">
                <a:latin typeface="Franklin Gothic Book" panose="020B0503020102020204" pitchFamily="34" charset="0"/>
                <a:cs typeface="Segoe UI" panose="020B0502040204020203" pitchFamily="34" charset="0"/>
              </a:rPr>
              <a:t>“Life”</a:t>
            </a: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654296" y="3945418"/>
            <a:ext cx="5609219" cy="576738"/>
          </a:xfrm>
        </p:spPr>
        <p:txBody>
          <a:bodyPr anchor="b">
            <a:normAutofit/>
          </a:bodyPr>
          <a:lstStyle/>
          <a:p>
            <a:pPr algn="l"/>
            <a:r>
              <a:rPr lang="en-US" sz="2000" dirty="0">
                <a:latin typeface="Franklin Gothic Book" panose="020B0503020102020204" pitchFamily="34" charset="0"/>
              </a:rPr>
              <a:t>The Wordplay Series</a:t>
            </a: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80302" y="1293093"/>
            <a:ext cx="1827742" cy="1827742"/>
          </a:xfrm>
          <a:prstGeom prst="rect">
            <a:avLst/>
          </a:prstGeom>
        </p:spPr>
      </p:pic>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0924" y="3621724"/>
            <a:ext cx="2594886" cy="2594886"/>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9B4E-C292-45AA-8116-562703040382}"/>
              </a:ext>
            </a:extLst>
          </p:cNvPr>
          <p:cNvSpPr>
            <a:spLocks noGrp="1"/>
          </p:cNvSpPr>
          <p:nvPr>
            <p:ph type="title"/>
          </p:nvPr>
        </p:nvSpPr>
        <p:spPr>
          <a:xfrm>
            <a:off x="2257214" y="2694018"/>
            <a:ext cx="7845574" cy="1469965"/>
          </a:xfrm>
        </p:spPr>
        <p:txBody>
          <a:bodyPr anchor="ctr">
            <a:normAutofit/>
          </a:bodyPr>
          <a:lstStyle/>
          <a:p>
            <a:r>
              <a:rPr lang="en-US" dirty="0">
                <a:latin typeface="Franklin Gothic Book" panose="020B0503020102020204" pitchFamily="34" charset="0"/>
                <a:cs typeface="Segoe UI" panose="020B0502040204020203" pitchFamily="34" charset="0"/>
              </a:rPr>
              <a:t>What is Life?</a:t>
            </a:r>
          </a:p>
        </p:txBody>
      </p:sp>
      <p:sp>
        <p:nvSpPr>
          <p:cNvPr id="3" name="Content Placeholder 2">
            <a:extLst>
              <a:ext uri="{FF2B5EF4-FFF2-40B4-BE49-F238E27FC236}">
                <a16:creationId xmlns:a16="http://schemas.microsoft.com/office/drawing/2014/main" id="{81072FAC-EEE9-4F26-A784-BC07EACCBE9F}"/>
              </a:ext>
            </a:extLst>
          </p:cNvPr>
          <p:cNvSpPr>
            <a:spLocks noGrp="1"/>
          </p:cNvSpPr>
          <p:nvPr>
            <p:ph idx="1"/>
          </p:nvPr>
        </p:nvSpPr>
        <p:spPr>
          <a:xfrm>
            <a:off x="2257215" y="4352917"/>
            <a:ext cx="5406902" cy="1688746"/>
          </a:xfrm>
        </p:spPr>
        <p:txBody>
          <a:bodyPr vert="horz" lIns="91440" tIns="45720" rIns="91440" bIns="45720" rtlCol="0" anchor="t">
            <a:normAutofit/>
          </a:bodyPr>
          <a:lstStyle/>
          <a:p>
            <a:pPr marL="0" indent="0">
              <a:buNone/>
            </a:pPr>
            <a:r>
              <a:rPr lang="en-US" sz="2000" dirty="0">
                <a:latin typeface="Segoe UI" panose="020B0502040204020203" pitchFamily="34" charset="0"/>
                <a:cs typeface="Segoe UI" panose="020B0502040204020203" pitchFamily="34" charset="0"/>
              </a:rPr>
              <a:t>Discussion Question</a:t>
            </a:r>
          </a:p>
        </p:txBody>
      </p:sp>
      <p:pic>
        <p:nvPicPr>
          <p:cNvPr id="5" name="Graphic 4" descr="Open Book">
            <a:extLst>
              <a:ext uri="{FF2B5EF4-FFF2-40B4-BE49-F238E27FC236}">
                <a16:creationId xmlns:a16="http://schemas.microsoft.com/office/drawing/2014/main" id="{DEFE964D-9F1C-4F69-ADD3-0E1AB324E1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9" name="Graphic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81659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CEF4-01D3-4AF7-9E84-F43030ACA972}"/>
              </a:ext>
            </a:extLst>
          </p:cNvPr>
          <p:cNvSpPr>
            <a:spLocks noGrp="1"/>
          </p:cNvSpPr>
          <p:nvPr>
            <p:ph type="title"/>
          </p:nvPr>
        </p:nvSpPr>
        <p:spPr>
          <a:xfrm>
            <a:off x="2257215" y="81353"/>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The Breakdown: Life</a:t>
            </a:r>
          </a:p>
        </p:txBody>
      </p:sp>
      <p:sp>
        <p:nvSpPr>
          <p:cNvPr id="3" name="Content Placeholder 2">
            <a:extLst>
              <a:ext uri="{FF2B5EF4-FFF2-40B4-BE49-F238E27FC236}">
                <a16:creationId xmlns:a16="http://schemas.microsoft.com/office/drawing/2014/main" id="{31EFD88C-EC41-4850-9D1D-676D6AEE0358}"/>
              </a:ext>
            </a:extLst>
          </p:cNvPr>
          <p:cNvSpPr>
            <a:spLocks noGrp="1"/>
          </p:cNvSpPr>
          <p:nvPr>
            <p:ph idx="1"/>
          </p:nvPr>
        </p:nvSpPr>
        <p:spPr>
          <a:xfrm>
            <a:off x="2257214" y="1669002"/>
            <a:ext cx="9096585" cy="4776186"/>
          </a:xfrm>
        </p:spPr>
        <p:txBody>
          <a:bodyPr vert="horz" lIns="91440" tIns="45720" rIns="91440" bIns="45720" rtlCol="0" anchor="t">
            <a:normAutofit/>
          </a:bodyPr>
          <a:lstStyle/>
          <a:p>
            <a:r>
              <a:rPr lang="en-US" sz="2000" dirty="0">
                <a:latin typeface="Segoe UI" panose="020B0502040204020203" pitchFamily="34" charset="0"/>
                <a:cs typeface="Segoe UI" panose="020B0502040204020203" pitchFamily="34" charset="0"/>
              </a:rPr>
              <a:t>“Life” occurs 450 times in the KJV Bible.</a:t>
            </a:r>
          </a:p>
          <a:p>
            <a:endParaRPr lang="en-US" sz="2000" dirty="0">
              <a:latin typeface="Segoe UI" panose="020B0502040204020203" pitchFamily="34" charset="0"/>
              <a:cs typeface="Segoe UI" panose="020B0502040204020203" pitchFamily="34" charset="0"/>
            </a:endParaRPr>
          </a:p>
          <a:p>
            <a:r>
              <a:rPr lang="en-US" sz="2000" dirty="0">
                <a:latin typeface="Segoe UI" panose="020B0502040204020203" pitchFamily="34" charset="0"/>
                <a:cs typeface="Segoe UI" panose="020B0502040204020203" pitchFamily="34" charset="0"/>
              </a:rPr>
              <a:t>Hebrew: </a:t>
            </a:r>
          </a:p>
          <a:p>
            <a:pPr lvl="1"/>
            <a:r>
              <a:rPr lang="en-US" sz="1600" b="1" dirty="0" err="1">
                <a:latin typeface="Segoe UI" panose="020B0502040204020203" pitchFamily="34" charset="0"/>
                <a:cs typeface="Segoe UI" panose="020B0502040204020203" pitchFamily="34" charset="0"/>
              </a:rPr>
              <a:t>Chay</a:t>
            </a:r>
            <a:r>
              <a:rPr lang="en-US" sz="1600" b="1" dirty="0">
                <a:latin typeface="Segoe UI" panose="020B0502040204020203" pitchFamily="34" charset="0"/>
                <a:cs typeface="Segoe UI" panose="020B0502040204020203" pitchFamily="34" charset="0"/>
              </a:rPr>
              <a:t> / </a:t>
            </a:r>
            <a:r>
              <a:rPr lang="en-US" sz="1600" b="1" dirty="0" err="1">
                <a:latin typeface="Segoe UI" panose="020B0502040204020203" pitchFamily="34" charset="0"/>
                <a:cs typeface="Segoe UI" panose="020B0502040204020203" pitchFamily="34" charset="0"/>
              </a:rPr>
              <a:t>Hhia</a:t>
            </a:r>
            <a:r>
              <a:rPr lang="en-US" sz="1600" dirty="0">
                <a:latin typeface="Segoe UI" panose="020B0502040204020203" pitchFamily="34" charset="0"/>
                <a:cs typeface="Segoe UI" panose="020B0502040204020203" pitchFamily="34" charset="0"/>
              </a:rPr>
              <a:t> – alive; life (or living thing), whether literally or figuratively (Gen. 1:20)</a:t>
            </a:r>
          </a:p>
          <a:p>
            <a:pPr lvl="2"/>
            <a:r>
              <a:rPr lang="en-US" sz="1400" dirty="0">
                <a:latin typeface="Segoe UI" panose="020B0502040204020203" pitchFamily="34" charset="0"/>
                <a:cs typeface="Segoe UI" panose="020B0502040204020203" pitchFamily="34" charset="0"/>
              </a:rPr>
              <a:t>In an abstract sense, awareness or existence. Like the heart represents emotion, the appetite (stomach) represents life (Job 38:39)</a:t>
            </a:r>
          </a:p>
          <a:p>
            <a:pPr lvl="1"/>
            <a:endParaRPr lang="en-US" sz="1600" b="1" dirty="0">
              <a:latin typeface="Segoe UI" panose="020B0502040204020203" pitchFamily="34" charset="0"/>
              <a:cs typeface="Segoe UI" panose="020B0502040204020203" pitchFamily="34" charset="0"/>
            </a:endParaRPr>
          </a:p>
          <a:p>
            <a:pPr lvl="1"/>
            <a:r>
              <a:rPr lang="en-US" sz="1600" b="1" dirty="0" err="1">
                <a:latin typeface="Segoe UI" panose="020B0502040204020203" pitchFamily="34" charset="0"/>
                <a:cs typeface="Segoe UI" panose="020B0502040204020203" pitchFamily="34" charset="0"/>
              </a:rPr>
              <a:t>Naphesh</a:t>
            </a:r>
            <a:r>
              <a:rPr lang="en-US" sz="1600" dirty="0">
                <a:latin typeface="Segoe UI" panose="020B0502040204020203" pitchFamily="34" charset="0"/>
                <a:cs typeface="Segoe UI" panose="020B0502040204020203" pitchFamily="34" charset="0"/>
              </a:rPr>
              <a:t> – properly, a breathing creature; abstractly, vitality; used very widely in a literal, accommodated or figurative sense (bodily or mental) (Jdg. 12:3; Ruth 4:15)</a:t>
            </a:r>
          </a:p>
          <a:p>
            <a:pPr lvl="1"/>
            <a:endParaRPr lang="en-US" sz="1600" dirty="0">
              <a:latin typeface="Segoe UI" panose="020B0502040204020203" pitchFamily="34" charset="0"/>
              <a:cs typeface="Segoe UI" panose="020B0502040204020203" pitchFamily="34" charset="0"/>
            </a:endParaRPr>
          </a:p>
          <a:p>
            <a:r>
              <a:rPr lang="en-US" sz="2000" dirty="0">
                <a:latin typeface="Segoe UI" panose="020B0502040204020203" pitchFamily="34" charset="0"/>
                <a:cs typeface="Segoe UI" panose="020B0502040204020203" pitchFamily="34" charset="0"/>
              </a:rPr>
              <a:t>Greek: </a:t>
            </a:r>
          </a:p>
          <a:p>
            <a:pPr lvl="1"/>
            <a:r>
              <a:rPr lang="en-US" sz="1600" b="1" dirty="0">
                <a:latin typeface="Segoe UI" panose="020B0502040204020203" pitchFamily="34" charset="0"/>
                <a:cs typeface="Segoe UI" panose="020B0502040204020203" pitchFamily="34" charset="0"/>
              </a:rPr>
              <a:t>Zoe</a:t>
            </a:r>
            <a:r>
              <a:rPr lang="en-US" sz="1600" dirty="0">
                <a:latin typeface="Segoe UI" panose="020B0502040204020203" pitchFamily="34" charset="0"/>
                <a:cs typeface="Segoe UI" panose="020B0502040204020203" pitchFamily="34" charset="0"/>
              </a:rPr>
              <a:t> – life, both of physical (present) and of spiritual (particularly future) existence.(John 3:16; John 10:10; Matt. 7:14; 1 Pet. 3:10) (intensive)</a:t>
            </a:r>
            <a:endParaRPr lang="en-US" sz="1200" dirty="0">
              <a:latin typeface="Segoe UI" panose="020B0502040204020203" pitchFamily="34" charset="0"/>
              <a:cs typeface="Segoe UI" panose="020B0502040204020203" pitchFamily="34" charset="0"/>
            </a:endParaRPr>
          </a:p>
          <a:p>
            <a:pPr lvl="1"/>
            <a:r>
              <a:rPr lang="en-US" sz="1600" b="1" dirty="0">
                <a:latin typeface="Segoe UI" panose="020B0502040204020203" pitchFamily="34" charset="0"/>
                <a:cs typeface="Segoe UI" panose="020B0502040204020203" pitchFamily="34" charset="0"/>
              </a:rPr>
              <a:t>Bios</a:t>
            </a:r>
            <a:r>
              <a:rPr lang="en-US" sz="1600" dirty="0">
                <a:latin typeface="Segoe UI" panose="020B0502040204020203" pitchFamily="34" charset="0"/>
                <a:cs typeface="Segoe UI" panose="020B0502040204020203" pitchFamily="34" charset="0"/>
              </a:rPr>
              <a:t> – manner of life; the period or course of life (Luke 8:14; 2 Tim. 2:4; 1 Jn. 2:16); that by which life is sustained (resources, wealth, living) (Luke 8:43; Luke 15:12) (extensive)</a:t>
            </a:r>
          </a:p>
          <a:p>
            <a:pPr lvl="1"/>
            <a:r>
              <a:rPr lang="en-US" sz="1600" b="1" dirty="0" err="1">
                <a:latin typeface="Segoe UI" panose="020B0502040204020203" pitchFamily="34" charset="0"/>
                <a:cs typeface="Segoe UI" panose="020B0502040204020203" pitchFamily="34" charset="0"/>
              </a:rPr>
              <a:t>Psuche</a:t>
            </a:r>
            <a:r>
              <a:rPr lang="en-US" sz="1600" b="1" dirty="0">
                <a:latin typeface="Segoe UI" panose="020B0502040204020203" pitchFamily="34" charset="0"/>
                <a:cs typeface="Segoe UI" panose="020B0502040204020203" pitchFamily="34" charset="0"/>
              </a:rPr>
              <a:t>/Psyche</a:t>
            </a:r>
            <a:r>
              <a:rPr lang="en-US" sz="1600" dirty="0">
                <a:latin typeface="Segoe UI" panose="020B0502040204020203" pitchFamily="34" charset="0"/>
                <a:cs typeface="Segoe UI" panose="020B0502040204020203" pitchFamily="34" charset="0"/>
              </a:rPr>
              <a:t> – heart, mind, soul, breath of life, (Acts 20:10; John 15:13; Luke 9:24)</a:t>
            </a:r>
          </a:p>
        </p:txBody>
      </p:sp>
      <p:pic>
        <p:nvPicPr>
          <p:cNvPr id="4" name="Graphic 3" descr="Books on Shelf">
            <a:extLst>
              <a:ext uri="{FF2B5EF4-FFF2-40B4-BE49-F238E27FC236}">
                <a16:creationId xmlns:a16="http://schemas.microsoft.com/office/drawing/2014/main" id="{3DE94ADA-0031-43D4-A79A-B89B959930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Graphic 7">
            <a:extLst>
              <a:ext uri="{FF2B5EF4-FFF2-40B4-BE49-F238E27FC236}">
                <a16:creationId xmlns:a16="http://schemas.microsoft.com/office/drawing/2014/main" id="{984A409A-26BF-476C-858A-CFA0EBFAB6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9707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Graphic 3" descr="Blackboard">
            <a:extLst>
              <a:ext uri="{FF2B5EF4-FFF2-40B4-BE49-F238E27FC236}">
                <a16:creationId xmlns:a16="http://schemas.microsoft.com/office/drawing/2014/main" id="{A4298283-DDB8-4365-95A1-90935E16BE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1152" y="1573935"/>
            <a:ext cx="1097280" cy="1097280"/>
          </a:xfrm>
          <a:prstGeom prst="rect">
            <a:avLst/>
          </a:prstGeom>
        </p:spPr>
      </p:pic>
      <p:sp>
        <p:nvSpPr>
          <p:cNvPr id="2" name="Title 1">
            <a:extLst>
              <a:ext uri="{FF2B5EF4-FFF2-40B4-BE49-F238E27FC236}">
                <a16:creationId xmlns:a16="http://schemas.microsoft.com/office/drawing/2014/main" id="{DD648CF1-C72A-4313-8FC7-BF6DD4642AFE}"/>
              </a:ext>
            </a:extLst>
          </p:cNvPr>
          <p:cNvSpPr>
            <a:spLocks noGrp="1"/>
          </p:cNvSpPr>
          <p:nvPr>
            <p:ph type="title"/>
          </p:nvPr>
        </p:nvSpPr>
        <p:spPr>
          <a:xfrm>
            <a:off x="1446151" y="288258"/>
            <a:ext cx="7705670" cy="1469965"/>
          </a:xfrm>
        </p:spPr>
        <p:txBody>
          <a:bodyPr anchor="ctr">
            <a:normAutofit/>
          </a:bodyPr>
          <a:lstStyle/>
          <a:p>
            <a:r>
              <a:rPr lang="en-US" dirty="0">
                <a:latin typeface="Franklin Gothic Book" panose="020B0503020102020204" pitchFamily="34" charset="0"/>
                <a:cs typeface="Segoe UI" panose="020B0502040204020203" pitchFamily="34" charset="0"/>
              </a:rPr>
              <a:t>The Breath of Life (Gen. 2:7-9; 15-17)</a:t>
            </a:r>
          </a:p>
        </p:txBody>
      </p:sp>
      <p:sp>
        <p:nvSpPr>
          <p:cNvPr id="6" name="Content Placeholder 5">
            <a:extLst>
              <a:ext uri="{FF2B5EF4-FFF2-40B4-BE49-F238E27FC236}">
                <a16:creationId xmlns:a16="http://schemas.microsoft.com/office/drawing/2014/main" id="{C856D755-2374-40B4-B692-603C5E927388}"/>
              </a:ext>
            </a:extLst>
          </p:cNvPr>
          <p:cNvSpPr>
            <a:spLocks noGrp="1"/>
          </p:cNvSpPr>
          <p:nvPr>
            <p:ph idx="1"/>
          </p:nvPr>
        </p:nvSpPr>
        <p:spPr>
          <a:xfrm>
            <a:off x="1458432" y="1607226"/>
            <a:ext cx="9532123" cy="4962516"/>
          </a:xfrm>
        </p:spPr>
        <p:txBody>
          <a:bodyPr vert="horz" lIns="91440" tIns="45720" rIns="91440" bIns="45720" rtlCol="0" anchor="t">
            <a:normAutofit fontScale="92500" lnSpcReduction="10000"/>
          </a:bodyPr>
          <a:lstStyle/>
          <a:p>
            <a:pPr marL="0" indent="0">
              <a:buNone/>
            </a:pPr>
            <a:r>
              <a:rPr lang="en-US" sz="1800" dirty="0">
                <a:latin typeface="Segoe UI" panose="020B0502040204020203" pitchFamily="34" charset="0"/>
                <a:cs typeface="Segoe UI" panose="020B0502040204020203" pitchFamily="34" charset="0"/>
              </a:rPr>
              <a:t>7 And the Lord God formed man of the dust of the ground, and </a:t>
            </a:r>
            <a:r>
              <a:rPr lang="en-US" sz="1800" dirty="0">
                <a:solidFill>
                  <a:schemeClr val="accent1"/>
                </a:solidFill>
                <a:latin typeface="Segoe UI" panose="020B0502040204020203" pitchFamily="34" charset="0"/>
                <a:cs typeface="Segoe UI" panose="020B0502040204020203" pitchFamily="34" charset="0"/>
              </a:rPr>
              <a:t>breathed into his nostrils the breath of life;</a:t>
            </a:r>
            <a:r>
              <a:rPr lang="en-US" sz="1800" dirty="0">
                <a:latin typeface="Segoe UI" panose="020B0502040204020203" pitchFamily="34" charset="0"/>
                <a:cs typeface="Segoe UI" panose="020B0502040204020203" pitchFamily="34" charset="0"/>
              </a:rPr>
              <a:t> and </a:t>
            </a:r>
            <a:r>
              <a:rPr lang="en-US" sz="1800" dirty="0">
                <a:solidFill>
                  <a:schemeClr val="accent1"/>
                </a:solidFill>
                <a:latin typeface="Segoe UI" panose="020B0502040204020203" pitchFamily="34" charset="0"/>
                <a:cs typeface="Segoe UI" panose="020B0502040204020203" pitchFamily="34" charset="0"/>
              </a:rPr>
              <a:t>man became a living soul.</a:t>
            </a:r>
            <a:r>
              <a:rPr lang="en-US" sz="1800" dirty="0">
                <a:latin typeface="Segoe UI" panose="020B0502040204020203" pitchFamily="34" charset="0"/>
                <a:cs typeface="Segoe UI" panose="020B0502040204020203" pitchFamily="34" charset="0"/>
              </a:rPr>
              <a:t> 8 And the Lord God planted a garden eastward in Eden; and there he put the man whom he had formed. 9 And out of the ground made the Lord God to grow every tree that is </a:t>
            </a:r>
            <a:r>
              <a:rPr lang="en-US" sz="1800" dirty="0">
                <a:solidFill>
                  <a:schemeClr val="accent1"/>
                </a:solidFill>
                <a:latin typeface="Segoe UI" panose="020B0502040204020203" pitchFamily="34" charset="0"/>
                <a:cs typeface="Segoe UI" panose="020B0502040204020203" pitchFamily="34" charset="0"/>
              </a:rPr>
              <a:t>pleasant to the sight,</a:t>
            </a:r>
            <a:r>
              <a:rPr lang="en-US" sz="1800" dirty="0">
                <a:latin typeface="Segoe UI" panose="020B0502040204020203" pitchFamily="34" charset="0"/>
                <a:cs typeface="Segoe UI" panose="020B0502040204020203" pitchFamily="34" charset="0"/>
              </a:rPr>
              <a:t> and </a:t>
            </a:r>
            <a:r>
              <a:rPr lang="en-US" sz="1800" dirty="0">
                <a:solidFill>
                  <a:schemeClr val="accent1"/>
                </a:solidFill>
                <a:latin typeface="Segoe UI" panose="020B0502040204020203" pitchFamily="34" charset="0"/>
                <a:cs typeface="Segoe UI" panose="020B0502040204020203" pitchFamily="34" charset="0"/>
              </a:rPr>
              <a:t>good for food;</a:t>
            </a:r>
            <a:r>
              <a:rPr lang="en-US" sz="1800" dirty="0">
                <a:latin typeface="Segoe UI" panose="020B0502040204020203" pitchFamily="34" charset="0"/>
                <a:cs typeface="Segoe UI" panose="020B0502040204020203" pitchFamily="34" charset="0"/>
              </a:rPr>
              <a:t> the </a:t>
            </a:r>
            <a:r>
              <a:rPr lang="en-US" sz="1800" dirty="0">
                <a:solidFill>
                  <a:schemeClr val="accent1"/>
                </a:solidFill>
                <a:latin typeface="Segoe UI" panose="020B0502040204020203" pitchFamily="34" charset="0"/>
                <a:cs typeface="Segoe UI" panose="020B0502040204020203" pitchFamily="34" charset="0"/>
              </a:rPr>
              <a:t>tree of life</a:t>
            </a:r>
            <a:r>
              <a:rPr lang="en-US" sz="1800" dirty="0">
                <a:latin typeface="Segoe UI" panose="020B0502040204020203" pitchFamily="34" charset="0"/>
                <a:cs typeface="Segoe UI" panose="020B0502040204020203" pitchFamily="34" charset="0"/>
              </a:rPr>
              <a:t> also in the midst of the garden, and </a:t>
            </a:r>
            <a:r>
              <a:rPr lang="en-US" sz="1800" dirty="0">
                <a:solidFill>
                  <a:schemeClr val="accent1"/>
                </a:solidFill>
                <a:latin typeface="Segoe UI" panose="020B0502040204020203" pitchFamily="34" charset="0"/>
                <a:cs typeface="Segoe UI" panose="020B0502040204020203" pitchFamily="34" charset="0"/>
              </a:rPr>
              <a:t>the tree of knowledge of good and evil.</a:t>
            </a:r>
            <a:r>
              <a:rPr lang="en-US" sz="1800" dirty="0">
                <a:latin typeface="Segoe UI" panose="020B0502040204020203" pitchFamily="34" charset="0"/>
                <a:cs typeface="Segoe UI" panose="020B0502040204020203" pitchFamily="34" charset="0"/>
              </a:rPr>
              <a:t> </a:t>
            </a:r>
          </a:p>
          <a:p>
            <a:pPr marL="0" indent="0">
              <a:buNone/>
            </a:pPr>
            <a:r>
              <a:rPr lang="en-US" sz="1800" dirty="0">
                <a:latin typeface="Segoe UI" panose="020B0502040204020203" pitchFamily="34" charset="0"/>
                <a:cs typeface="Segoe UI" panose="020B0502040204020203" pitchFamily="34" charset="0"/>
              </a:rPr>
              <a:t>15 And the Lord God took the man, and put him into the garden of Eden </a:t>
            </a:r>
            <a:r>
              <a:rPr lang="en-US" sz="1800" dirty="0">
                <a:solidFill>
                  <a:schemeClr val="accent1"/>
                </a:solidFill>
                <a:latin typeface="Segoe UI" panose="020B0502040204020203" pitchFamily="34" charset="0"/>
                <a:cs typeface="Segoe UI" panose="020B0502040204020203" pitchFamily="34" charset="0"/>
              </a:rPr>
              <a:t>to dress it and to keep it.</a:t>
            </a:r>
            <a:r>
              <a:rPr lang="en-US" sz="1800" dirty="0">
                <a:latin typeface="Segoe UI" panose="020B0502040204020203" pitchFamily="34" charset="0"/>
                <a:cs typeface="Segoe UI" panose="020B0502040204020203" pitchFamily="34" charset="0"/>
              </a:rPr>
              <a:t> 16 And the Lord God commanded the man, saying, Of every tree of the garden thou mayest </a:t>
            </a:r>
            <a:r>
              <a:rPr lang="en-US" sz="1800" dirty="0">
                <a:solidFill>
                  <a:schemeClr val="accent1"/>
                </a:solidFill>
                <a:latin typeface="Segoe UI" panose="020B0502040204020203" pitchFamily="34" charset="0"/>
                <a:cs typeface="Segoe UI" panose="020B0502040204020203" pitchFamily="34" charset="0"/>
              </a:rPr>
              <a:t>freely eat:</a:t>
            </a:r>
            <a:r>
              <a:rPr lang="en-US" sz="1800" dirty="0">
                <a:latin typeface="Segoe UI" panose="020B0502040204020203" pitchFamily="34" charset="0"/>
                <a:cs typeface="Segoe UI" panose="020B0502040204020203" pitchFamily="34" charset="0"/>
              </a:rPr>
              <a:t> 17 </a:t>
            </a:r>
            <a:r>
              <a:rPr lang="en-US" sz="1800" dirty="0">
                <a:solidFill>
                  <a:schemeClr val="accent1"/>
                </a:solidFill>
                <a:latin typeface="Segoe UI" panose="020B0502040204020203" pitchFamily="34" charset="0"/>
                <a:cs typeface="Segoe UI" panose="020B0502040204020203" pitchFamily="34" charset="0"/>
              </a:rPr>
              <a:t>But of the tree of the knowledge of good and evil, thou shalt not eat of it: for in the day that thou </a:t>
            </a:r>
            <a:r>
              <a:rPr lang="en-US" sz="1800" dirty="0" err="1">
                <a:solidFill>
                  <a:schemeClr val="accent1"/>
                </a:solidFill>
                <a:latin typeface="Segoe UI" panose="020B0502040204020203" pitchFamily="34" charset="0"/>
                <a:cs typeface="Segoe UI" panose="020B0502040204020203" pitchFamily="34" charset="0"/>
              </a:rPr>
              <a:t>eatest</a:t>
            </a:r>
            <a:r>
              <a:rPr lang="en-US" sz="1800" dirty="0">
                <a:solidFill>
                  <a:schemeClr val="accent1"/>
                </a:solidFill>
                <a:latin typeface="Segoe UI" panose="020B0502040204020203" pitchFamily="34" charset="0"/>
                <a:cs typeface="Segoe UI" panose="020B0502040204020203" pitchFamily="34" charset="0"/>
              </a:rPr>
              <a:t> thereof thou shalt surely die.</a:t>
            </a:r>
            <a:r>
              <a:rPr lang="en-US" sz="1800" dirty="0">
                <a:latin typeface="Segoe UI" panose="020B0502040204020203" pitchFamily="34" charset="0"/>
                <a:cs typeface="Segoe UI" panose="020B0502040204020203" pitchFamily="34" charset="0"/>
              </a:rPr>
              <a:t> </a:t>
            </a:r>
          </a:p>
          <a:p>
            <a:pPr marL="0" indent="0">
              <a:buNone/>
            </a:pPr>
            <a:endParaRPr lang="en-US" sz="1800" dirty="0">
              <a:latin typeface="Segoe UI" panose="020B0502040204020203" pitchFamily="34" charset="0"/>
              <a:cs typeface="Segoe UI" panose="020B0502040204020203" pitchFamily="34" charset="0"/>
            </a:endParaRPr>
          </a:p>
          <a:p>
            <a:r>
              <a:rPr lang="en-US" sz="1800" dirty="0">
                <a:latin typeface="Segoe UI" panose="020B0502040204020203" pitchFamily="34" charset="0"/>
                <a:cs typeface="Segoe UI" panose="020B0502040204020203" pitchFamily="34" charset="0"/>
              </a:rPr>
              <a:t>God’s breath of life made man a living soul. God is the source of all life.</a:t>
            </a:r>
          </a:p>
          <a:p>
            <a:r>
              <a:rPr lang="en-US" sz="1800" dirty="0">
                <a:latin typeface="Segoe UI" panose="020B0502040204020203" pitchFamily="34" charset="0"/>
                <a:cs typeface="Segoe UI" panose="020B0502040204020203" pitchFamily="34" charset="0"/>
              </a:rPr>
              <a:t>Man’s living soul is sustained by God’s Spirit (breath). A dead soul is one without God’s Spirit or one inspired by dead spirits. Physically alive; spiritually dead.</a:t>
            </a:r>
          </a:p>
          <a:p>
            <a:r>
              <a:rPr lang="en-US" sz="1800" dirty="0">
                <a:latin typeface="Segoe UI" panose="020B0502040204020203" pitchFamily="34" charset="0"/>
                <a:cs typeface="Segoe UI" panose="020B0502040204020203" pitchFamily="34" charset="0"/>
              </a:rPr>
              <a:t>Only two trees were specified, “life” and “knowledge of good and evil”. Knowledge represents independent living/decision making (w/o God), which results in death. </a:t>
            </a:r>
          </a:p>
          <a:p>
            <a:r>
              <a:rPr lang="en-US" sz="1800" dirty="0">
                <a:latin typeface="Segoe UI" panose="020B0502040204020203" pitchFamily="34" charset="0"/>
                <a:cs typeface="Segoe UI" panose="020B0502040204020203" pitchFamily="34" charset="0"/>
              </a:rPr>
              <a:t>Man can only survive for so long without God’s guidance because the wages of sin is dead (Rom 6:23). This is what brings about time. Time is based on beginning and ending and measurement. (Rev. 22:13) </a:t>
            </a:r>
          </a:p>
          <a:p>
            <a:r>
              <a:rPr lang="en-US" sz="1800" dirty="0">
                <a:latin typeface="Segoe UI" panose="020B0502040204020203" pitchFamily="34" charset="0"/>
                <a:cs typeface="Segoe UI" panose="020B0502040204020203" pitchFamily="34" charset="0"/>
              </a:rPr>
              <a:t>This is why salvation is based on “eternal life”, Jesus defeated death. (Rev. 1:18; 1 Cor. 15:54-57)</a:t>
            </a:r>
          </a:p>
        </p:txBody>
      </p:sp>
      <p:pic>
        <p:nvPicPr>
          <p:cNvPr id="8" name="Graphic 7">
            <a:extLst>
              <a:ext uri="{FF2B5EF4-FFF2-40B4-BE49-F238E27FC236}">
                <a16:creationId xmlns:a16="http://schemas.microsoft.com/office/drawing/2014/main" id="{B6C7BDF7-D7AC-4209-A6A9-11B953F882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51489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1935480" y="37708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Gen. 3:1-6; 22-24</a:t>
            </a: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1020932" y="1609716"/>
            <a:ext cx="10049522" cy="4431947"/>
          </a:xfrm>
        </p:spPr>
        <p:txBody>
          <a:bodyPr vert="horz" lIns="91440" tIns="45720" rIns="91440" bIns="45720" rtlCol="0" anchor="t">
            <a:normAutofit fontScale="92500" lnSpcReduction="20000"/>
          </a:bodyPr>
          <a:lstStyle/>
          <a:p>
            <a:pPr marL="0" indent="0" algn="just">
              <a:buNone/>
            </a:pPr>
            <a:r>
              <a:rPr lang="en-US" sz="2000" dirty="0">
                <a:latin typeface="Segoe UI" panose="020B0502040204020203" pitchFamily="34" charset="0"/>
                <a:cs typeface="Segoe UI" panose="020B0502040204020203" pitchFamily="34" charset="0"/>
              </a:rPr>
              <a:t>Now the serpent was more </a:t>
            </a:r>
            <a:r>
              <a:rPr lang="en-US" sz="2000" dirty="0" err="1">
                <a:latin typeface="Segoe UI" panose="020B0502040204020203" pitchFamily="34" charset="0"/>
                <a:cs typeface="Segoe UI" panose="020B0502040204020203" pitchFamily="34" charset="0"/>
              </a:rPr>
              <a:t>subtil</a:t>
            </a:r>
            <a:r>
              <a:rPr lang="en-US" sz="2000" dirty="0">
                <a:latin typeface="Segoe UI" panose="020B0502040204020203" pitchFamily="34" charset="0"/>
                <a:cs typeface="Segoe UI" panose="020B0502040204020203" pitchFamily="34" charset="0"/>
              </a:rPr>
              <a:t> than any beast of the field which the Lord God had made. And he said unto the woman, Yea, </a:t>
            </a:r>
            <a:r>
              <a:rPr lang="en-US" sz="2000" dirty="0">
                <a:solidFill>
                  <a:schemeClr val="accent1"/>
                </a:solidFill>
                <a:latin typeface="Segoe UI" panose="020B0502040204020203" pitchFamily="34" charset="0"/>
                <a:cs typeface="Segoe UI" panose="020B0502040204020203" pitchFamily="34" charset="0"/>
              </a:rPr>
              <a:t>hath God said,</a:t>
            </a:r>
            <a:r>
              <a:rPr lang="en-US" sz="2000" dirty="0">
                <a:latin typeface="Segoe UI" panose="020B0502040204020203" pitchFamily="34" charset="0"/>
                <a:cs typeface="Segoe UI" panose="020B0502040204020203" pitchFamily="34" charset="0"/>
              </a:rPr>
              <a:t> </a:t>
            </a:r>
            <a:r>
              <a:rPr lang="en-US" sz="2000" dirty="0">
                <a:solidFill>
                  <a:schemeClr val="accent1"/>
                </a:solidFill>
                <a:latin typeface="Segoe UI" panose="020B0502040204020203" pitchFamily="34" charset="0"/>
                <a:cs typeface="Segoe UI" panose="020B0502040204020203" pitchFamily="34" charset="0"/>
              </a:rPr>
              <a:t>Ye shall not eat of every tree of the garden?</a:t>
            </a:r>
            <a:r>
              <a:rPr lang="en-US" sz="2000" dirty="0">
                <a:latin typeface="Segoe UI" panose="020B0502040204020203" pitchFamily="34" charset="0"/>
                <a:cs typeface="Segoe UI" panose="020B0502040204020203" pitchFamily="34" charset="0"/>
              </a:rPr>
              <a:t> 2 And the woman said unto the serpent, We may eat of the fruit of the trees of the garden: 3 But of the fruit of the tree which is in the midst of the garden, </a:t>
            </a:r>
            <a:r>
              <a:rPr lang="en-US" sz="2000" dirty="0">
                <a:solidFill>
                  <a:schemeClr val="accent1"/>
                </a:solidFill>
                <a:latin typeface="Segoe UI" panose="020B0502040204020203" pitchFamily="34" charset="0"/>
                <a:cs typeface="Segoe UI" panose="020B0502040204020203" pitchFamily="34" charset="0"/>
              </a:rPr>
              <a:t>God hath said,</a:t>
            </a:r>
            <a:r>
              <a:rPr lang="en-US" sz="2000" dirty="0">
                <a:latin typeface="Segoe UI" panose="020B0502040204020203" pitchFamily="34" charset="0"/>
                <a:cs typeface="Segoe UI" panose="020B0502040204020203" pitchFamily="34" charset="0"/>
              </a:rPr>
              <a:t> Ye shall not eat of it, neither shall ye touch it, lest ye die. 4 And the serpent said unto the woman, </a:t>
            </a:r>
            <a:r>
              <a:rPr lang="en-US" sz="2000" dirty="0">
                <a:solidFill>
                  <a:schemeClr val="accent1"/>
                </a:solidFill>
                <a:latin typeface="Segoe UI" panose="020B0502040204020203" pitchFamily="34" charset="0"/>
                <a:cs typeface="Segoe UI" panose="020B0502040204020203" pitchFamily="34" charset="0"/>
              </a:rPr>
              <a:t>Ye shall not surely die:</a:t>
            </a:r>
            <a:r>
              <a:rPr lang="en-US" sz="2000" dirty="0">
                <a:latin typeface="Segoe UI" panose="020B0502040204020203" pitchFamily="34" charset="0"/>
                <a:cs typeface="Segoe UI" panose="020B0502040204020203" pitchFamily="34" charset="0"/>
              </a:rPr>
              <a:t> 5 For </a:t>
            </a:r>
            <a:r>
              <a:rPr lang="en-US" sz="2000" dirty="0">
                <a:solidFill>
                  <a:schemeClr val="accent1"/>
                </a:solidFill>
                <a:latin typeface="Segoe UI" panose="020B0502040204020203" pitchFamily="34" charset="0"/>
                <a:cs typeface="Segoe UI" panose="020B0502040204020203" pitchFamily="34" charset="0"/>
              </a:rPr>
              <a:t>God doth know</a:t>
            </a:r>
            <a:r>
              <a:rPr lang="en-US" sz="2000" dirty="0">
                <a:latin typeface="Segoe UI" panose="020B0502040204020203" pitchFamily="34" charset="0"/>
                <a:cs typeface="Segoe UI" panose="020B0502040204020203" pitchFamily="34" charset="0"/>
              </a:rPr>
              <a:t> that in the day ye eat thereof, then your eyes shall be opened, and ye shall be as gods, knowing good and evil. 6 And when the woman saw that the tree was good for food, and that it was pleasant to the eyes, and a tree </a:t>
            </a:r>
            <a:r>
              <a:rPr lang="en-US" sz="2000" dirty="0">
                <a:solidFill>
                  <a:schemeClr val="accent1"/>
                </a:solidFill>
                <a:latin typeface="Segoe UI" panose="020B0502040204020203" pitchFamily="34" charset="0"/>
                <a:cs typeface="Segoe UI" panose="020B0502040204020203" pitchFamily="34" charset="0"/>
              </a:rPr>
              <a:t>to be desired to make one wise,</a:t>
            </a:r>
            <a:r>
              <a:rPr lang="en-US" sz="2000" dirty="0">
                <a:latin typeface="Segoe UI" panose="020B0502040204020203" pitchFamily="34" charset="0"/>
                <a:cs typeface="Segoe UI" panose="020B0502040204020203" pitchFamily="34" charset="0"/>
              </a:rPr>
              <a:t> she took of the fruit thereof, and did eat, and gave also unto her husband with her; and he did eat.</a:t>
            </a:r>
          </a:p>
          <a:p>
            <a:pPr marL="0" indent="0" algn="just">
              <a:buNone/>
            </a:pPr>
            <a:endParaRPr lang="en-US" sz="2000" dirty="0">
              <a:latin typeface="Segoe UI" panose="020B0502040204020203" pitchFamily="34" charset="0"/>
              <a:cs typeface="Segoe UI" panose="020B0502040204020203" pitchFamily="34" charset="0"/>
            </a:endParaRPr>
          </a:p>
          <a:p>
            <a:pPr marL="0" indent="0" algn="just">
              <a:buNone/>
            </a:pPr>
            <a:r>
              <a:rPr lang="en-US" sz="2000" dirty="0">
                <a:latin typeface="Segoe UI" panose="020B0502040204020203" pitchFamily="34" charset="0"/>
                <a:cs typeface="Segoe UI" panose="020B0502040204020203" pitchFamily="34" charset="0"/>
              </a:rPr>
              <a:t>22 And the Lord God said, Behold, the man is become as one of us, to know good and evil: and now, lest he put forth his hand, and take also of the tree of life, and eat, and live for ever: 23 Therefore the Lord God sent him forth from the garden of Eden, to till the ground from whence he was taken. 24 So </a:t>
            </a:r>
            <a:r>
              <a:rPr lang="en-US" sz="2000" dirty="0">
                <a:solidFill>
                  <a:schemeClr val="accent1"/>
                </a:solidFill>
                <a:latin typeface="Segoe UI" panose="020B0502040204020203" pitchFamily="34" charset="0"/>
                <a:cs typeface="Segoe UI" panose="020B0502040204020203" pitchFamily="34" charset="0"/>
              </a:rPr>
              <a:t>he drove out the man;</a:t>
            </a:r>
            <a:r>
              <a:rPr lang="en-US" sz="2000" dirty="0">
                <a:latin typeface="Segoe UI" panose="020B0502040204020203" pitchFamily="34" charset="0"/>
                <a:cs typeface="Segoe UI" panose="020B0502040204020203" pitchFamily="34" charset="0"/>
              </a:rPr>
              <a:t> and </a:t>
            </a:r>
            <a:r>
              <a:rPr lang="en-US" sz="2000" dirty="0">
                <a:solidFill>
                  <a:schemeClr val="accent1"/>
                </a:solidFill>
                <a:latin typeface="Segoe UI" panose="020B0502040204020203" pitchFamily="34" charset="0"/>
                <a:cs typeface="Segoe UI" panose="020B0502040204020203" pitchFamily="34" charset="0"/>
              </a:rPr>
              <a:t>he placed at the east of the garden of Eden </a:t>
            </a:r>
            <a:r>
              <a:rPr lang="en-US" sz="2000" dirty="0" err="1">
                <a:solidFill>
                  <a:schemeClr val="accent1"/>
                </a:solidFill>
                <a:latin typeface="Segoe UI" panose="020B0502040204020203" pitchFamily="34" charset="0"/>
                <a:cs typeface="Segoe UI" panose="020B0502040204020203" pitchFamily="34" charset="0"/>
              </a:rPr>
              <a:t>Cherubims</a:t>
            </a:r>
            <a:r>
              <a:rPr lang="en-US" sz="2000" dirty="0">
                <a:solidFill>
                  <a:schemeClr val="accent1"/>
                </a:solidFill>
                <a:latin typeface="Segoe UI" panose="020B0502040204020203" pitchFamily="34" charset="0"/>
                <a:cs typeface="Segoe UI" panose="020B0502040204020203" pitchFamily="34" charset="0"/>
              </a:rPr>
              <a:t>, and a flaming sword which turned every way, to keep the way of the tree of life.</a:t>
            </a:r>
          </a:p>
          <a:p>
            <a:pPr algn="just"/>
            <a:r>
              <a:rPr lang="en-US" sz="2000" dirty="0">
                <a:latin typeface="Segoe UI" panose="020B0502040204020203" pitchFamily="34" charset="0"/>
                <a:cs typeface="Segoe UI" panose="020B0502040204020203" pitchFamily="34" charset="0"/>
              </a:rPr>
              <a:t>God prevented man from reaching the tree of life any other way (Christ). (John 14:6)</a:t>
            </a:r>
            <a:endParaRPr lang="en-US" sz="2000" dirty="0">
              <a:latin typeface="Franklin Gothic Book" panose="020B0503020102020204" pitchFamily="34" charset="0"/>
            </a:endParaRP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5242" y="350623"/>
            <a:ext cx="1097280" cy="1097280"/>
          </a:xfrm>
          <a:prstGeom prst="rect">
            <a:avLst/>
          </a:prstGeom>
        </p:spPr>
      </p:pic>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2880909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1500326" y="37708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Revelation 22</a:t>
            </a: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1500326" y="1609716"/>
            <a:ext cx="9641150" cy="4871196"/>
          </a:xfrm>
        </p:spPr>
        <p:txBody>
          <a:bodyPr vert="horz" lIns="91440" tIns="45720" rIns="91440" bIns="45720" rtlCol="0" anchor="t">
            <a:noAutofit/>
          </a:bodyPr>
          <a:lstStyle/>
          <a:p>
            <a:pPr marL="0" indent="0">
              <a:buNone/>
            </a:pPr>
            <a:r>
              <a:rPr lang="en-US" sz="1400" dirty="0">
                <a:latin typeface="Segoe UI" panose="020B0502040204020203" pitchFamily="34" charset="0"/>
                <a:cs typeface="Segoe UI" panose="020B0502040204020203" pitchFamily="34" charset="0"/>
              </a:rPr>
              <a:t>And he shewed me a pure river of </a:t>
            </a:r>
            <a:r>
              <a:rPr lang="en-US" sz="1400" dirty="0">
                <a:solidFill>
                  <a:schemeClr val="accent1"/>
                </a:solidFill>
                <a:latin typeface="Segoe UI" panose="020B0502040204020203" pitchFamily="34" charset="0"/>
                <a:cs typeface="Segoe UI" panose="020B0502040204020203" pitchFamily="34" charset="0"/>
              </a:rPr>
              <a:t>water of life,</a:t>
            </a:r>
            <a:r>
              <a:rPr lang="en-US" sz="1400" dirty="0">
                <a:latin typeface="Segoe UI" panose="020B0502040204020203" pitchFamily="34" charset="0"/>
                <a:cs typeface="Segoe UI" panose="020B0502040204020203" pitchFamily="34" charset="0"/>
              </a:rPr>
              <a:t> clear as crystal, proceeding out of the throne of God and of the Lamb. 2 In the midst of the street of it, and on either side of the river, was there </a:t>
            </a:r>
            <a:r>
              <a:rPr lang="en-US" sz="1400" dirty="0">
                <a:solidFill>
                  <a:schemeClr val="accent1"/>
                </a:solidFill>
                <a:latin typeface="Segoe UI" panose="020B0502040204020203" pitchFamily="34" charset="0"/>
                <a:cs typeface="Segoe UI" panose="020B0502040204020203" pitchFamily="34" charset="0"/>
              </a:rPr>
              <a:t>the tree of life,</a:t>
            </a:r>
            <a:r>
              <a:rPr lang="en-US" sz="1400" dirty="0">
                <a:latin typeface="Segoe UI" panose="020B0502040204020203" pitchFamily="34" charset="0"/>
                <a:cs typeface="Segoe UI" panose="020B0502040204020203" pitchFamily="34" charset="0"/>
              </a:rPr>
              <a:t> which bare twelve manner of fruits, and yielded her fruit every month: and </a:t>
            </a:r>
            <a:r>
              <a:rPr lang="en-US" sz="1400" dirty="0">
                <a:solidFill>
                  <a:schemeClr val="accent1"/>
                </a:solidFill>
                <a:latin typeface="Segoe UI" panose="020B0502040204020203" pitchFamily="34" charset="0"/>
                <a:cs typeface="Segoe UI" panose="020B0502040204020203" pitchFamily="34" charset="0"/>
              </a:rPr>
              <a:t>the leaves of the tree were for the healing of the nations.</a:t>
            </a:r>
            <a:r>
              <a:rPr lang="en-US" sz="1400" dirty="0">
                <a:latin typeface="Segoe UI" panose="020B0502040204020203" pitchFamily="34" charset="0"/>
                <a:cs typeface="Segoe UI" panose="020B0502040204020203" pitchFamily="34" charset="0"/>
              </a:rPr>
              <a:t> 3 And there shall be </a:t>
            </a:r>
            <a:r>
              <a:rPr lang="en-US" sz="1400" dirty="0">
                <a:solidFill>
                  <a:schemeClr val="accent1"/>
                </a:solidFill>
                <a:latin typeface="Segoe UI" panose="020B0502040204020203" pitchFamily="34" charset="0"/>
                <a:cs typeface="Segoe UI" panose="020B0502040204020203" pitchFamily="34" charset="0"/>
              </a:rPr>
              <a:t>no more curse:</a:t>
            </a:r>
            <a:r>
              <a:rPr lang="en-US" sz="1400" dirty="0">
                <a:latin typeface="Segoe UI" panose="020B0502040204020203" pitchFamily="34" charset="0"/>
                <a:cs typeface="Segoe UI" panose="020B0502040204020203" pitchFamily="34" charset="0"/>
              </a:rPr>
              <a:t> but the throne of God and of the Lamb shall be in it; and his servants shall serve him: 4 And they shall see his face; and his name shall be in their foreheads. 5 And there shall be no night there; and they need no candle, neither light of the sun; for the Lord God giveth them light: and they shall reign for ever and ever. 6 And he said unto me, These sayings are faithful and true: and the Lord God of the holy prophets sent his angel to shew unto his servants the things which must shortly be done. 7 </a:t>
            </a:r>
            <a:r>
              <a:rPr lang="en-US" sz="1400" dirty="0">
                <a:solidFill>
                  <a:srgbClr val="FF0000"/>
                </a:solidFill>
                <a:latin typeface="Segoe UI" panose="020B0502040204020203" pitchFamily="34" charset="0"/>
                <a:cs typeface="Segoe UI" panose="020B0502040204020203" pitchFamily="34" charset="0"/>
              </a:rPr>
              <a:t>Behold, I come quickly: blessed is he that </a:t>
            </a:r>
            <a:r>
              <a:rPr lang="en-US" sz="1400" dirty="0" err="1">
                <a:solidFill>
                  <a:srgbClr val="FF0000"/>
                </a:solidFill>
                <a:latin typeface="Segoe UI" panose="020B0502040204020203" pitchFamily="34" charset="0"/>
                <a:cs typeface="Segoe UI" panose="020B0502040204020203" pitchFamily="34" charset="0"/>
              </a:rPr>
              <a:t>keepeth</a:t>
            </a:r>
            <a:r>
              <a:rPr lang="en-US" sz="1400" dirty="0">
                <a:solidFill>
                  <a:srgbClr val="FF0000"/>
                </a:solidFill>
                <a:latin typeface="Segoe UI" panose="020B0502040204020203" pitchFamily="34" charset="0"/>
                <a:cs typeface="Segoe UI" panose="020B0502040204020203" pitchFamily="34" charset="0"/>
              </a:rPr>
              <a:t> the sayings of the prophecy of this book.</a:t>
            </a:r>
            <a:r>
              <a:rPr lang="en-US" sz="1400" dirty="0">
                <a:latin typeface="Segoe UI" panose="020B0502040204020203" pitchFamily="34" charset="0"/>
                <a:cs typeface="Segoe UI" panose="020B0502040204020203" pitchFamily="34" charset="0"/>
              </a:rPr>
              <a:t> 8 And I John saw these things, and heard them. And when I had heard and seen, I fell down to worship before the feet of the angel which shewed me these things. 9 Then saith he unto me, See thou do it not: for I am thy </a:t>
            </a:r>
            <a:r>
              <a:rPr lang="en-US" sz="1400" dirty="0" err="1">
                <a:latin typeface="Segoe UI" panose="020B0502040204020203" pitchFamily="34" charset="0"/>
                <a:cs typeface="Segoe UI" panose="020B0502040204020203" pitchFamily="34" charset="0"/>
              </a:rPr>
              <a:t>fellowservant</a:t>
            </a:r>
            <a:r>
              <a:rPr lang="en-US" sz="1400" dirty="0">
                <a:latin typeface="Segoe UI" panose="020B0502040204020203" pitchFamily="34" charset="0"/>
                <a:cs typeface="Segoe UI" panose="020B0502040204020203" pitchFamily="34" charset="0"/>
              </a:rPr>
              <a:t>, and of thy brethren the prophets, and of them which keep the sayings of this book: worship God. 10 And he saith unto me, Seal not the sayings of the prophecy of this book: for the time is at hand. 11 He that is unjust, let him be unjust still: and he which is filthy, let him be filthy still: and he that is righteous, let him be righteous still: and he that is holy, let him be holy still. 12 </a:t>
            </a:r>
            <a:r>
              <a:rPr lang="en-US" sz="1400" dirty="0">
                <a:solidFill>
                  <a:srgbClr val="FF0000"/>
                </a:solidFill>
                <a:latin typeface="Segoe UI" panose="020B0502040204020203" pitchFamily="34" charset="0"/>
                <a:cs typeface="Segoe UI" panose="020B0502040204020203" pitchFamily="34" charset="0"/>
              </a:rPr>
              <a:t>And, behold, I come quickly; and my reward is with me, to give every man according as his work shall be.</a:t>
            </a:r>
            <a:r>
              <a:rPr lang="en-US" sz="1400" dirty="0">
                <a:latin typeface="Segoe UI" panose="020B0502040204020203" pitchFamily="34" charset="0"/>
                <a:cs typeface="Segoe UI" panose="020B0502040204020203" pitchFamily="34" charset="0"/>
              </a:rPr>
              <a:t> 13 </a:t>
            </a:r>
            <a:r>
              <a:rPr lang="en-US" sz="1400" dirty="0">
                <a:solidFill>
                  <a:srgbClr val="FF0000"/>
                </a:solidFill>
                <a:latin typeface="Segoe UI" panose="020B0502040204020203" pitchFamily="34" charset="0"/>
                <a:cs typeface="Segoe UI" panose="020B0502040204020203" pitchFamily="34" charset="0"/>
              </a:rPr>
              <a:t>I am Alpha and Omega, the beginning and the end, the first and the last.</a:t>
            </a:r>
            <a:r>
              <a:rPr lang="en-US" sz="1400" dirty="0">
                <a:latin typeface="Segoe UI" panose="020B0502040204020203" pitchFamily="34" charset="0"/>
                <a:cs typeface="Segoe UI" panose="020B0502040204020203" pitchFamily="34" charset="0"/>
              </a:rPr>
              <a:t> 14 Blessed are they that do his commandments, </a:t>
            </a:r>
            <a:r>
              <a:rPr lang="en-US" sz="1400" dirty="0">
                <a:solidFill>
                  <a:schemeClr val="accent1"/>
                </a:solidFill>
                <a:latin typeface="Segoe UI" panose="020B0502040204020203" pitchFamily="34" charset="0"/>
                <a:cs typeface="Segoe UI" panose="020B0502040204020203" pitchFamily="34" charset="0"/>
              </a:rPr>
              <a:t>that they may have right to the tree of life,</a:t>
            </a:r>
            <a:r>
              <a:rPr lang="en-US" sz="1400" dirty="0">
                <a:latin typeface="Segoe UI" panose="020B0502040204020203" pitchFamily="34" charset="0"/>
                <a:cs typeface="Segoe UI" panose="020B0502040204020203" pitchFamily="34" charset="0"/>
              </a:rPr>
              <a:t> and may enter in through the gates into the city. 15 For without are dogs, and sorcerers, and whoremongers, and murderers, and idolaters, and whosoever loveth and </a:t>
            </a:r>
            <a:r>
              <a:rPr lang="en-US" sz="1400" dirty="0" err="1">
                <a:latin typeface="Segoe UI" panose="020B0502040204020203" pitchFamily="34" charset="0"/>
                <a:cs typeface="Segoe UI" panose="020B0502040204020203" pitchFamily="34" charset="0"/>
              </a:rPr>
              <a:t>maketh</a:t>
            </a:r>
            <a:r>
              <a:rPr lang="en-US" sz="1400" dirty="0">
                <a:latin typeface="Segoe UI" panose="020B0502040204020203" pitchFamily="34" charset="0"/>
                <a:cs typeface="Segoe UI" panose="020B0502040204020203" pitchFamily="34" charset="0"/>
              </a:rPr>
              <a:t> a lie. 16 </a:t>
            </a:r>
            <a:r>
              <a:rPr lang="en-US" sz="1400" dirty="0">
                <a:solidFill>
                  <a:srgbClr val="FF0000"/>
                </a:solidFill>
                <a:latin typeface="Segoe UI" panose="020B0502040204020203" pitchFamily="34" charset="0"/>
                <a:cs typeface="Segoe UI" panose="020B0502040204020203" pitchFamily="34" charset="0"/>
              </a:rPr>
              <a:t>I Jesus have sent mine angel to testify unto you these things in the churches. I am the root and the offspring of David, and the bright and morning star.</a:t>
            </a:r>
            <a:r>
              <a:rPr lang="en-US" sz="1400" dirty="0">
                <a:latin typeface="Segoe UI" panose="020B0502040204020203" pitchFamily="34" charset="0"/>
                <a:cs typeface="Segoe UI" panose="020B0502040204020203" pitchFamily="34" charset="0"/>
              </a:rPr>
              <a:t> 17 And the Spirit and the bride say, Come. And let him that heareth say, Come. And let him that is athirst come. And whosoever will, let him take the </a:t>
            </a:r>
            <a:r>
              <a:rPr lang="en-US" sz="1400" dirty="0">
                <a:solidFill>
                  <a:schemeClr val="accent1"/>
                </a:solidFill>
                <a:latin typeface="Segoe UI" panose="020B0502040204020203" pitchFamily="34" charset="0"/>
                <a:cs typeface="Segoe UI" panose="020B0502040204020203" pitchFamily="34" charset="0"/>
              </a:rPr>
              <a:t>water of life</a:t>
            </a:r>
            <a:r>
              <a:rPr lang="en-US" sz="1400" dirty="0">
                <a:latin typeface="Segoe UI" panose="020B0502040204020203" pitchFamily="34" charset="0"/>
                <a:cs typeface="Segoe UI" panose="020B0502040204020203" pitchFamily="34" charset="0"/>
              </a:rPr>
              <a:t> freely. 18 For I testify unto every man that heareth the words of the prophecy of this book, If any man shall add unto these things, God shall add unto him the plagues that are written in this book: 19 And if any man shall take away from the words of the book of this prophecy, </a:t>
            </a:r>
            <a:r>
              <a:rPr lang="en-US" sz="1400" dirty="0">
                <a:solidFill>
                  <a:schemeClr val="accent1"/>
                </a:solidFill>
                <a:latin typeface="Segoe UI" panose="020B0502040204020203" pitchFamily="34" charset="0"/>
                <a:cs typeface="Segoe UI" panose="020B0502040204020203" pitchFamily="34" charset="0"/>
              </a:rPr>
              <a:t>God shall take away his part out of the book of life,</a:t>
            </a:r>
            <a:r>
              <a:rPr lang="en-US" sz="1400" dirty="0">
                <a:latin typeface="Segoe UI" panose="020B0502040204020203" pitchFamily="34" charset="0"/>
                <a:cs typeface="Segoe UI" panose="020B0502040204020203" pitchFamily="34" charset="0"/>
              </a:rPr>
              <a:t> and out of the holy city, and from the things which are written in this book. 20 He which </a:t>
            </a:r>
            <a:r>
              <a:rPr lang="en-US" sz="1400" dirty="0" err="1">
                <a:latin typeface="Segoe UI" panose="020B0502040204020203" pitchFamily="34" charset="0"/>
                <a:cs typeface="Segoe UI" panose="020B0502040204020203" pitchFamily="34" charset="0"/>
              </a:rPr>
              <a:t>testifieth</a:t>
            </a:r>
            <a:r>
              <a:rPr lang="en-US" sz="1400" dirty="0">
                <a:latin typeface="Segoe UI" panose="020B0502040204020203" pitchFamily="34" charset="0"/>
                <a:cs typeface="Segoe UI" panose="020B0502040204020203" pitchFamily="34" charset="0"/>
              </a:rPr>
              <a:t> these things saith, </a:t>
            </a:r>
            <a:r>
              <a:rPr lang="en-US" sz="1400" dirty="0">
                <a:solidFill>
                  <a:srgbClr val="FF0000"/>
                </a:solidFill>
                <a:latin typeface="Segoe UI" panose="020B0502040204020203" pitchFamily="34" charset="0"/>
                <a:cs typeface="Segoe UI" panose="020B0502040204020203" pitchFamily="34" charset="0"/>
              </a:rPr>
              <a:t>Surely I come quickly.</a:t>
            </a:r>
            <a:r>
              <a:rPr lang="en-US" sz="1400" dirty="0">
                <a:latin typeface="Segoe UI" panose="020B0502040204020203" pitchFamily="34" charset="0"/>
                <a:cs typeface="Segoe UI" panose="020B0502040204020203" pitchFamily="34" charset="0"/>
              </a:rPr>
              <a:t> Amen. Even so, come, Lord Jesus. 21 The grace of our Lord Jesus Christ be with you all. Amen.</a:t>
            </a: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3497" y="1184725"/>
            <a:ext cx="1097280" cy="1097280"/>
          </a:xfrm>
          <a:prstGeom prst="rect">
            <a:avLst/>
          </a:prstGeom>
        </p:spPr>
      </p:pic>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109223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781794_Research presentation_RVA_v3" id="{DF2794B4-2314-4F87-8639-5DCB9EEE28EE}" vid="{3B969E49-204F-4FF6-BD10-D26195B8D4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5CA875DA-F9FD-4F83-A049-3B1027B542DE}">
  <ds:schemaRefs>
    <ds:schemaRef ds:uri="http://schemas.microsoft.com/sharepoint/v3/contenttype/forms"/>
  </ds:schemaRefs>
</ds:datastoreItem>
</file>

<file path=customXml/itemProps2.xml><?xml version="1.0" encoding="utf-8"?>
<ds:datastoreItem xmlns:ds="http://schemas.openxmlformats.org/officeDocument/2006/customXml" ds:itemID="{B2AB02E3-5ADF-4BF0-9C1B-35CDF3FE9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3C7D9E6-B0D9-433E-BD46-EB60F64F4DA8}">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Research presentation</Template>
  <TotalTime>0</TotalTime>
  <Words>3219</Words>
  <Application>Microsoft Office PowerPoint</Application>
  <PresentationFormat>Widescreen</PresentationFormat>
  <Paragraphs>98</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Franklin Gothic Book</vt:lpstr>
      <vt:lpstr>Segoe UI</vt:lpstr>
      <vt:lpstr>Office Theme</vt:lpstr>
      <vt:lpstr>“Life”</vt:lpstr>
      <vt:lpstr>What is Life?</vt:lpstr>
      <vt:lpstr>The Breakdown: Life</vt:lpstr>
      <vt:lpstr>The Breath of Life (Gen. 2:7-9; 15-17)</vt:lpstr>
      <vt:lpstr>Gen. 3:1-6; 22-24</vt:lpstr>
      <vt:lpstr>Revelation 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2019-07-18T21:20:33Z</dcterms:created>
  <dcterms:modified xsi:type="dcterms:W3CDTF">2019-08-01T23:40:01Z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