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9" r:id="rId5"/>
    <p:sldId id="260" r:id="rId6"/>
    <p:sldId id="261" r:id="rId7"/>
    <p:sldId id="266"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4/24/2018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DEF9A-2929-41FE-A7A4-6D429E81F23D}"/>
              </a:ext>
            </a:extLst>
          </p:cNvPr>
          <p:cNvSpPr>
            <a:spLocks noGrp="1"/>
          </p:cNvSpPr>
          <p:nvPr>
            <p:ph type="ctrTitle"/>
          </p:nvPr>
        </p:nvSpPr>
        <p:spPr/>
        <p:txBody>
          <a:bodyPr/>
          <a:lstStyle/>
          <a:p>
            <a:r>
              <a:rPr lang="en-US" dirty="0"/>
              <a:t>The Garment Of Praise</a:t>
            </a:r>
          </a:p>
        </p:txBody>
      </p:sp>
      <p:sp>
        <p:nvSpPr>
          <p:cNvPr id="3" name="Subtitle 2">
            <a:extLst>
              <a:ext uri="{FF2B5EF4-FFF2-40B4-BE49-F238E27FC236}">
                <a16:creationId xmlns:a16="http://schemas.microsoft.com/office/drawing/2014/main" id="{5B0E7C55-1A76-4356-97AC-4523EACEAB57}"/>
              </a:ext>
            </a:extLst>
          </p:cNvPr>
          <p:cNvSpPr>
            <a:spLocks noGrp="1"/>
          </p:cNvSpPr>
          <p:nvPr>
            <p:ph type="subTitle" idx="1"/>
          </p:nvPr>
        </p:nvSpPr>
        <p:spPr/>
        <p:txBody>
          <a:bodyPr/>
          <a:lstStyle/>
          <a:p>
            <a:r>
              <a:rPr lang="en-US" dirty="0"/>
              <a:t>Outfit of the Day</a:t>
            </a:r>
          </a:p>
        </p:txBody>
      </p:sp>
      <p:pic>
        <p:nvPicPr>
          <p:cNvPr id="5" name="Picture 4">
            <a:extLst>
              <a:ext uri="{FF2B5EF4-FFF2-40B4-BE49-F238E27FC236}">
                <a16:creationId xmlns:a16="http://schemas.microsoft.com/office/drawing/2014/main" id="{46F8899F-B60A-4DB2-B624-6B59F633481F}"/>
              </a:ext>
            </a:extLst>
          </p:cNvPr>
          <p:cNvPicPr>
            <a:picLocks noChangeAspect="1"/>
          </p:cNvPicPr>
          <p:nvPr/>
        </p:nvPicPr>
        <p:blipFill>
          <a:blip r:embed="rId2"/>
          <a:stretch>
            <a:fillRect/>
          </a:stretch>
        </p:blipFill>
        <p:spPr>
          <a:xfrm>
            <a:off x="4145939" y="794172"/>
            <a:ext cx="3900121" cy="2917647"/>
          </a:xfrm>
          <a:prstGeom prst="rect">
            <a:avLst/>
          </a:prstGeom>
        </p:spPr>
      </p:pic>
    </p:spTree>
    <p:extLst>
      <p:ext uri="{BB962C8B-B14F-4D97-AF65-F5344CB8AC3E}">
        <p14:creationId xmlns:p14="http://schemas.microsoft.com/office/powerpoint/2010/main" val="141194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995-E205-419D-A3ED-5D5BE07592A2}"/>
              </a:ext>
            </a:extLst>
          </p:cNvPr>
          <p:cNvSpPr>
            <a:spLocks noGrp="1"/>
          </p:cNvSpPr>
          <p:nvPr>
            <p:ph type="title"/>
          </p:nvPr>
        </p:nvSpPr>
        <p:spPr/>
        <p:txBody>
          <a:bodyPr/>
          <a:lstStyle/>
          <a:p>
            <a:r>
              <a:rPr lang="en-US" dirty="0"/>
              <a:t>What Things Try TO Stop Our Praise?</a:t>
            </a:r>
          </a:p>
        </p:txBody>
      </p:sp>
      <p:sp>
        <p:nvSpPr>
          <p:cNvPr id="3" name="Content Placeholder 2">
            <a:extLst>
              <a:ext uri="{FF2B5EF4-FFF2-40B4-BE49-F238E27FC236}">
                <a16:creationId xmlns:a16="http://schemas.microsoft.com/office/drawing/2014/main" id="{AEF9A4AA-B1E5-419A-9105-9811742B300D}"/>
              </a:ext>
            </a:extLst>
          </p:cNvPr>
          <p:cNvSpPr>
            <a:spLocks noGrp="1"/>
          </p:cNvSpPr>
          <p:nvPr>
            <p:ph idx="1"/>
          </p:nvPr>
        </p:nvSpPr>
        <p:spPr/>
        <p:txBody>
          <a:bodyPr>
            <a:normAutofit/>
          </a:bodyPr>
          <a:lstStyle/>
          <a:p>
            <a:pPr lvl="1"/>
            <a:r>
              <a:rPr lang="en-US" sz="2200" dirty="0"/>
              <a:t>Heaviness / Weights (Hebrews 12:2)</a:t>
            </a:r>
          </a:p>
          <a:p>
            <a:pPr lvl="1"/>
            <a:r>
              <a:rPr lang="en-US" sz="2200" dirty="0"/>
              <a:t>Circumstances / Sufferings  (Psalm 30:11-12)</a:t>
            </a:r>
          </a:p>
          <a:p>
            <a:pPr lvl="1"/>
            <a:r>
              <a:rPr lang="en-US" sz="2200" dirty="0"/>
              <a:t>Sorrows (Isaiah 35:10; Matthew 5:4)</a:t>
            </a:r>
          </a:p>
          <a:p>
            <a:pPr lvl="1"/>
            <a:r>
              <a:rPr lang="en-US" sz="2200" dirty="0"/>
              <a:t>Trafficking</a:t>
            </a:r>
          </a:p>
          <a:p>
            <a:pPr lvl="1"/>
            <a:r>
              <a:rPr lang="en-US" sz="2200" dirty="0"/>
              <a:t>Sin</a:t>
            </a:r>
          </a:p>
          <a:p>
            <a:pPr lvl="1"/>
            <a:r>
              <a:rPr lang="en-US" sz="2200" dirty="0"/>
              <a:t>Idols (Isaiah 42:8)</a:t>
            </a:r>
          </a:p>
          <a:p>
            <a:pPr lvl="1"/>
            <a:r>
              <a:rPr lang="en-US" sz="2200" dirty="0"/>
              <a:t>Imaginations (1 Corinthians 10:4-5)</a:t>
            </a:r>
          </a:p>
          <a:p>
            <a:pPr lvl="1"/>
            <a:endParaRPr lang="en-US" sz="2200" dirty="0"/>
          </a:p>
          <a:p>
            <a:pPr lvl="1"/>
            <a:endParaRPr lang="en-US" sz="2200" dirty="0"/>
          </a:p>
        </p:txBody>
      </p:sp>
    </p:spTree>
    <p:extLst>
      <p:ext uri="{BB962C8B-B14F-4D97-AF65-F5344CB8AC3E}">
        <p14:creationId xmlns:p14="http://schemas.microsoft.com/office/powerpoint/2010/main" val="959420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9CA3C-A15B-42C8-8308-F34386C227B9}"/>
              </a:ext>
            </a:extLst>
          </p:cNvPr>
          <p:cNvSpPr>
            <a:spLocks noGrp="1"/>
          </p:cNvSpPr>
          <p:nvPr>
            <p:ph type="title"/>
          </p:nvPr>
        </p:nvSpPr>
        <p:spPr/>
        <p:txBody>
          <a:bodyPr/>
          <a:lstStyle/>
          <a:p>
            <a:r>
              <a:rPr lang="en-US" dirty="0"/>
              <a:t>The Garment Of Praise</a:t>
            </a:r>
          </a:p>
        </p:txBody>
      </p:sp>
      <p:sp>
        <p:nvSpPr>
          <p:cNvPr id="3" name="Content Placeholder 2">
            <a:extLst>
              <a:ext uri="{FF2B5EF4-FFF2-40B4-BE49-F238E27FC236}">
                <a16:creationId xmlns:a16="http://schemas.microsoft.com/office/drawing/2014/main" id="{3D195074-15D1-4D73-B0A8-A6C68C692F85}"/>
              </a:ext>
            </a:extLst>
          </p:cNvPr>
          <p:cNvSpPr>
            <a:spLocks noGrp="1"/>
          </p:cNvSpPr>
          <p:nvPr>
            <p:ph sz="half" idx="1"/>
          </p:nvPr>
        </p:nvSpPr>
        <p:spPr/>
        <p:txBody>
          <a:bodyPr/>
          <a:lstStyle/>
          <a:p>
            <a:r>
              <a:rPr lang="en-US" dirty="0"/>
              <a:t>Isaiah 61:3 To appoint unto them that mourn in Zion, to give unto them beauty for ashes, the oil of joy for mourning, </a:t>
            </a:r>
            <a:r>
              <a:rPr lang="en-US" dirty="0">
                <a:ln w="0"/>
                <a:solidFill>
                  <a:schemeClr val="accent1"/>
                </a:solidFill>
                <a:effectLst>
                  <a:outerShdw blurRad="38100" dist="25400" dir="5400000" algn="ctr" rotWithShape="0">
                    <a:srgbClr val="6E747A">
                      <a:alpha val="43000"/>
                    </a:srgbClr>
                  </a:outerShdw>
                </a:effectLst>
              </a:rPr>
              <a:t>the garment of praise for the spirit of heaviness</a:t>
            </a:r>
            <a:r>
              <a:rPr lang="en-US" dirty="0"/>
              <a:t>; that they might be called trees of righteousness, the planting of the Lord, that he might be glorified.</a:t>
            </a:r>
          </a:p>
        </p:txBody>
      </p:sp>
      <p:pic>
        <p:nvPicPr>
          <p:cNvPr id="5" name="Content Placeholder 4">
            <a:extLst>
              <a:ext uri="{FF2B5EF4-FFF2-40B4-BE49-F238E27FC236}">
                <a16:creationId xmlns:a16="http://schemas.microsoft.com/office/drawing/2014/main" id="{B4D161C6-A47A-4BFE-BA2E-963DF4D8CABD}"/>
              </a:ext>
            </a:extLst>
          </p:cNvPr>
          <p:cNvPicPr>
            <a:picLocks noGrp="1" noChangeAspect="1"/>
          </p:cNvPicPr>
          <p:nvPr>
            <p:ph sz="half" idx="2"/>
          </p:nvPr>
        </p:nvPicPr>
        <p:blipFill>
          <a:blip r:embed="rId2"/>
          <a:stretch>
            <a:fillRect/>
          </a:stretch>
        </p:blipFill>
        <p:spPr>
          <a:xfrm>
            <a:off x="5989638" y="2712508"/>
            <a:ext cx="4754562" cy="3169708"/>
          </a:xfrm>
          <a:prstGeom prst="rect">
            <a:avLst/>
          </a:prstGeom>
        </p:spPr>
      </p:pic>
    </p:spTree>
    <p:extLst>
      <p:ext uri="{BB962C8B-B14F-4D97-AF65-F5344CB8AC3E}">
        <p14:creationId xmlns:p14="http://schemas.microsoft.com/office/powerpoint/2010/main" val="79003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995-E205-419D-A3ED-5D5BE07592A2}"/>
              </a:ext>
            </a:extLst>
          </p:cNvPr>
          <p:cNvSpPr>
            <a:spLocks noGrp="1"/>
          </p:cNvSpPr>
          <p:nvPr>
            <p:ph type="title"/>
          </p:nvPr>
        </p:nvSpPr>
        <p:spPr/>
        <p:txBody>
          <a:bodyPr/>
          <a:lstStyle/>
          <a:p>
            <a:r>
              <a:rPr lang="en-US" dirty="0"/>
              <a:t>What Is Praise?</a:t>
            </a:r>
          </a:p>
        </p:txBody>
      </p:sp>
      <p:sp>
        <p:nvSpPr>
          <p:cNvPr id="3" name="Content Placeholder 2">
            <a:extLst>
              <a:ext uri="{FF2B5EF4-FFF2-40B4-BE49-F238E27FC236}">
                <a16:creationId xmlns:a16="http://schemas.microsoft.com/office/drawing/2014/main" id="{AEF9A4AA-B1E5-419A-9105-9811742B300D}"/>
              </a:ext>
            </a:extLst>
          </p:cNvPr>
          <p:cNvSpPr>
            <a:spLocks noGrp="1"/>
          </p:cNvSpPr>
          <p:nvPr>
            <p:ph idx="1"/>
          </p:nvPr>
        </p:nvSpPr>
        <p:spPr/>
        <p:txBody>
          <a:bodyPr>
            <a:normAutofit/>
          </a:bodyPr>
          <a:lstStyle/>
          <a:p>
            <a:pPr lvl="1"/>
            <a:r>
              <a:rPr lang="en-US" sz="2200" dirty="0"/>
              <a:t>A Sacrifice (Hebrews 13:15; Psalm 61:8)</a:t>
            </a:r>
          </a:p>
          <a:p>
            <a:pPr lvl="1"/>
            <a:r>
              <a:rPr lang="en-US" sz="2200" dirty="0"/>
              <a:t>Eternal (Psalm 104:33; Psalm 35:28)</a:t>
            </a:r>
          </a:p>
          <a:p>
            <a:pPr lvl="1"/>
            <a:r>
              <a:rPr lang="en-US" sz="2200" dirty="0"/>
              <a:t>Acknowledgement (Psalm 51:14; Daniel 2:23; 1 Peter 2:9)</a:t>
            </a:r>
          </a:p>
          <a:p>
            <a:pPr lvl="1"/>
            <a:r>
              <a:rPr lang="en-US" sz="2200" dirty="0"/>
              <a:t>Humility (Daniel 4:37)</a:t>
            </a:r>
          </a:p>
          <a:p>
            <a:pPr lvl="1"/>
            <a:r>
              <a:rPr lang="en-US" sz="2200" dirty="0"/>
              <a:t>Recognition (Daniel 4:34)</a:t>
            </a:r>
          </a:p>
          <a:p>
            <a:pPr lvl="1"/>
            <a:r>
              <a:rPr lang="en-US" sz="2200" dirty="0"/>
              <a:t>Therapy (Isaiah 61:3)</a:t>
            </a:r>
          </a:p>
          <a:p>
            <a:pPr lvl="1"/>
            <a:r>
              <a:rPr lang="en-US" sz="2200" dirty="0"/>
              <a:t>Victory Chant (Exodus 15:2; Psalm 47:1)</a:t>
            </a:r>
          </a:p>
          <a:p>
            <a:pPr lvl="1"/>
            <a:r>
              <a:rPr lang="en-US" sz="2200" dirty="0"/>
              <a:t>A Commandment (Psalms 150)</a:t>
            </a:r>
          </a:p>
          <a:p>
            <a:pPr lvl="1"/>
            <a:r>
              <a:rPr lang="en-US" sz="2200" dirty="0"/>
              <a:t>Perspective (Jeremiah 17:14; Psalm 29:2 Psalm 34:1-3)</a:t>
            </a:r>
          </a:p>
          <a:p>
            <a:pPr lvl="1"/>
            <a:r>
              <a:rPr lang="en-US" sz="2200" dirty="0"/>
              <a:t>A Weapon (Acts 16)</a:t>
            </a:r>
          </a:p>
        </p:txBody>
      </p:sp>
    </p:spTree>
    <p:extLst>
      <p:ext uri="{BB962C8B-B14F-4D97-AF65-F5344CB8AC3E}">
        <p14:creationId xmlns:p14="http://schemas.microsoft.com/office/powerpoint/2010/main" val="80417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995-E205-419D-A3ED-5D5BE07592A2}"/>
              </a:ext>
            </a:extLst>
          </p:cNvPr>
          <p:cNvSpPr>
            <a:spLocks noGrp="1"/>
          </p:cNvSpPr>
          <p:nvPr>
            <p:ph type="title"/>
          </p:nvPr>
        </p:nvSpPr>
        <p:spPr/>
        <p:txBody>
          <a:bodyPr/>
          <a:lstStyle/>
          <a:p>
            <a:r>
              <a:rPr lang="en-US" dirty="0"/>
              <a:t>Praise Is A Weapon – Acts 16</a:t>
            </a:r>
          </a:p>
        </p:txBody>
      </p:sp>
      <p:sp>
        <p:nvSpPr>
          <p:cNvPr id="3" name="Content Placeholder 2">
            <a:extLst>
              <a:ext uri="{FF2B5EF4-FFF2-40B4-BE49-F238E27FC236}">
                <a16:creationId xmlns:a16="http://schemas.microsoft.com/office/drawing/2014/main" id="{AEF9A4AA-B1E5-419A-9105-9811742B300D}"/>
              </a:ext>
            </a:extLst>
          </p:cNvPr>
          <p:cNvSpPr>
            <a:spLocks noGrp="1"/>
          </p:cNvSpPr>
          <p:nvPr>
            <p:ph idx="1"/>
          </p:nvPr>
        </p:nvSpPr>
        <p:spPr/>
        <p:txBody>
          <a:bodyPr>
            <a:normAutofit fontScale="77500" lnSpcReduction="20000"/>
          </a:bodyPr>
          <a:lstStyle/>
          <a:p>
            <a:r>
              <a:rPr lang="en-US" dirty="0"/>
              <a:t>6 Now when they had gone throughout Phrygia and the region of Galatia, </a:t>
            </a:r>
            <a:r>
              <a:rPr lang="en-US" dirty="0">
                <a:ln w="0"/>
                <a:solidFill>
                  <a:schemeClr val="accent1"/>
                </a:solidFill>
                <a:effectLst>
                  <a:outerShdw blurRad="38100" dist="25400" dir="5400000" algn="ctr" rotWithShape="0">
                    <a:srgbClr val="6E747A">
                      <a:alpha val="43000"/>
                    </a:srgbClr>
                  </a:outerShdw>
                </a:effectLst>
              </a:rPr>
              <a:t>and were forbidden of the Holy </a:t>
            </a:r>
            <a:r>
              <a:rPr lang="en-US" dirty="0"/>
              <a:t>Ghost to preach the word in Asia, 7 After they were come to </a:t>
            </a:r>
            <a:r>
              <a:rPr lang="en-US" dirty="0" err="1"/>
              <a:t>Mysia</a:t>
            </a:r>
            <a:r>
              <a:rPr lang="en-US" dirty="0"/>
              <a:t>, they assayed to go into Bithynia: but the </a:t>
            </a:r>
            <a:r>
              <a:rPr lang="en-US" dirty="0">
                <a:ln w="0"/>
                <a:solidFill>
                  <a:schemeClr val="accent1"/>
                </a:solidFill>
                <a:effectLst>
                  <a:outerShdw blurRad="38100" dist="25400" dir="5400000" algn="ctr" rotWithShape="0">
                    <a:srgbClr val="6E747A">
                      <a:alpha val="43000"/>
                    </a:srgbClr>
                  </a:outerShdw>
                </a:effectLst>
              </a:rPr>
              <a:t>Spirit suffered them not</a:t>
            </a:r>
            <a:r>
              <a:rPr lang="en-US" dirty="0"/>
              <a:t>. 8 And they passing by </a:t>
            </a:r>
            <a:r>
              <a:rPr lang="en-US" dirty="0" err="1"/>
              <a:t>Mysia</a:t>
            </a:r>
            <a:r>
              <a:rPr lang="en-US" dirty="0"/>
              <a:t> came down to Troas. 9 And a </a:t>
            </a:r>
            <a:r>
              <a:rPr lang="en-US" dirty="0">
                <a:ln w="0"/>
                <a:solidFill>
                  <a:schemeClr val="accent1"/>
                </a:solidFill>
                <a:effectLst>
                  <a:outerShdw blurRad="38100" dist="25400" dir="5400000" algn="ctr" rotWithShape="0">
                    <a:srgbClr val="6E747A">
                      <a:alpha val="43000"/>
                    </a:srgbClr>
                  </a:outerShdw>
                </a:effectLst>
              </a:rPr>
              <a:t>vision appeared to Paul</a:t>
            </a:r>
            <a:r>
              <a:rPr lang="en-US" dirty="0"/>
              <a:t> in the night; There </a:t>
            </a:r>
            <a:r>
              <a:rPr lang="en-US" dirty="0">
                <a:ln w="0"/>
                <a:solidFill>
                  <a:schemeClr val="accent1"/>
                </a:solidFill>
                <a:effectLst>
                  <a:outerShdw blurRad="38100" dist="25400" dir="5400000" algn="ctr" rotWithShape="0">
                    <a:srgbClr val="6E747A">
                      <a:alpha val="43000"/>
                    </a:srgbClr>
                  </a:outerShdw>
                </a:effectLst>
              </a:rPr>
              <a:t>stood a man of Macedonia</a:t>
            </a:r>
            <a:r>
              <a:rPr lang="en-US" dirty="0"/>
              <a:t>, and prayed him, saying, </a:t>
            </a:r>
            <a:r>
              <a:rPr lang="en-US" dirty="0">
                <a:ln w="0"/>
                <a:solidFill>
                  <a:schemeClr val="accent1"/>
                </a:solidFill>
                <a:effectLst>
                  <a:outerShdw blurRad="38100" dist="25400" dir="5400000" algn="ctr" rotWithShape="0">
                    <a:srgbClr val="6E747A">
                      <a:alpha val="43000"/>
                    </a:srgbClr>
                  </a:outerShdw>
                </a:effectLst>
              </a:rPr>
              <a:t>Come over into Macedonia, and help us</a:t>
            </a:r>
            <a:r>
              <a:rPr lang="en-US" dirty="0"/>
              <a:t>. 10 And after he had seen the vision, immediately we </a:t>
            </a:r>
            <a:r>
              <a:rPr lang="en-US" dirty="0" err="1"/>
              <a:t>endeavoured</a:t>
            </a:r>
            <a:r>
              <a:rPr lang="en-US" dirty="0"/>
              <a:t> to go into Macedonia, assuredly gathering that the Lord had called us for to preach the gospel unto them. 11 Therefore loosing from Troas, we came with a straight course to </a:t>
            </a:r>
            <a:r>
              <a:rPr lang="en-US" dirty="0" err="1"/>
              <a:t>Samothracia</a:t>
            </a:r>
            <a:r>
              <a:rPr lang="en-US" dirty="0"/>
              <a:t>, and the next day to Neapolis; 12 And from thence to Philippi, which is the chief city of that part of Macedonia, and a colony: and we were in that city abiding certain days. 13 And on the sabbath we went out of the city by a river side, where prayer was wont to be made; and we sat down, and </a:t>
            </a:r>
            <a:r>
              <a:rPr lang="en-US" dirty="0" err="1"/>
              <a:t>spake</a:t>
            </a:r>
            <a:r>
              <a:rPr lang="en-US" dirty="0"/>
              <a:t> unto the women which resorted thither. 14 And a certain woman named Lydia, a seller of purple, of the city of Thyatira, which worshipped God, heard us: whose heart the Lord opened, that she attended unto the things which were spoken of Paul. 15 And when she was baptized, and her household, she besought us, saying, If ye have judged me to be faithful to the Lord, come into my house, and abide there. And she constrained us. 16 And it came to pass, as we went to prayer, a certain damsel possessed with a spirit of divination met us, which brought her masters much gain by soothsaying: 17 The same followed Paul and us, and cried, saying, These men are the servants of the most high God, which shew unto us the way of salvation.  18 And this did she many days. But Paul, being grieved, turned and said to the spirit, I command thee in the name of Jesus Christ to come out of her. And he came out the same hour. 19 And when her masters saw that the hope of their gains was gone, they caught Paul and Silas, and drew them into the marketplace unto the rulers,</a:t>
            </a:r>
          </a:p>
        </p:txBody>
      </p:sp>
    </p:spTree>
    <p:extLst>
      <p:ext uri="{BB962C8B-B14F-4D97-AF65-F5344CB8AC3E}">
        <p14:creationId xmlns:p14="http://schemas.microsoft.com/office/powerpoint/2010/main" val="3093734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995-E205-419D-A3ED-5D5BE07592A2}"/>
              </a:ext>
            </a:extLst>
          </p:cNvPr>
          <p:cNvSpPr>
            <a:spLocks noGrp="1"/>
          </p:cNvSpPr>
          <p:nvPr>
            <p:ph type="title"/>
          </p:nvPr>
        </p:nvSpPr>
        <p:spPr/>
        <p:txBody>
          <a:bodyPr/>
          <a:lstStyle/>
          <a:p>
            <a:r>
              <a:rPr lang="en-US" dirty="0"/>
              <a:t>Praise Is A Weapon – Acts 16</a:t>
            </a:r>
          </a:p>
        </p:txBody>
      </p:sp>
      <p:sp>
        <p:nvSpPr>
          <p:cNvPr id="3" name="Content Placeholder 2">
            <a:extLst>
              <a:ext uri="{FF2B5EF4-FFF2-40B4-BE49-F238E27FC236}">
                <a16:creationId xmlns:a16="http://schemas.microsoft.com/office/drawing/2014/main" id="{AEF9A4AA-B1E5-419A-9105-9811742B300D}"/>
              </a:ext>
            </a:extLst>
          </p:cNvPr>
          <p:cNvSpPr>
            <a:spLocks noGrp="1"/>
          </p:cNvSpPr>
          <p:nvPr>
            <p:ph idx="1"/>
          </p:nvPr>
        </p:nvSpPr>
        <p:spPr/>
        <p:txBody>
          <a:bodyPr>
            <a:normAutofit lnSpcReduction="10000"/>
          </a:bodyPr>
          <a:lstStyle/>
          <a:p>
            <a:r>
              <a:rPr lang="en-US" dirty="0"/>
              <a:t>20 And brought them to the magistrates, saying, These men, being Jews, do exceedingly trouble our city, 21 And teach customs, which are not lawful for us to receive, neither to observe, being Romans. 22 And the multitude rose up together against them: and </a:t>
            </a:r>
            <a:r>
              <a:rPr lang="en-US" dirty="0">
                <a:ln w="0"/>
                <a:solidFill>
                  <a:schemeClr val="accent1"/>
                </a:solidFill>
                <a:effectLst>
                  <a:outerShdw blurRad="38100" dist="25400" dir="5400000" algn="ctr" rotWithShape="0">
                    <a:srgbClr val="6E747A">
                      <a:alpha val="43000"/>
                    </a:srgbClr>
                  </a:outerShdw>
                </a:effectLst>
              </a:rPr>
              <a:t>the magistrates rent off their clothes, and commanded to beat them</a:t>
            </a:r>
            <a:r>
              <a:rPr lang="en-US" dirty="0"/>
              <a:t>. 23 And when they had laid many stripes upon them, they </a:t>
            </a:r>
            <a:r>
              <a:rPr lang="en-US" dirty="0">
                <a:ln w="0"/>
                <a:solidFill>
                  <a:schemeClr val="accent1"/>
                </a:solidFill>
                <a:effectLst>
                  <a:outerShdw blurRad="38100" dist="25400" dir="5400000" algn="ctr" rotWithShape="0">
                    <a:srgbClr val="6E747A">
                      <a:alpha val="43000"/>
                    </a:srgbClr>
                  </a:outerShdw>
                </a:effectLst>
              </a:rPr>
              <a:t>cast them into prison</a:t>
            </a:r>
            <a:r>
              <a:rPr lang="en-US" dirty="0"/>
              <a:t>, charging the jailor to keep them safely: 24 Who, having received such a charge, thrust them into the inner prison, and made their feet fast in the stocks. 25 And at midnight </a:t>
            </a:r>
            <a:r>
              <a:rPr lang="en-US" dirty="0">
                <a:ln w="0"/>
                <a:solidFill>
                  <a:schemeClr val="accent1"/>
                </a:solidFill>
                <a:effectLst>
                  <a:outerShdw blurRad="38100" dist="25400" dir="5400000" algn="ctr" rotWithShape="0">
                    <a:srgbClr val="6E747A">
                      <a:alpha val="43000"/>
                    </a:srgbClr>
                  </a:outerShdw>
                </a:effectLst>
              </a:rPr>
              <a:t>Paul and Silas prayed, and sang praises unto God</a:t>
            </a:r>
            <a:r>
              <a:rPr lang="en-US" dirty="0"/>
              <a:t>: and </a:t>
            </a:r>
            <a:r>
              <a:rPr lang="en-US" dirty="0">
                <a:ln w="0"/>
                <a:solidFill>
                  <a:schemeClr val="accent1"/>
                </a:solidFill>
                <a:effectLst>
                  <a:outerShdw blurRad="38100" dist="25400" dir="5400000" algn="ctr" rotWithShape="0">
                    <a:srgbClr val="6E747A">
                      <a:alpha val="43000"/>
                    </a:srgbClr>
                  </a:outerShdw>
                </a:effectLst>
              </a:rPr>
              <a:t>the prisoners heard them</a:t>
            </a:r>
            <a:r>
              <a:rPr lang="en-US" dirty="0"/>
              <a:t>. 26 And suddenly </a:t>
            </a:r>
            <a:r>
              <a:rPr lang="en-US" dirty="0">
                <a:ln w="0"/>
                <a:solidFill>
                  <a:schemeClr val="accent1"/>
                </a:solidFill>
                <a:effectLst>
                  <a:outerShdw blurRad="38100" dist="25400" dir="5400000" algn="ctr" rotWithShape="0">
                    <a:srgbClr val="6E747A">
                      <a:alpha val="43000"/>
                    </a:srgbClr>
                  </a:outerShdw>
                </a:effectLst>
              </a:rPr>
              <a:t>there was a great earthquake</a:t>
            </a:r>
            <a:r>
              <a:rPr lang="en-US" dirty="0"/>
              <a:t>, so that </a:t>
            </a:r>
            <a:r>
              <a:rPr lang="en-US" dirty="0">
                <a:ln w="0"/>
                <a:solidFill>
                  <a:schemeClr val="accent1"/>
                </a:solidFill>
                <a:effectLst>
                  <a:outerShdw blurRad="38100" dist="25400" dir="5400000" algn="ctr" rotWithShape="0">
                    <a:srgbClr val="6E747A">
                      <a:alpha val="43000"/>
                    </a:srgbClr>
                  </a:outerShdw>
                </a:effectLst>
              </a:rPr>
              <a:t>the foundations of the prison were shaken</a:t>
            </a:r>
            <a:r>
              <a:rPr lang="en-US" dirty="0"/>
              <a:t>: and immediately all the doors were opened, and </a:t>
            </a:r>
            <a:r>
              <a:rPr lang="en-US" dirty="0">
                <a:ln w="0"/>
                <a:solidFill>
                  <a:schemeClr val="accent1"/>
                </a:solidFill>
                <a:effectLst>
                  <a:outerShdw blurRad="38100" dist="25400" dir="5400000" algn="ctr" rotWithShape="0">
                    <a:srgbClr val="6E747A">
                      <a:alpha val="43000"/>
                    </a:srgbClr>
                  </a:outerShdw>
                </a:effectLst>
              </a:rPr>
              <a:t>every one's bands were loosed</a:t>
            </a:r>
            <a:r>
              <a:rPr lang="en-US" dirty="0"/>
              <a:t>. 27 And the keeper of the prison </a:t>
            </a:r>
            <a:r>
              <a:rPr lang="en-US" dirty="0">
                <a:ln w="0"/>
                <a:solidFill>
                  <a:schemeClr val="accent1"/>
                </a:solidFill>
                <a:effectLst>
                  <a:outerShdw blurRad="38100" dist="25400" dir="5400000" algn="ctr" rotWithShape="0">
                    <a:srgbClr val="6E747A">
                      <a:alpha val="43000"/>
                    </a:srgbClr>
                  </a:outerShdw>
                </a:effectLst>
              </a:rPr>
              <a:t>awaking out of his sleep</a:t>
            </a:r>
            <a:r>
              <a:rPr lang="en-US" dirty="0"/>
              <a:t>, and seeing the prison doors open, he </a:t>
            </a:r>
            <a:r>
              <a:rPr lang="en-US" dirty="0">
                <a:ln w="0"/>
                <a:solidFill>
                  <a:schemeClr val="accent1"/>
                </a:solidFill>
                <a:effectLst>
                  <a:outerShdw blurRad="38100" dist="25400" dir="5400000" algn="ctr" rotWithShape="0">
                    <a:srgbClr val="6E747A">
                      <a:alpha val="43000"/>
                    </a:srgbClr>
                  </a:outerShdw>
                </a:effectLst>
              </a:rPr>
              <a:t>drew out his sword, and would have killed himself</a:t>
            </a:r>
            <a:r>
              <a:rPr lang="en-US" dirty="0"/>
              <a:t>, supposing that the prisoners had been fled. 28 But Paul cried with a loud voice, saying, Do thyself no harm: for we are all here.</a:t>
            </a:r>
          </a:p>
        </p:txBody>
      </p:sp>
    </p:spTree>
    <p:extLst>
      <p:ext uri="{BB962C8B-B14F-4D97-AF65-F5344CB8AC3E}">
        <p14:creationId xmlns:p14="http://schemas.microsoft.com/office/powerpoint/2010/main" val="223083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995-E205-419D-A3ED-5D5BE07592A2}"/>
              </a:ext>
            </a:extLst>
          </p:cNvPr>
          <p:cNvSpPr>
            <a:spLocks noGrp="1"/>
          </p:cNvSpPr>
          <p:nvPr>
            <p:ph type="title"/>
          </p:nvPr>
        </p:nvSpPr>
        <p:spPr/>
        <p:txBody>
          <a:bodyPr/>
          <a:lstStyle/>
          <a:p>
            <a:r>
              <a:rPr lang="en-US" dirty="0"/>
              <a:t>Praise Is A Weapon – Acts 16</a:t>
            </a:r>
          </a:p>
        </p:txBody>
      </p:sp>
      <p:sp>
        <p:nvSpPr>
          <p:cNvPr id="3" name="Content Placeholder 2">
            <a:extLst>
              <a:ext uri="{FF2B5EF4-FFF2-40B4-BE49-F238E27FC236}">
                <a16:creationId xmlns:a16="http://schemas.microsoft.com/office/drawing/2014/main" id="{AEF9A4AA-B1E5-419A-9105-9811742B300D}"/>
              </a:ext>
            </a:extLst>
          </p:cNvPr>
          <p:cNvSpPr>
            <a:spLocks noGrp="1"/>
          </p:cNvSpPr>
          <p:nvPr>
            <p:ph idx="1"/>
          </p:nvPr>
        </p:nvSpPr>
        <p:spPr/>
        <p:txBody>
          <a:bodyPr>
            <a:normAutofit/>
          </a:bodyPr>
          <a:lstStyle/>
          <a:p>
            <a:r>
              <a:rPr lang="en-US" dirty="0"/>
              <a:t>29 Then he </a:t>
            </a:r>
            <a:r>
              <a:rPr lang="en-US" dirty="0">
                <a:ln w="0"/>
                <a:solidFill>
                  <a:schemeClr val="accent1"/>
                </a:solidFill>
                <a:effectLst>
                  <a:outerShdw blurRad="38100" dist="25400" dir="5400000" algn="ctr" rotWithShape="0">
                    <a:srgbClr val="6E747A">
                      <a:alpha val="43000"/>
                    </a:srgbClr>
                  </a:outerShdw>
                </a:effectLst>
              </a:rPr>
              <a:t>called for a light</a:t>
            </a:r>
            <a:r>
              <a:rPr lang="en-US" dirty="0"/>
              <a:t>, and sprang in, and came trembling, and fell down before Paul and Silas,30 And brought them out, and said, </a:t>
            </a:r>
            <a:r>
              <a:rPr lang="en-US" dirty="0">
                <a:ln w="0"/>
                <a:solidFill>
                  <a:schemeClr val="accent1"/>
                </a:solidFill>
                <a:effectLst>
                  <a:outerShdw blurRad="38100" dist="25400" dir="5400000" algn="ctr" rotWithShape="0">
                    <a:srgbClr val="6E747A">
                      <a:alpha val="43000"/>
                    </a:srgbClr>
                  </a:outerShdw>
                </a:effectLst>
              </a:rPr>
              <a:t>Sirs, what must I do to be saved?</a:t>
            </a:r>
            <a:r>
              <a:rPr lang="en-US" dirty="0"/>
              <a:t> 31 And they said, </a:t>
            </a:r>
            <a:r>
              <a:rPr lang="en-US" dirty="0">
                <a:ln w="0"/>
                <a:solidFill>
                  <a:schemeClr val="accent1"/>
                </a:solidFill>
                <a:effectLst>
                  <a:outerShdw blurRad="38100" dist="25400" dir="5400000" algn="ctr" rotWithShape="0">
                    <a:srgbClr val="6E747A">
                      <a:alpha val="43000"/>
                    </a:srgbClr>
                  </a:outerShdw>
                </a:effectLst>
              </a:rPr>
              <a:t>Believe on the Lord Jesus Christ, and thou shalt be saved, and thy house.</a:t>
            </a:r>
            <a:r>
              <a:rPr lang="en-US" dirty="0"/>
              <a:t> 32 And they </a:t>
            </a:r>
            <a:r>
              <a:rPr lang="en-US" dirty="0" err="1"/>
              <a:t>spake</a:t>
            </a:r>
            <a:r>
              <a:rPr lang="en-US" dirty="0"/>
              <a:t> unto him the word of the Lord, and to all that were in his house. 33 And he took them the same hour of the night, and washed their stripes; and </a:t>
            </a:r>
            <a:r>
              <a:rPr lang="en-US" dirty="0">
                <a:ln w="0"/>
                <a:solidFill>
                  <a:schemeClr val="accent1"/>
                </a:solidFill>
                <a:effectLst>
                  <a:outerShdw blurRad="38100" dist="25400" dir="5400000" algn="ctr" rotWithShape="0">
                    <a:srgbClr val="6E747A">
                      <a:alpha val="43000"/>
                    </a:srgbClr>
                  </a:outerShdw>
                </a:effectLst>
              </a:rPr>
              <a:t>was baptized, he and all his, straightway.</a:t>
            </a:r>
            <a:r>
              <a:rPr lang="en-US" dirty="0"/>
              <a:t> 34 And when he had brought them into his house, he set meat before them, and rejoiced, believing in God with all his house.</a:t>
            </a:r>
          </a:p>
        </p:txBody>
      </p:sp>
    </p:spTree>
    <p:extLst>
      <p:ext uri="{BB962C8B-B14F-4D97-AF65-F5344CB8AC3E}">
        <p14:creationId xmlns:p14="http://schemas.microsoft.com/office/powerpoint/2010/main" val="355351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995-E205-419D-A3ED-5D5BE07592A2}"/>
              </a:ext>
            </a:extLst>
          </p:cNvPr>
          <p:cNvSpPr>
            <a:spLocks noGrp="1"/>
          </p:cNvSpPr>
          <p:nvPr>
            <p:ph type="title"/>
          </p:nvPr>
        </p:nvSpPr>
        <p:spPr/>
        <p:txBody>
          <a:bodyPr/>
          <a:lstStyle/>
          <a:p>
            <a:r>
              <a:rPr lang="en-US" dirty="0"/>
              <a:t>There is Victory in Praise – Joshua 6</a:t>
            </a:r>
          </a:p>
        </p:txBody>
      </p:sp>
      <p:sp>
        <p:nvSpPr>
          <p:cNvPr id="3" name="Content Placeholder 2">
            <a:extLst>
              <a:ext uri="{FF2B5EF4-FFF2-40B4-BE49-F238E27FC236}">
                <a16:creationId xmlns:a16="http://schemas.microsoft.com/office/drawing/2014/main" id="{AEF9A4AA-B1E5-419A-9105-9811742B300D}"/>
              </a:ext>
            </a:extLst>
          </p:cNvPr>
          <p:cNvSpPr>
            <a:spLocks noGrp="1"/>
          </p:cNvSpPr>
          <p:nvPr>
            <p:ph idx="1"/>
          </p:nvPr>
        </p:nvSpPr>
        <p:spPr/>
        <p:txBody>
          <a:bodyPr>
            <a:normAutofit fontScale="92500"/>
          </a:bodyPr>
          <a:lstStyle/>
          <a:p>
            <a:r>
              <a:rPr lang="en-US" dirty="0"/>
              <a:t>Now Jericho was </a:t>
            </a:r>
            <a:r>
              <a:rPr lang="en-US" dirty="0" err="1"/>
              <a:t>straitly</a:t>
            </a:r>
            <a:r>
              <a:rPr lang="en-US" dirty="0"/>
              <a:t> shut up because of the children of Israel: none went out, and none came in. 2 And the Lord said unto Joshua, </a:t>
            </a:r>
            <a:r>
              <a:rPr lang="en-US" dirty="0">
                <a:ln w="0"/>
                <a:solidFill>
                  <a:schemeClr val="accent1"/>
                </a:solidFill>
                <a:effectLst>
                  <a:outerShdw blurRad="38100" dist="25400" dir="5400000" algn="ctr" rotWithShape="0">
                    <a:srgbClr val="6E747A">
                      <a:alpha val="43000"/>
                    </a:srgbClr>
                  </a:outerShdw>
                </a:effectLst>
              </a:rPr>
              <a:t>See, I have given into thine hand Jericho</a:t>
            </a:r>
            <a:r>
              <a:rPr lang="en-US" dirty="0"/>
              <a:t>, and the king thereof, and the mighty men of </a:t>
            </a:r>
            <a:r>
              <a:rPr lang="en-US" dirty="0" err="1"/>
              <a:t>valour</a:t>
            </a:r>
            <a:r>
              <a:rPr lang="en-US" dirty="0"/>
              <a:t>. 3 And ye shall compass the city, all ye men of war, and go round about the city once. Thus shalt thou do six days. 4 And seven priests shall bear before the ark seven trumpets of rams' horns: and the seventh day ye shall compass the city seven times, and the priests shall blow with the trumpets. 5 And it shall come to pass, that when they make a long blast with the ram's horn, and </a:t>
            </a:r>
            <a:r>
              <a:rPr lang="en-US" dirty="0">
                <a:ln w="0"/>
                <a:solidFill>
                  <a:schemeClr val="accent1"/>
                </a:solidFill>
                <a:effectLst>
                  <a:outerShdw blurRad="38100" dist="25400" dir="5400000" algn="ctr" rotWithShape="0">
                    <a:srgbClr val="6E747A">
                      <a:alpha val="43000"/>
                    </a:srgbClr>
                  </a:outerShdw>
                </a:effectLst>
              </a:rPr>
              <a:t>when ye hear the sound of the trumpet, all the people shall shout with a great shout</a:t>
            </a:r>
            <a:r>
              <a:rPr lang="en-US" dirty="0"/>
              <a:t>; and the wall of the city shall fall down flat, and </a:t>
            </a:r>
            <a:r>
              <a:rPr lang="en-US" dirty="0">
                <a:ln w="0"/>
                <a:solidFill>
                  <a:schemeClr val="accent1"/>
                </a:solidFill>
                <a:effectLst>
                  <a:outerShdw blurRad="38100" dist="25400" dir="5400000" algn="ctr" rotWithShape="0">
                    <a:srgbClr val="6E747A">
                      <a:alpha val="43000"/>
                    </a:srgbClr>
                  </a:outerShdw>
                </a:effectLst>
              </a:rPr>
              <a:t>the people shall ascend up</a:t>
            </a:r>
            <a:r>
              <a:rPr lang="en-US" dirty="0"/>
              <a:t> every man straight before him.</a:t>
            </a:r>
          </a:p>
          <a:p>
            <a:r>
              <a:rPr lang="en-US" dirty="0"/>
              <a:t>20 So the people shouted when the priests blew with the trumpets: and it came to pass, when the people heard the sound of the trumpet, and the people shouted with a great shout, that the wall fell down flat, so that the people went up into the city, every man straight before him, and they took the city.</a:t>
            </a:r>
          </a:p>
        </p:txBody>
      </p:sp>
    </p:spTree>
    <p:extLst>
      <p:ext uri="{BB962C8B-B14F-4D97-AF65-F5344CB8AC3E}">
        <p14:creationId xmlns:p14="http://schemas.microsoft.com/office/powerpoint/2010/main" val="3095462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995-E205-419D-A3ED-5D5BE07592A2}"/>
              </a:ext>
            </a:extLst>
          </p:cNvPr>
          <p:cNvSpPr>
            <a:spLocks noGrp="1"/>
          </p:cNvSpPr>
          <p:nvPr>
            <p:ph type="title"/>
          </p:nvPr>
        </p:nvSpPr>
        <p:spPr/>
        <p:txBody>
          <a:bodyPr/>
          <a:lstStyle/>
          <a:p>
            <a:r>
              <a:rPr lang="en-US" dirty="0"/>
              <a:t>Praise Must Be Perfected</a:t>
            </a:r>
          </a:p>
        </p:txBody>
      </p:sp>
      <p:sp>
        <p:nvSpPr>
          <p:cNvPr id="3" name="Content Placeholder 2">
            <a:extLst>
              <a:ext uri="{FF2B5EF4-FFF2-40B4-BE49-F238E27FC236}">
                <a16:creationId xmlns:a16="http://schemas.microsoft.com/office/drawing/2014/main" id="{AEF9A4AA-B1E5-419A-9105-9811742B300D}"/>
              </a:ext>
            </a:extLst>
          </p:cNvPr>
          <p:cNvSpPr>
            <a:spLocks noGrp="1"/>
          </p:cNvSpPr>
          <p:nvPr>
            <p:ph idx="1"/>
          </p:nvPr>
        </p:nvSpPr>
        <p:spPr/>
        <p:txBody>
          <a:bodyPr>
            <a:normAutofit/>
          </a:bodyPr>
          <a:lstStyle/>
          <a:p>
            <a:r>
              <a:rPr lang="en-US" dirty="0"/>
              <a:t>Proverbs 27:21 As the fining pot for silver, and the furnace for gold, so is a man to his praise.</a:t>
            </a:r>
          </a:p>
          <a:p>
            <a:pPr lvl="1"/>
            <a:r>
              <a:rPr lang="en-US" dirty="0"/>
              <a:t>Perfected Praise is maturing to the level to praise in any situation</a:t>
            </a:r>
          </a:p>
          <a:p>
            <a:pPr marL="128016" lvl="1" indent="0">
              <a:buNone/>
            </a:pPr>
            <a:endParaRPr lang="en-US" dirty="0"/>
          </a:p>
          <a:p>
            <a:pPr marL="128016" lvl="1" indent="0">
              <a:buNone/>
            </a:pPr>
            <a:r>
              <a:rPr lang="en-US" sz="2200" dirty="0"/>
              <a:t>Matthew 21:16 And said unto him, </a:t>
            </a:r>
            <a:r>
              <a:rPr lang="en-US" sz="2200" dirty="0" err="1"/>
              <a:t>Hearest</a:t>
            </a:r>
            <a:r>
              <a:rPr lang="en-US" sz="2200" dirty="0"/>
              <a:t> thou what these say? And Jesus </a:t>
            </a:r>
            <a:r>
              <a:rPr lang="en-US" sz="2200" dirty="0" err="1"/>
              <a:t>saith</a:t>
            </a:r>
            <a:r>
              <a:rPr lang="en-US" sz="2200" dirty="0"/>
              <a:t> unto them, Yea; have ye never read, Out of the mouth of babes and </a:t>
            </a:r>
            <a:r>
              <a:rPr lang="en-US" sz="2200" dirty="0" err="1"/>
              <a:t>sucklings</a:t>
            </a:r>
            <a:r>
              <a:rPr lang="en-US" sz="2200" dirty="0"/>
              <a:t> thou hast perfected praise? </a:t>
            </a:r>
          </a:p>
          <a:p>
            <a:pPr lvl="1"/>
            <a:r>
              <a:rPr lang="en-US" sz="2200" dirty="0"/>
              <a:t>Psalms 8:2 Out of the mouth of babes and </a:t>
            </a:r>
            <a:r>
              <a:rPr lang="en-US" sz="2200" dirty="0" err="1"/>
              <a:t>sucklings</a:t>
            </a:r>
            <a:r>
              <a:rPr lang="en-US" sz="2200" dirty="0"/>
              <a:t> has thou ordained strength because of thine enemies, that thou mightiest still the enemy and avenger. </a:t>
            </a:r>
          </a:p>
          <a:p>
            <a:pPr lvl="1"/>
            <a:r>
              <a:rPr lang="en-US" sz="2200" dirty="0"/>
              <a:t>We mature to dependency</a:t>
            </a:r>
          </a:p>
          <a:p>
            <a:pPr marL="128016" lvl="1" indent="0">
              <a:buNone/>
            </a:pPr>
            <a:endParaRPr lang="en-US" sz="2200" dirty="0"/>
          </a:p>
        </p:txBody>
      </p:sp>
    </p:spTree>
    <p:extLst>
      <p:ext uri="{BB962C8B-B14F-4D97-AF65-F5344CB8AC3E}">
        <p14:creationId xmlns:p14="http://schemas.microsoft.com/office/powerpoint/2010/main" val="414020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D995-E205-419D-A3ED-5D5BE07592A2}"/>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AEF9A4AA-B1E5-419A-9105-9811742B300D}"/>
              </a:ext>
            </a:extLst>
          </p:cNvPr>
          <p:cNvSpPr>
            <a:spLocks noGrp="1"/>
          </p:cNvSpPr>
          <p:nvPr>
            <p:ph idx="1"/>
          </p:nvPr>
        </p:nvSpPr>
        <p:spPr/>
        <p:txBody>
          <a:bodyPr>
            <a:normAutofit/>
          </a:bodyPr>
          <a:lstStyle/>
          <a:p>
            <a:pPr marL="0" indent="0">
              <a:buNone/>
            </a:pPr>
            <a:r>
              <a:rPr lang="en-US" sz="7200" dirty="0"/>
              <a:t>What are some things that try to stop our praise?</a:t>
            </a:r>
          </a:p>
          <a:p>
            <a:pPr marL="128016" lvl="1" indent="0">
              <a:buNone/>
            </a:pPr>
            <a:endParaRPr lang="en-US" sz="2200" dirty="0"/>
          </a:p>
        </p:txBody>
      </p:sp>
    </p:spTree>
    <p:extLst>
      <p:ext uri="{BB962C8B-B14F-4D97-AF65-F5344CB8AC3E}">
        <p14:creationId xmlns:p14="http://schemas.microsoft.com/office/powerpoint/2010/main" val="37055051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5658</TotalTime>
  <Words>1415</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Tw Cen MT</vt:lpstr>
      <vt:lpstr>Tw Cen MT Condensed</vt:lpstr>
      <vt:lpstr>Wingdings 3</vt:lpstr>
      <vt:lpstr>Integral</vt:lpstr>
      <vt:lpstr>The Garment Of Praise</vt:lpstr>
      <vt:lpstr>The Garment Of Praise</vt:lpstr>
      <vt:lpstr>What Is Praise?</vt:lpstr>
      <vt:lpstr>Praise Is A Weapon – Acts 16</vt:lpstr>
      <vt:lpstr>Praise Is A Weapon – Acts 16</vt:lpstr>
      <vt:lpstr>Praise Is A Weapon – Acts 16</vt:lpstr>
      <vt:lpstr>There is Victory in Praise – Joshua 6</vt:lpstr>
      <vt:lpstr>Praise Must Be Perfected</vt:lpstr>
      <vt:lpstr>Discussion Question</vt:lpstr>
      <vt:lpstr>What Things Try TO Stop Our Praise?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Garment Of Praise</dc:title>
  <dc:creator>USER</dc:creator>
  <cp:lastModifiedBy>USER</cp:lastModifiedBy>
  <cp:revision>16</cp:revision>
  <dcterms:created xsi:type="dcterms:W3CDTF">2018-04-24T23:31:07Z</dcterms:created>
  <dcterms:modified xsi:type="dcterms:W3CDTF">2018-04-28T21:49:37Z</dcterms:modified>
</cp:coreProperties>
</file>