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8" r:id="rId3"/>
    <p:sldId id="270" r:id="rId4"/>
    <p:sldId id="258" r:id="rId5"/>
    <p:sldId id="260" r:id="rId6"/>
    <p:sldId id="273" r:id="rId7"/>
    <p:sldId id="264" r:id="rId8"/>
    <p:sldId id="266" r:id="rId9"/>
    <p:sldId id="272" r:id="rId10"/>
    <p:sldId id="263"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wn, Gregory" initials="BG" lastIdx="1" clrIdx="0">
    <p:extLst>
      <p:ext uri="{19B8F6BF-5375-455C-9EA6-DF929625EA0E}">
        <p15:presenceInfo xmlns:p15="http://schemas.microsoft.com/office/powerpoint/2012/main" userId="S-1-5-21-1240420454-4028241987-1536713101-463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89118" autoAdjust="0"/>
  </p:normalViewPr>
  <p:slideViewPr>
    <p:cSldViewPr snapToGrid="0">
      <p:cViewPr varScale="1">
        <p:scale>
          <a:sx n="77" d="100"/>
          <a:sy n="77" d="100"/>
        </p:scale>
        <p:origin x="821" y="67"/>
      </p:cViewPr>
      <p:guideLst/>
    </p:cSldViewPr>
  </p:slideViewPr>
  <p:notesTextViewPr>
    <p:cViewPr>
      <p:scale>
        <a:sx n="3" d="2"/>
        <a:sy n="3" d="2"/>
      </p:scale>
      <p:origin x="0" y="0"/>
    </p:cViewPr>
  </p:notesTextViewPr>
  <p:sorterViewPr>
    <p:cViewPr>
      <p:scale>
        <a:sx n="100" d="100"/>
        <a:sy n="100" d="100"/>
      </p:scale>
      <p:origin x="0" y="-2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C1F12B-A822-41D4-BF57-4376FE039A85}" type="datetimeFigureOut">
              <a:rPr lang="en-US" smtClean="0"/>
              <a:t>7/6/2018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1843CF-8AD6-458E-94CB-C63C707DDD3C}" type="slidenum">
              <a:rPr lang="en-US" smtClean="0"/>
              <a:t>‹#›</a:t>
            </a:fld>
            <a:endParaRPr lang="en-US"/>
          </a:p>
        </p:txBody>
      </p:sp>
    </p:spTree>
    <p:extLst>
      <p:ext uri="{BB962C8B-B14F-4D97-AF65-F5344CB8AC3E}">
        <p14:creationId xmlns:p14="http://schemas.microsoft.com/office/powerpoint/2010/main" val="991186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2</a:t>
            </a:fld>
            <a:endParaRPr lang="en-US"/>
          </a:p>
        </p:txBody>
      </p:sp>
    </p:spTree>
    <p:extLst>
      <p:ext uri="{BB962C8B-B14F-4D97-AF65-F5344CB8AC3E}">
        <p14:creationId xmlns:p14="http://schemas.microsoft.com/office/powerpoint/2010/main" val="210782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4</a:t>
            </a:fld>
            <a:endParaRPr lang="en-US"/>
          </a:p>
        </p:txBody>
      </p:sp>
    </p:spTree>
    <p:extLst>
      <p:ext uri="{BB962C8B-B14F-4D97-AF65-F5344CB8AC3E}">
        <p14:creationId xmlns:p14="http://schemas.microsoft.com/office/powerpoint/2010/main" val="86045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5</a:t>
            </a:fld>
            <a:endParaRPr lang="en-US"/>
          </a:p>
        </p:txBody>
      </p:sp>
    </p:spTree>
    <p:extLst>
      <p:ext uri="{BB962C8B-B14F-4D97-AF65-F5344CB8AC3E}">
        <p14:creationId xmlns:p14="http://schemas.microsoft.com/office/powerpoint/2010/main" val="559565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843CF-8AD6-458E-94CB-C63C707DDD3C}" type="slidenum">
              <a:rPr lang="en-US" smtClean="0"/>
              <a:t>6</a:t>
            </a:fld>
            <a:endParaRPr lang="en-US"/>
          </a:p>
        </p:txBody>
      </p:sp>
    </p:spTree>
    <p:extLst>
      <p:ext uri="{BB962C8B-B14F-4D97-AF65-F5344CB8AC3E}">
        <p14:creationId xmlns:p14="http://schemas.microsoft.com/office/powerpoint/2010/main" val="4222135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Moses seat is a reflection of carnal nature.</a:t>
            </a:r>
          </a:p>
          <a:p>
            <a:pPr marL="171450" indent="-171450">
              <a:buFont typeface="Arial" panose="020B0604020202020204" pitchFamily="34" charset="0"/>
              <a:buChar char="•"/>
            </a:pPr>
            <a:r>
              <a:rPr lang="en-US" dirty="0"/>
              <a:t>Being seen of men does not benefit the Kingdom</a:t>
            </a:r>
          </a:p>
          <a:p>
            <a:pPr marL="171450" indent="-171450">
              <a:buFont typeface="Arial" panose="020B0604020202020204" pitchFamily="34" charset="0"/>
              <a:buChar char="•"/>
            </a:pPr>
            <a:r>
              <a:rPr lang="en-US" dirty="0"/>
              <a:t>Misplaced love</a:t>
            </a:r>
          </a:p>
        </p:txBody>
      </p:sp>
      <p:sp>
        <p:nvSpPr>
          <p:cNvPr id="4" name="Slide Number Placeholder 3"/>
          <p:cNvSpPr>
            <a:spLocks noGrp="1"/>
          </p:cNvSpPr>
          <p:nvPr>
            <p:ph type="sldNum" sz="quarter" idx="10"/>
          </p:nvPr>
        </p:nvSpPr>
        <p:spPr/>
        <p:txBody>
          <a:bodyPr/>
          <a:lstStyle/>
          <a:p>
            <a:fld id="{4A1843CF-8AD6-458E-94CB-C63C707DDD3C}" type="slidenum">
              <a:rPr lang="en-US" smtClean="0"/>
              <a:t>8</a:t>
            </a:fld>
            <a:endParaRPr lang="en-US"/>
          </a:p>
        </p:txBody>
      </p:sp>
    </p:spTree>
    <p:extLst>
      <p:ext uri="{BB962C8B-B14F-4D97-AF65-F5344CB8AC3E}">
        <p14:creationId xmlns:p14="http://schemas.microsoft.com/office/powerpoint/2010/main" val="4185527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We reproduce after our own kind</a:t>
            </a:r>
          </a:p>
        </p:txBody>
      </p:sp>
      <p:sp>
        <p:nvSpPr>
          <p:cNvPr id="4" name="Slide Number Placeholder 3"/>
          <p:cNvSpPr>
            <a:spLocks noGrp="1"/>
          </p:cNvSpPr>
          <p:nvPr>
            <p:ph type="sldNum" sz="quarter" idx="10"/>
          </p:nvPr>
        </p:nvSpPr>
        <p:spPr/>
        <p:txBody>
          <a:bodyPr/>
          <a:lstStyle/>
          <a:p>
            <a:fld id="{4A1843CF-8AD6-458E-94CB-C63C707DDD3C}" type="slidenum">
              <a:rPr lang="en-US" smtClean="0"/>
              <a:t>9</a:t>
            </a:fld>
            <a:endParaRPr lang="en-US"/>
          </a:p>
        </p:txBody>
      </p:sp>
    </p:spTree>
    <p:extLst>
      <p:ext uri="{BB962C8B-B14F-4D97-AF65-F5344CB8AC3E}">
        <p14:creationId xmlns:p14="http://schemas.microsoft.com/office/powerpoint/2010/main" val="113011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Everybody is not a child of God</a:t>
            </a:r>
          </a:p>
        </p:txBody>
      </p:sp>
      <p:sp>
        <p:nvSpPr>
          <p:cNvPr id="4" name="Slide Number Placeholder 3"/>
          <p:cNvSpPr>
            <a:spLocks noGrp="1"/>
          </p:cNvSpPr>
          <p:nvPr>
            <p:ph type="sldNum" sz="quarter" idx="10"/>
          </p:nvPr>
        </p:nvSpPr>
        <p:spPr/>
        <p:txBody>
          <a:bodyPr/>
          <a:lstStyle/>
          <a:p>
            <a:fld id="{4A1843CF-8AD6-458E-94CB-C63C707DDD3C}" type="slidenum">
              <a:rPr lang="en-US" smtClean="0"/>
              <a:t>10</a:t>
            </a:fld>
            <a:endParaRPr lang="en-US"/>
          </a:p>
        </p:txBody>
      </p:sp>
    </p:spTree>
    <p:extLst>
      <p:ext uri="{BB962C8B-B14F-4D97-AF65-F5344CB8AC3E}">
        <p14:creationId xmlns:p14="http://schemas.microsoft.com/office/powerpoint/2010/main" val="1702303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4A1843CF-8AD6-458E-94CB-C63C707DDD3C}" type="slidenum">
              <a:rPr lang="en-US" smtClean="0"/>
              <a:t>11</a:t>
            </a:fld>
            <a:endParaRPr lang="en-US"/>
          </a:p>
        </p:txBody>
      </p:sp>
    </p:spTree>
    <p:extLst>
      <p:ext uri="{BB962C8B-B14F-4D97-AF65-F5344CB8AC3E}">
        <p14:creationId xmlns:p14="http://schemas.microsoft.com/office/powerpoint/2010/main" val="1429434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7/6/2018</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7/6/2018</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7/6/2018</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7/6/2018</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Assets and Liabilities</a:t>
            </a:r>
          </a:p>
        </p:txBody>
      </p:sp>
      <p:sp>
        <p:nvSpPr>
          <p:cNvPr id="3" name="Subtitle 2"/>
          <p:cNvSpPr>
            <a:spLocks noGrp="1"/>
          </p:cNvSpPr>
          <p:nvPr>
            <p:ph type="subTitle" idx="1"/>
          </p:nvPr>
        </p:nvSpPr>
        <p:spPr/>
        <p:txBody>
          <a:bodyPr/>
          <a:lstStyle/>
          <a:p>
            <a:r>
              <a:rPr lang="en-US" dirty="0"/>
              <a:t>God’s Economy Series</a:t>
            </a:r>
          </a:p>
        </p:txBody>
      </p:sp>
    </p:spTree>
    <p:extLst>
      <p:ext uri="{BB962C8B-B14F-4D97-AF65-F5344CB8AC3E}">
        <p14:creationId xmlns:p14="http://schemas.microsoft.com/office/powerpoint/2010/main" val="96867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Sons of Eli (1 Samuel 2:12-17)</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12 Now the sons of Eli </a:t>
            </a:r>
            <a:r>
              <a:rPr lang="en-US" dirty="0">
                <a:solidFill>
                  <a:schemeClr val="accent3"/>
                </a:solidFill>
              </a:rPr>
              <a:t>were sons of Belial</a:t>
            </a:r>
            <a:r>
              <a:rPr lang="en-US" dirty="0"/>
              <a:t>; they knew not the Lord. 13 And the priest's custom with the people was, that, when any man offered sacrifice, the priest's servant came, while the flesh was in seething, with a </a:t>
            </a:r>
            <a:r>
              <a:rPr lang="en-US" dirty="0" err="1"/>
              <a:t>fleshhook</a:t>
            </a:r>
            <a:r>
              <a:rPr lang="en-US" dirty="0"/>
              <a:t> of three teeth in his hand; 14 And he struck it into the pan, or kettle, or caldron, or pot; all that the </a:t>
            </a:r>
            <a:r>
              <a:rPr lang="en-US" dirty="0" err="1"/>
              <a:t>fleshhook</a:t>
            </a:r>
            <a:r>
              <a:rPr lang="en-US" dirty="0"/>
              <a:t> brought up the priest took for himself. So they did in Shiloh unto all the Israelites that came thither. 15 Also before they burnt the fat, the priest's servant came, and said to the man that sacrificed, Give flesh to roast for the priest; for he will not have sodden flesh of thee, but raw. 16 And if any man said unto him, Let them not fail to burn the fat presently, and then take as much as thy soul </a:t>
            </a:r>
            <a:r>
              <a:rPr lang="en-US" dirty="0" err="1"/>
              <a:t>desireth</a:t>
            </a:r>
            <a:r>
              <a:rPr lang="en-US" dirty="0"/>
              <a:t>; then he would answer him, Nay; but thou shalt give it me now: and if not, I will take it by force. 17 Wherefore the sin of the young men was very great before the Lord: for </a:t>
            </a:r>
            <a:r>
              <a:rPr lang="en-US" dirty="0">
                <a:solidFill>
                  <a:schemeClr val="accent2"/>
                </a:solidFill>
              </a:rPr>
              <a:t>men abhorred the offering of the Lord.</a:t>
            </a:r>
          </a:p>
        </p:txBody>
      </p:sp>
    </p:spTree>
    <p:extLst>
      <p:ext uri="{BB962C8B-B14F-4D97-AF65-F5344CB8AC3E}">
        <p14:creationId xmlns:p14="http://schemas.microsoft.com/office/powerpoint/2010/main" val="1557361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Sons of Eli (1 Samuel 2:22-25)</a:t>
            </a:r>
          </a:p>
        </p:txBody>
      </p:sp>
      <p:sp>
        <p:nvSpPr>
          <p:cNvPr id="3" name="Content Placeholder 2"/>
          <p:cNvSpPr>
            <a:spLocks noGrp="1"/>
          </p:cNvSpPr>
          <p:nvPr>
            <p:ph idx="1"/>
          </p:nvPr>
        </p:nvSpPr>
        <p:spPr/>
        <p:txBody>
          <a:bodyPr>
            <a:normAutofit/>
          </a:bodyPr>
          <a:lstStyle/>
          <a:p>
            <a:pPr marL="0" indent="0">
              <a:buNone/>
            </a:pPr>
            <a:r>
              <a:rPr lang="en-US" dirty="0"/>
              <a:t>22 Now Eli was very old, and heard all that his sons did unto all Israel; and how they lay with the women that assembled at the door of the tabernacle of the congregation. 23 And he said unto them, Why do ye such things? for I hear of your evil dealings by all this people. 24 Nay, my sons; for it is no good report that I hear: ye make the Lord's people to transgress. 25 If one man sin against another, the judge shall judge him: but if a man sin against the Lord, who shall intreat for him? Notwithstanding they hearkened not unto the voice of their father, because the Lord would slay them.</a:t>
            </a:r>
            <a:endParaRPr lang="en-US" dirty="0">
              <a:solidFill>
                <a:schemeClr val="accent2"/>
              </a:solidFill>
            </a:endParaRPr>
          </a:p>
        </p:txBody>
      </p:sp>
    </p:spTree>
    <p:extLst>
      <p:ext uri="{BB962C8B-B14F-4D97-AF65-F5344CB8AC3E}">
        <p14:creationId xmlns:p14="http://schemas.microsoft.com/office/powerpoint/2010/main" val="14614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assets and liabilities?</a:t>
            </a:r>
          </a:p>
        </p:txBody>
      </p:sp>
      <p:sp>
        <p:nvSpPr>
          <p:cNvPr id="3" name="Content Placeholder 2"/>
          <p:cNvSpPr>
            <a:spLocks noGrp="1"/>
          </p:cNvSpPr>
          <p:nvPr>
            <p:ph sz="half" idx="1"/>
          </p:nvPr>
        </p:nvSpPr>
        <p:spPr>
          <a:xfrm>
            <a:off x="1129165" y="2165621"/>
            <a:ext cx="9607521" cy="3293852"/>
          </a:xfrm>
        </p:spPr>
        <p:txBody>
          <a:bodyPr>
            <a:normAutofit/>
          </a:bodyPr>
          <a:lstStyle/>
          <a:p>
            <a:r>
              <a:rPr lang="en-US" dirty="0"/>
              <a:t>Accounting standards define an asset as something your company owns that can provide future economic benefits. Cash, inventory, accounts receivable, land, buildings, equipment -- these are all assets. Liabilities are your company's obligations -- either money that must be paid or services that must be performed.</a:t>
            </a:r>
          </a:p>
          <a:p>
            <a:r>
              <a:rPr lang="en-US" dirty="0"/>
              <a:t>Asset - a useful or valuable thing, person, or quality.</a:t>
            </a:r>
          </a:p>
          <a:p>
            <a:r>
              <a:rPr lang="en-US" dirty="0"/>
              <a:t>Liability - a person or thing whose presence or behavior is likely to cause embarrassment or put one at a disadvantage.</a:t>
            </a:r>
          </a:p>
        </p:txBody>
      </p:sp>
    </p:spTree>
    <p:extLst>
      <p:ext uri="{BB962C8B-B14F-4D97-AF65-F5344CB8AC3E}">
        <p14:creationId xmlns:p14="http://schemas.microsoft.com/office/powerpoint/2010/main" val="3495727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DF304-B960-402A-B2C5-9060BFDF426A}"/>
              </a:ext>
            </a:extLst>
          </p:cNvPr>
          <p:cNvSpPr>
            <a:spLocks noGrp="1"/>
          </p:cNvSpPr>
          <p:nvPr>
            <p:ph type="title"/>
          </p:nvPr>
        </p:nvSpPr>
        <p:spPr/>
        <p:txBody>
          <a:bodyPr/>
          <a:lstStyle/>
          <a:p>
            <a:r>
              <a:rPr lang="en-US" dirty="0"/>
              <a:t>Assets vs. Liabilities</a:t>
            </a:r>
          </a:p>
        </p:txBody>
      </p:sp>
      <p:sp>
        <p:nvSpPr>
          <p:cNvPr id="3" name="Text Placeholder 2">
            <a:extLst>
              <a:ext uri="{FF2B5EF4-FFF2-40B4-BE49-F238E27FC236}">
                <a16:creationId xmlns:a16="http://schemas.microsoft.com/office/drawing/2014/main" id="{14111423-840A-4711-B1FF-BD031A713C96}"/>
              </a:ext>
            </a:extLst>
          </p:cNvPr>
          <p:cNvSpPr>
            <a:spLocks noGrp="1"/>
          </p:cNvSpPr>
          <p:nvPr>
            <p:ph type="body" idx="1"/>
          </p:nvPr>
        </p:nvSpPr>
        <p:spPr/>
        <p:txBody>
          <a:bodyPr/>
          <a:lstStyle/>
          <a:p>
            <a:r>
              <a:rPr lang="en-US" dirty="0"/>
              <a:t>Assets</a:t>
            </a:r>
          </a:p>
        </p:txBody>
      </p:sp>
      <p:sp>
        <p:nvSpPr>
          <p:cNvPr id="4" name="Content Placeholder 3">
            <a:extLst>
              <a:ext uri="{FF2B5EF4-FFF2-40B4-BE49-F238E27FC236}">
                <a16:creationId xmlns:a16="http://schemas.microsoft.com/office/drawing/2014/main" id="{634B7554-BDF0-46D8-913F-0E17C783A5D0}"/>
              </a:ext>
            </a:extLst>
          </p:cNvPr>
          <p:cNvSpPr>
            <a:spLocks noGrp="1"/>
          </p:cNvSpPr>
          <p:nvPr>
            <p:ph sz="half" idx="2"/>
          </p:nvPr>
        </p:nvSpPr>
        <p:spPr/>
        <p:txBody>
          <a:bodyPr/>
          <a:lstStyle/>
          <a:p>
            <a:r>
              <a:rPr lang="en-US" dirty="0"/>
              <a:t>Produce cashflow (pays you)</a:t>
            </a:r>
          </a:p>
          <a:p>
            <a:r>
              <a:rPr lang="en-US" dirty="0"/>
              <a:t>Provides future benefit</a:t>
            </a:r>
          </a:p>
          <a:p>
            <a:r>
              <a:rPr lang="en-US" dirty="0"/>
              <a:t>Job, stocks, land</a:t>
            </a:r>
          </a:p>
          <a:p>
            <a:r>
              <a:rPr lang="en-US" dirty="0"/>
              <a:t>ROI</a:t>
            </a:r>
          </a:p>
        </p:txBody>
      </p:sp>
      <p:sp>
        <p:nvSpPr>
          <p:cNvPr id="5" name="Text Placeholder 4">
            <a:extLst>
              <a:ext uri="{FF2B5EF4-FFF2-40B4-BE49-F238E27FC236}">
                <a16:creationId xmlns:a16="http://schemas.microsoft.com/office/drawing/2014/main" id="{B5FA291C-4B61-4FEE-AE79-2F65A9093F64}"/>
              </a:ext>
            </a:extLst>
          </p:cNvPr>
          <p:cNvSpPr>
            <a:spLocks noGrp="1"/>
          </p:cNvSpPr>
          <p:nvPr>
            <p:ph type="body" sz="quarter" idx="3"/>
          </p:nvPr>
        </p:nvSpPr>
        <p:spPr/>
        <p:txBody>
          <a:bodyPr/>
          <a:lstStyle/>
          <a:p>
            <a:r>
              <a:rPr lang="en-US" dirty="0"/>
              <a:t>Liabilities</a:t>
            </a:r>
          </a:p>
        </p:txBody>
      </p:sp>
      <p:sp>
        <p:nvSpPr>
          <p:cNvPr id="6" name="Content Placeholder 5">
            <a:extLst>
              <a:ext uri="{FF2B5EF4-FFF2-40B4-BE49-F238E27FC236}">
                <a16:creationId xmlns:a16="http://schemas.microsoft.com/office/drawing/2014/main" id="{68425E9B-6D06-430A-BACD-64AFABA71AE7}"/>
              </a:ext>
            </a:extLst>
          </p:cNvPr>
          <p:cNvSpPr>
            <a:spLocks noGrp="1"/>
          </p:cNvSpPr>
          <p:nvPr>
            <p:ph sz="quarter" idx="4"/>
          </p:nvPr>
        </p:nvSpPr>
        <p:spPr/>
        <p:txBody>
          <a:bodyPr/>
          <a:lstStyle/>
          <a:p>
            <a:r>
              <a:rPr lang="en-US" dirty="0"/>
              <a:t>Cause expenses (costs you)</a:t>
            </a:r>
          </a:p>
          <a:p>
            <a:r>
              <a:rPr lang="en-US" dirty="0"/>
              <a:t>An Obligation</a:t>
            </a:r>
          </a:p>
          <a:p>
            <a:r>
              <a:rPr lang="en-US" dirty="0"/>
              <a:t>Luxury car, boat, phone</a:t>
            </a:r>
          </a:p>
          <a:p>
            <a:r>
              <a:rPr lang="en-US" dirty="0"/>
              <a:t>Negative ROI</a:t>
            </a:r>
          </a:p>
        </p:txBody>
      </p:sp>
    </p:spTree>
    <p:extLst>
      <p:ext uri="{BB962C8B-B14F-4D97-AF65-F5344CB8AC3E}">
        <p14:creationId xmlns:p14="http://schemas.microsoft.com/office/powerpoint/2010/main" val="159200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we an asset or a liability for the Kingdom?</a:t>
            </a:r>
          </a:p>
        </p:txBody>
      </p:sp>
      <p:sp>
        <p:nvSpPr>
          <p:cNvPr id="3" name="Content Placeholder 2"/>
          <p:cNvSpPr>
            <a:spLocks noGrp="1"/>
          </p:cNvSpPr>
          <p:nvPr>
            <p:ph sz="half" idx="1"/>
          </p:nvPr>
        </p:nvSpPr>
        <p:spPr>
          <a:xfrm>
            <a:off x="1129165" y="2165621"/>
            <a:ext cx="9607521" cy="3293852"/>
          </a:xfrm>
        </p:spPr>
        <p:txBody>
          <a:bodyPr>
            <a:normAutofit/>
          </a:bodyPr>
          <a:lstStyle/>
          <a:p>
            <a:r>
              <a:rPr lang="en-US" dirty="0"/>
              <a:t>Believers have been purchased (1 Cor. 6:20)</a:t>
            </a:r>
          </a:p>
          <a:p>
            <a:r>
              <a:rPr lang="en-US" dirty="0"/>
              <a:t>An asset to the Kingdom wins souls and bares fruit (Proverbs 11:30; Matthew 28:19-20)</a:t>
            </a:r>
          </a:p>
          <a:p>
            <a:r>
              <a:rPr lang="en-US" dirty="0"/>
              <a:t>A liability is unproductive (Matthew 21:18-19)</a:t>
            </a:r>
          </a:p>
          <a:p>
            <a:r>
              <a:rPr lang="en-US" dirty="0"/>
              <a:t>Kingdom believers are called to a surrendered life (Acts 5:1-11)</a:t>
            </a:r>
          </a:p>
          <a:p>
            <a:r>
              <a:rPr lang="en-US" dirty="0"/>
              <a:t>The church’s actions (fruits vs words of the flesh) can be assets or liabilities for the kingdom (Matthew 23; 1 Samuel 2)</a:t>
            </a:r>
          </a:p>
        </p:txBody>
      </p:sp>
    </p:spTree>
    <p:extLst>
      <p:ext uri="{BB962C8B-B14F-4D97-AF65-F5344CB8AC3E}">
        <p14:creationId xmlns:p14="http://schemas.microsoft.com/office/powerpoint/2010/main" val="42621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Kept Back (Acts 5:1-11)</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But a certain man named Ananias, with Sapphira his wife, sold a possession, 2 And </a:t>
            </a:r>
            <a:r>
              <a:rPr lang="en-US" dirty="0">
                <a:solidFill>
                  <a:schemeClr val="accent3"/>
                </a:solidFill>
              </a:rPr>
              <a:t>kept back </a:t>
            </a:r>
            <a:r>
              <a:rPr lang="en-US" dirty="0"/>
              <a:t>part of the price, his wife </a:t>
            </a:r>
            <a:r>
              <a:rPr lang="en-US" dirty="0">
                <a:solidFill>
                  <a:schemeClr val="accent3"/>
                </a:solidFill>
              </a:rPr>
              <a:t>also being privy</a:t>
            </a:r>
            <a:r>
              <a:rPr lang="en-US" dirty="0"/>
              <a:t> to it, and brought a certain part, and laid it at the apostles' feet. 3 But Peter said, Ananias, why hath Satan filled thine heart to lie </a:t>
            </a:r>
            <a:r>
              <a:rPr lang="en-US" dirty="0">
                <a:solidFill>
                  <a:schemeClr val="accent3"/>
                </a:solidFill>
              </a:rPr>
              <a:t>to the Holy Ghost</a:t>
            </a:r>
            <a:r>
              <a:rPr lang="en-US" dirty="0"/>
              <a:t>, and to keep back part of the price of the land? 4 Whiles it remained, was it not thine own? and after it was sold, was it not in thine own power? why hast thou </a:t>
            </a:r>
            <a:r>
              <a:rPr lang="en-US" dirty="0">
                <a:solidFill>
                  <a:schemeClr val="accent3"/>
                </a:solidFill>
              </a:rPr>
              <a:t>conceived this thing in thine heart?</a:t>
            </a:r>
            <a:r>
              <a:rPr lang="en-US" dirty="0"/>
              <a:t> thou hast not lied unto men, but unto God. 5 And Ananias hearing these words fell down, and gave up the ghost: and great fear came on all them that heard these things. 6 And the young men arose, wound him up, and carried him out, and buried him.</a:t>
            </a:r>
          </a:p>
        </p:txBody>
      </p:sp>
    </p:spTree>
    <p:extLst>
      <p:ext uri="{BB962C8B-B14F-4D97-AF65-F5344CB8AC3E}">
        <p14:creationId xmlns:p14="http://schemas.microsoft.com/office/powerpoint/2010/main" val="137538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Kept Back (Acts 5:1-11)</a:t>
            </a:r>
          </a:p>
        </p:txBody>
      </p:sp>
      <p:sp>
        <p:nvSpPr>
          <p:cNvPr id="3" name="Content Placeholder 2"/>
          <p:cNvSpPr>
            <a:spLocks noGrp="1"/>
          </p:cNvSpPr>
          <p:nvPr>
            <p:ph idx="1"/>
          </p:nvPr>
        </p:nvSpPr>
        <p:spPr/>
        <p:txBody>
          <a:bodyPr>
            <a:normAutofit fontScale="92500"/>
          </a:bodyPr>
          <a:lstStyle/>
          <a:p>
            <a:pPr marL="0" indent="0">
              <a:buNone/>
            </a:pPr>
            <a:r>
              <a:rPr lang="en-US" dirty="0"/>
              <a:t>7 And it was about the space of three hours after, when his wife, not knowing what was done, came in. 8 And Peter answered unto her, Tell me whether ye sold the land for so much? And she said, Yea, for so much. 9 Then Peter said unto her, </a:t>
            </a:r>
            <a:r>
              <a:rPr lang="en-US" dirty="0">
                <a:solidFill>
                  <a:schemeClr val="accent3"/>
                </a:solidFill>
              </a:rPr>
              <a:t>How is it that ye have agreed together</a:t>
            </a:r>
            <a:r>
              <a:rPr lang="en-US" dirty="0"/>
              <a:t> to tempt the Spirit of the Lord? behold, the feet of them which have buried thy husband are at the door, and shall carry thee out. 10 Then fell she down straightway at his feet, and yielded up the ghost: and the young men came in, and found her dead, and, carrying her forth, buried her by her husband. 11 And great fear came upon all the church, and upon as many as heard these things.</a:t>
            </a:r>
          </a:p>
        </p:txBody>
      </p:sp>
    </p:spTree>
    <p:extLst>
      <p:ext uri="{BB962C8B-B14F-4D97-AF65-F5344CB8AC3E}">
        <p14:creationId xmlns:p14="http://schemas.microsoft.com/office/powerpoint/2010/main" val="215068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a:t>
            </a:r>
          </a:p>
        </p:txBody>
      </p:sp>
      <p:sp>
        <p:nvSpPr>
          <p:cNvPr id="3" name="Content Placeholder 2"/>
          <p:cNvSpPr>
            <a:spLocks noGrp="1"/>
          </p:cNvSpPr>
          <p:nvPr>
            <p:ph idx="1"/>
          </p:nvPr>
        </p:nvSpPr>
        <p:spPr/>
        <p:txBody>
          <a:bodyPr>
            <a:normAutofit/>
          </a:bodyPr>
          <a:lstStyle/>
          <a:p>
            <a:pPr marL="0" indent="0">
              <a:buNone/>
            </a:pPr>
            <a:endParaRPr lang="en-US" sz="3600" dirty="0"/>
          </a:p>
          <a:p>
            <a:pPr marL="0" indent="0">
              <a:buNone/>
            </a:pPr>
            <a:r>
              <a:rPr lang="en-US" sz="3600" dirty="0"/>
              <a:t>What steps can we take to be an asset to the Kingdom of God?</a:t>
            </a:r>
          </a:p>
        </p:txBody>
      </p:sp>
    </p:spTree>
    <p:extLst>
      <p:ext uri="{BB962C8B-B14F-4D97-AF65-F5344CB8AC3E}">
        <p14:creationId xmlns:p14="http://schemas.microsoft.com/office/powerpoint/2010/main" val="287307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Scribes and Pharisees (Matthew 23:1-15)</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Then </a:t>
            </a:r>
            <a:r>
              <a:rPr lang="en-US" dirty="0" err="1"/>
              <a:t>spake</a:t>
            </a:r>
            <a:r>
              <a:rPr lang="en-US" dirty="0"/>
              <a:t> Jesus to the multitude, and to his disciples, 2 Saying The scribes and the Pharisees </a:t>
            </a:r>
            <a:r>
              <a:rPr lang="en-US" dirty="0">
                <a:solidFill>
                  <a:schemeClr val="accent3"/>
                </a:solidFill>
              </a:rPr>
              <a:t>sit in Moses' seat</a:t>
            </a:r>
            <a:r>
              <a:rPr lang="en-US" dirty="0"/>
              <a:t>: 3 All therefore whatsoever they bid you observe, that observe and do; but do not ye after their works: for they say, and do not. 4 For they bind heavy burdens and grievous to be borne, and lay them on men's shoulders; but they themselves will not move them with one of their fingers. 5 But all their works they do for </a:t>
            </a:r>
            <a:r>
              <a:rPr lang="en-US" dirty="0">
                <a:solidFill>
                  <a:schemeClr val="accent3"/>
                </a:solidFill>
              </a:rPr>
              <a:t>to be seen of men</a:t>
            </a:r>
            <a:r>
              <a:rPr lang="en-US" dirty="0"/>
              <a:t>: they make broad their phylacteries, and enlarge the borders of their garments, 6 And </a:t>
            </a:r>
            <a:r>
              <a:rPr lang="en-US" dirty="0">
                <a:solidFill>
                  <a:schemeClr val="accent3"/>
                </a:solidFill>
              </a:rPr>
              <a:t>love</a:t>
            </a:r>
            <a:r>
              <a:rPr lang="en-US" dirty="0"/>
              <a:t> the uppermost rooms at feasts, and the chief seats in the synagogues, 7 And greetings in the markets, and to be called of men, Rabbi, Rabbi. 8 But be not ye called Rabbi: for one is your Master, even Christ; and all ye are brethren.</a:t>
            </a:r>
          </a:p>
          <a:p>
            <a:pPr marL="0" indent="0">
              <a:buNone/>
            </a:pPr>
            <a:endParaRPr lang="en-US" dirty="0"/>
          </a:p>
        </p:txBody>
      </p:sp>
    </p:spTree>
    <p:extLst>
      <p:ext uri="{BB962C8B-B14F-4D97-AF65-F5344CB8AC3E}">
        <p14:creationId xmlns:p14="http://schemas.microsoft.com/office/powerpoint/2010/main" val="34229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Scribes and Pharisees (Matthew 23:1-15)</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9 And call no man your father upon the earth: for one is your Father, which is in heaven. 10 Neither be ye called masters: for one is your Master, even Christ. 11 But he that is greatest among you shall be your servant. 12 And whosoever shall exalt himself shall be abased; and he that shall humble himself shall be exalted. 13 But woe unto you, scribes and Pharisees, </a:t>
            </a:r>
            <a:r>
              <a:rPr lang="en-US" dirty="0">
                <a:solidFill>
                  <a:schemeClr val="accent3"/>
                </a:solidFill>
              </a:rPr>
              <a:t>hypocrites!</a:t>
            </a:r>
            <a:r>
              <a:rPr lang="en-US" dirty="0"/>
              <a:t> for ye shut up the kingdom of heaven against men: for ye neither go in yourselves, neither suffer ye them that are entering to go in. 14 Woe unto you, scribes and Pharisees, hypocrites! for ye devour widows' houses, and for a </a:t>
            </a:r>
            <a:r>
              <a:rPr lang="en-US" dirty="0" err="1"/>
              <a:t>pretence</a:t>
            </a:r>
            <a:r>
              <a:rPr lang="en-US" dirty="0"/>
              <a:t> make long prayer: therefore ye shall receive the greater damnation. 15 Woe unto you, scribes and Pharisees, hypocrites! for ye compass sea and land to make one proselyte, and when he is made, </a:t>
            </a:r>
            <a:r>
              <a:rPr lang="en-US" dirty="0">
                <a:solidFill>
                  <a:schemeClr val="accent3"/>
                </a:solidFill>
              </a:rPr>
              <a:t>ye make him twofold more the child of hell than yourselves.</a:t>
            </a:r>
          </a:p>
        </p:txBody>
      </p:sp>
    </p:spTree>
    <p:extLst>
      <p:ext uri="{BB962C8B-B14F-4D97-AF65-F5344CB8AC3E}">
        <p14:creationId xmlns:p14="http://schemas.microsoft.com/office/powerpoint/2010/main" val="352173522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2022</TotalTime>
  <Words>1371</Words>
  <Application>Microsoft Office PowerPoint</Application>
  <PresentationFormat>Widescreen</PresentationFormat>
  <Paragraphs>51</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Century Gothic</vt:lpstr>
      <vt:lpstr>Gallery</vt:lpstr>
      <vt:lpstr>Assets and Liabilities</vt:lpstr>
      <vt:lpstr>What are assets and liabilities?</vt:lpstr>
      <vt:lpstr>Assets vs. Liabilities</vt:lpstr>
      <vt:lpstr>Are we an asset or a liability for the Kingdom?</vt:lpstr>
      <vt:lpstr>Kept Back (Acts 5:1-11)</vt:lpstr>
      <vt:lpstr>Kept Back (Acts 5:1-11)</vt:lpstr>
      <vt:lpstr>Discussion Question</vt:lpstr>
      <vt:lpstr>The Scribes and Pharisees (Matthew 23:1-15)</vt:lpstr>
      <vt:lpstr>The Scribes and Pharisees (Matthew 23:1-15)</vt:lpstr>
      <vt:lpstr>The Sons of Eli (1 Samuel 2:12-17)</vt:lpstr>
      <vt:lpstr>The Sons of Eli (1 Samuel 2:22-25)</vt:lpstr>
    </vt:vector>
  </TitlesOfParts>
  <Company>U.S. Mint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Economy</dc:title>
  <dc:creator>Brown, Gregory</dc:creator>
  <cp:lastModifiedBy>USER</cp:lastModifiedBy>
  <cp:revision>62</cp:revision>
  <dcterms:created xsi:type="dcterms:W3CDTF">2018-06-19T14:49:31Z</dcterms:created>
  <dcterms:modified xsi:type="dcterms:W3CDTF">2018-07-07T02:28:15Z</dcterms:modified>
</cp:coreProperties>
</file>