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4"/>
  </p:sldMasterIdLst>
  <p:notesMasterIdLst>
    <p:notesMasterId r:id="rId11"/>
  </p:notesMasterIdLst>
  <p:handoutMasterIdLst>
    <p:handoutMasterId r:id="rId12"/>
  </p:handoutMasterIdLst>
  <p:sldIdLst>
    <p:sldId id="256" r:id="rId5"/>
    <p:sldId id="266" r:id="rId6"/>
    <p:sldId id="267" r:id="rId7"/>
    <p:sldId id="263" r:id="rId8"/>
    <p:sldId id="262" r:id="rId9"/>
    <p:sldId id="269"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67463" autoAdjust="0"/>
  </p:normalViewPr>
  <p:slideViewPr>
    <p:cSldViewPr snapToGrid="0">
      <p:cViewPr varScale="1">
        <p:scale>
          <a:sx n="86" d="100"/>
          <a:sy n="86" d="100"/>
        </p:scale>
        <p:origin x="562" y="67"/>
      </p:cViewPr>
      <p:guideLst/>
    </p:cSldViewPr>
  </p:slideViewPr>
  <p:notesTextViewPr>
    <p:cViewPr>
      <p:scale>
        <a:sx n="1" d="1"/>
        <a:sy n="1" d="1"/>
      </p:scale>
      <p:origin x="0" y="0"/>
    </p:cViewPr>
  </p:notesTextViewPr>
  <p:notesViewPr>
    <p:cSldViewPr snapToGrid="0">
      <p:cViewPr varScale="1">
        <p:scale>
          <a:sx n="60" d="100"/>
          <a:sy n="60" d="100"/>
        </p:scale>
        <p:origin x="1670"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A2E547D-1406-4A6F-8F93-E441204CE6E7}"/>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76667F8A-B889-49B3-AC77-5DDF11A08AFE}"/>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3B2889B-A0AC-4482-8592-5C96F2309420}" type="datetimeFigureOut">
              <a:rPr lang="en-US" smtClean="0"/>
              <a:t>8/15/2019</a:t>
            </a:fld>
            <a:endParaRPr lang="en-US"/>
          </a:p>
        </p:txBody>
      </p:sp>
      <p:sp>
        <p:nvSpPr>
          <p:cNvPr id="4" name="Footer Placeholder 3">
            <a:extLst>
              <a:ext uri="{FF2B5EF4-FFF2-40B4-BE49-F238E27FC236}">
                <a16:creationId xmlns:a16="http://schemas.microsoft.com/office/drawing/2014/main" id="{567AFD4F-C0E7-421C-AF77-6F9CC963C9C8}"/>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1074AB9F-6726-4FB1-8769-82E23336CEBC}"/>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D529299-61FF-4B93-ADA6-2FD5975D62F6}" type="slidenum">
              <a:rPr lang="en-US" smtClean="0"/>
              <a:t>‹#›</a:t>
            </a:fld>
            <a:endParaRPr lang="en-US"/>
          </a:p>
        </p:txBody>
      </p:sp>
    </p:spTree>
    <p:extLst>
      <p:ext uri="{BB962C8B-B14F-4D97-AF65-F5344CB8AC3E}">
        <p14:creationId xmlns:p14="http://schemas.microsoft.com/office/powerpoint/2010/main" val="1416270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30EB223-FFC0-462A-A3B8-EAA7CE0F8CBD}" type="datetimeFigureOut">
              <a:rPr lang="en-US" smtClean="0"/>
              <a:t>8/15/2019</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C849E9A-41F7-4779-A581-48A7C374A227}" type="slidenum">
              <a:rPr lang="en-US" smtClean="0"/>
              <a:t>‹#›</a:t>
            </a:fld>
            <a:endParaRPr lang="en-US" dirty="0"/>
          </a:p>
        </p:txBody>
      </p:sp>
    </p:spTree>
    <p:extLst>
      <p:ext uri="{BB962C8B-B14F-4D97-AF65-F5344CB8AC3E}">
        <p14:creationId xmlns:p14="http://schemas.microsoft.com/office/powerpoint/2010/main" val="11555188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Segoe UI" panose="020B0502040204020203" pitchFamily="34" charset="0"/>
                <a:cs typeface="Segoe UI" panose="020B0502040204020203" pitchFamily="34" charset="0"/>
              </a:rPr>
              <a:t>When conducting research, it is easy to go to one source: Wikipedia.  However, you need to include a variety of sources in your research. Consider the following sources: </a:t>
            </a:r>
          </a:p>
          <a:p>
            <a:pPr marL="171450" indent="-171450">
              <a:buFont typeface="Arial" panose="020B0604020202020204" pitchFamily="34" charset="0"/>
              <a:buChar char="•"/>
            </a:pPr>
            <a:r>
              <a:rPr lang="en-US" dirty="0">
                <a:latin typeface="Segoe UI" panose="020B0502040204020203" pitchFamily="34" charset="0"/>
                <a:cs typeface="Segoe UI" panose="020B0502040204020203" pitchFamily="34" charset="0"/>
              </a:rPr>
              <a:t>Who can I interview to get more information on the topic?</a:t>
            </a:r>
          </a:p>
          <a:p>
            <a:pPr marL="171450" indent="-171450">
              <a:buFont typeface="Arial" panose="020B0604020202020204" pitchFamily="34" charset="0"/>
              <a:buChar char="•"/>
            </a:pPr>
            <a:r>
              <a:rPr lang="en-US" dirty="0">
                <a:latin typeface="Segoe UI" panose="020B0502040204020203" pitchFamily="34" charset="0"/>
                <a:cs typeface="Segoe UI" panose="020B0502040204020203" pitchFamily="34" charset="0"/>
              </a:rPr>
              <a:t>Is the topic current and will it be relevant to my audience?</a:t>
            </a:r>
          </a:p>
          <a:p>
            <a:pPr marL="171450" indent="-171450">
              <a:buFont typeface="Arial" panose="020B0604020202020204" pitchFamily="34" charset="0"/>
              <a:buChar char="•"/>
            </a:pPr>
            <a:r>
              <a:rPr lang="en-US" dirty="0">
                <a:latin typeface="Segoe UI" panose="020B0502040204020203" pitchFamily="34" charset="0"/>
                <a:cs typeface="Segoe UI" panose="020B0502040204020203" pitchFamily="34" charset="0"/>
              </a:rPr>
              <a:t>What articles, blogs, and magazines may have something related to my topic?</a:t>
            </a:r>
          </a:p>
          <a:p>
            <a:pPr marL="171450" indent="-171450">
              <a:buFont typeface="Arial" panose="020B0604020202020204" pitchFamily="34" charset="0"/>
              <a:buChar char="•"/>
            </a:pPr>
            <a:r>
              <a:rPr lang="en-US" dirty="0">
                <a:latin typeface="Segoe UI" panose="020B0502040204020203" pitchFamily="34" charset="0"/>
                <a:cs typeface="Segoe UI" panose="020B0502040204020203" pitchFamily="34" charset="0"/>
              </a:rPr>
              <a:t>Is there a YouTube video on the topic? If so, what is it about?</a:t>
            </a:r>
          </a:p>
          <a:p>
            <a:pPr marL="171450" indent="-171450">
              <a:buFont typeface="Arial" panose="020B0604020202020204" pitchFamily="34" charset="0"/>
              <a:buChar char="•"/>
            </a:pPr>
            <a:r>
              <a:rPr lang="en-US" dirty="0">
                <a:latin typeface="Segoe UI" panose="020B0502040204020203" pitchFamily="34" charset="0"/>
                <a:cs typeface="Segoe UI" panose="020B0502040204020203" pitchFamily="34" charset="0"/>
              </a:rPr>
              <a:t>What images can I find related to the topic?</a:t>
            </a:r>
          </a:p>
        </p:txBody>
      </p:sp>
      <p:sp>
        <p:nvSpPr>
          <p:cNvPr id="4" name="Slide Number Placeholder 3"/>
          <p:cNvSpPr>
            <a:spLocks noGrp="1"/>
          </p:cNvSpPr>
          <p:nvPr>
            <p:ph type="sldNum" sz="quarter" idx="10"/>
          </p:nvPr>
        </p:nvSpPr>
        <p:spPr/>
        <p:txBody>
          <a:bodyPr/>
          <a:lstStyle/>
          <a:p>
            <a:fld id="{BC849E9A-41F7-4779-A581-48A7C374A227}" type="slidenum">
              <a:rPr lang="en-US" smtClean="0"/>
              <a:t>2</a:t>
            </a:fld>
            <a:endParaRPr lang="en-US" dirty="0"/>
          </a:p>
        </p:txBody>
      </p:sp>
    </p:spTree>
    <p:extLst>
      <p:ext uri="{BB962C8B-B14F-4D97-AF65-F5344CB8AC3E}">
        <p14:creationId xmlns:p14="http://schemas.microsoft.com/office/powerpoint/2010/main" val="22959614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dirty="0">
                <a:latin typeface="Segoe UI" panose="020B0502040204020203" pitchFamily="34" charset="0"/>
                <a:cs typeface="Segoe UI" panose="020B0502040204020203" pitchFamily="34" charset="0"/>
              </a:rPr>
              <a:t>After consulting a variety of sources, you will need to narrow your topic.  For example, the topic of internet safety is huge, but you could narrow that topic to include internet safety in regards to social media apps that teenagers are using heavily.  A topic like that is more specific and will be relevant to your peers.  Some questions to think about to help you narrow your topic: </a:t>
            </a:r>
          </a:p>
          <a:p>
            <a:pPr marL="171450" indent="-171450">
              <a:buFont typeface="Arial" panose="020B0604020202020204" pitchFamily="34" charset="0"/>
              <a:buChar char="•"/>
            </a:pPr>
            <a:r>
              <a:rPr lang="en-US" dirty="0">
                <a:latin typeface="Segoe UI" panose="020B0502040204020203" pitchFamily="34" charset="0"/>
                <a:cs typeface="Segoe UI" panose="020B0502040204020203" pitchFamily="34" charset="0"/>
              </a:rPr>
              <a:t>What topics of the research interest me the most?</a:t>
            </a:r>
          </a:p>
          <a:p>
            <a:pPr marL="171450" indent="-171450">
              <a:buFont typeface="Arial" panose="020B0604020202020204" pitchFamily="34" charset="0"/>
              <a:buChar char="•"/>
            </a:pPr>
            <a:r>
              <a:rPr lang="en-US" dirty="0">
                <a:latin typeface="Segoe UI" panose="020B0502040204020203" pitchFamily="34" charset="0"/>
                <a:cs typeface="Segoe UI" panose="020B0502040204020203" pitchFamily="34" charset="0"/>
              </a:rPr>
              <a:t>What topics of the research will interest my audience the most?</a:t>
            </a:r>
          </a:p>
          <a:p>
            <a:pPr marL="171450" indent="-171450">
              <a:buFont typeface="Arial" panose="020B0604020202020204" pitchFamily="34" charset="0"/>
              <a:buChar char="•"/>
            </a:pPr>
            <a:r>
              <a:rPr lang="en-US" dirty="0">
                <a:latin typeface="Segoe UI" panose="020B0502040204020203" pitchFamily="34" charset="0"/>
                <a:cs typeface="Segoe UI" panose="020B0502040204020203" pitchFamily="34" charset="0"/>
              </a:rPr>
              <a:t>What topics will the audience find more engaging? Shocking? Inspiring?</a:t>
            </a:r>
          </a:p>
          <a:p>
            <a:pPr marL="0" indent="0">
              <a:buFont typeface="Arial" panose="020B0604020202020204" pitchFamily="34" charset="0"/>
              <a:buNone/>
            </a:pPr>
            <a:endParaRPr lang="en-US" dirty="0"/>
          </a:p>
        </p:txBody>
      </p:sp>
      <p:sp>
        <p:nvSpPr>
          <p:cNvPr id="4" name="Slide Number Placeholder 3"/>
          <p:cNvSpPr>
            <a:spLocks noGrp="1"/>
          </p:cNvSpPr>
          <p:nvPr>
            <p:ph type="sldNum" sz="quarter" idx="10"/>
          </p:nvPr>
        </p:nvSpPr>
        <p:spPr/>
        <p:txBody>
          <a:bodyPr/>
          <a:lstStyle/>
          <a:p>
            <a:fld id="{BC849E9A-41F7-4779-A581-48A7C374A227}" type="slidenum">
              <a:rPr lang="en-US" smtClean="0"/>
              <a:t>3</a:t>
            </a:fld>
            <a:endParaRPr lang="en-US" dirty="0"/>
          </a:p>
        </p:txBody>
      </p:sp>
    </p:spTree>
    <p:extLst>
      <p:ext uri="{BB962C8B-B14F-4D97-AF65-F5344CB8AC3E}">
        <p14:creationId xmlns:p14="http://schemas.microsoft.com/office/powerpoint/2010/main" val="42243109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Segoe UI" panose="020B0502040204020203" pitchFamily="34" charset="0"/>
                <a:cs typeface="Segoe UI" panose="020B0502040204020203" pitchFamily="34" charset="0"/>
              </a:rPr>
              <a:t>Now, that you have narrowed your topic, you will want to organize your research in a structure that works.  There are some common organizational patterns based on the kind of research you are doing.  </a:t>
            </a:r>
          </a:p>
          <a:p>
            <a:endParaRPr lang="en-US" dirty="0">
              <a:latin typeface="Segoe UI" panose="020B0502040204020203" pitchFamily="34" charset="0"/>
              <a:cs typeface="Segoe UI" panose="020B0502040204020203" pitchFamily="34" charset="0"/>
            </a:endParaRPr>
          </a:p>
          <a:p>
            <a:r>
              <a:rPr lang="en-US" b="1" dirty="0">
                <a:latin typeface="Segoe UI" panose="020B0502040204020203" pitchFamily="34" charset="0"/>
                <a:cs typeface="Segoe UI" panose="020B0502040204020203" pitchFamily="34" charset="0"/>
              </a:rPr>
              <a:t>Organizational Structures: </a:t>
            </a:r>
          </a:p>
          <a:p>
            <a:pPr marL="171450" indent="-171450">
              <a:buFont typeface="Arial" panose="020B0604020202020204" pitchFamily="34" charset="0"/>
              <a:buChar char="•"/>
            </a:pPr>
            <a:r>
              <a:rPr lang="en-US" dirty="0">
                <a:latin typeface="Segoe UI" panose="020B0502040204020203" pitchFamily="34" charset="0"/>
                <a:cs typeface="Segoe UI" panose="020B0502040204020203" pitchFamily="34" charset="0"/>
              </a:rPr>
              <a:t>Cause and Effect- this kind of structure is great for explaining the causes and effects of a topic</a:t>
            </a:r>
          </a:p>
          <a:p>
            <a:pPr marL="171450" indent="-171450">
              <a:buFont typeface="Arial" panose="020B0604020202020204" pitchFamily="34" charset="0"/>
              <a:buChar char="•"/>
            </a:pPr>
            <a:r>
              <a:rPr lang="en-US" dirty="0">
                <a:latin typeface="Segoe UI" panose="020B0502040204020203" pitchFamily="34" charset="0"/>
                <a:cs typeface="Segoe UI" panose="020B0502040204020203" pitchFamily="34" charset="0"/>
              </a:rPr>
              <a:t>Compare and Contrast- in this pattern you highlight the similarities and differences of the topic</a:t>
            </a:r>
          </a:p>
          <a:p>
            <a:pPr marL="171450" indent="-171450">
              <a:buFont typeface="Arial" panose="020B0604020202020204" pitchFamily="34" charset="0"/>
              <a:buChar char="•"/>
            </a:pPr>
            <a:r>
              <a:rPr lang="en-US" dirty="0">
                <a:latin typeface="Segoe UI" panose="020B0502040204020203" pitchFamily="34" charset="0"/>
                <a:cs typeface="Segoe UI" panose="020B0502040204020203" pitchFamily="34" charset="0"/>
              </a:rPr>
              <a:t>Explain process- this structure is great for outlining a series of steps to follow; </a:t>
            </a:r>
          </a:p>
          <a:p>
            <a:pPr marL="171450" indent="-171450">
              <a:buFont typeface="Arial" panose="020B0604020202020204" pitchFamily="34" charset="0"/>
              <a:buChar char="•"/>
            </a:pPr>
            <a:r>
              <a:rPr lang="en-US" dirty="0">
                <a:latin typeface="Segoe UI" panose="020B0502040204020203" pitchFamily="34" charset="0"/>
                <a:cs typeface="Segoe UI" panose="020B0502040204020203" pitchFamily="34" charset="0"/>
              </a:rPr>
              <a:t>Definition- if you want to make sure your audience understands what something is using illustrations, meanings, clarifying misconceptions, you may want to use this structure</a:t>
            </a:r>
          </a:p>
          <a:p>
            <a:pPr marL="171450" indent="-171450">
              <a:buFont typeface="Arial" panose="020B0604020202020204" pitchFamily="34" charset="0"/>
              <a:buChar char="•"/>
            </a:pPr>
            <a:r>
              <a:rPr lang="en-US" dirty="0">
                <a:latin typeface="Segoe UI" panose="020B0502040204020203" pitchFamily="34" charset="0"/>
                <a:cs typeface="Segoe UI" panose="020B0502040204020203" pitchFamily="34" charset="0"/>
              </a:rPr>
              <a:t>Classification- a common organizational structure is grouping like topics or facts from the research together.  For instance, in the internet safety about social media apps, you may organize the research where you look at each social media app one at a time</a:t>
            </a:r>
          </a:p>
        </p:txBody>
      </p:sp>
      <p:sp>
        <p:nvSpPr>
          <p:cNvPr id="4" name="Slide Number Placeholder 3"/>
          <p:cNvSpPr>
            <a:spLocks noGrp="1"/>
          </p:cNvSpPr>
          <p:nvPr>
            <p:ph type="sldNum" sz="quarter" idx="10"/>
          </p:nvPr>
        </p:nvSpPr>
        <p:spPr/>
        <p:txBody>
          <a:bodyPr/>
          <a:lstStyle/>
          <a:p>
            <a:fld id="{BC849E9A-41F7-4779-A581-48A7C374A227}" type="slidenum">
              <a:rPr lang="en-US" smtClean="0"/>
              <a:t>4</a:t>
            </a:fld>
            <a:endParaRPr lang="en-US" dirty="0"/>
          </a:p>
        </p:txBody>
      </p:sp>
    </p:spTree>
    <p:extLst>
      <p:ext uri="{BB962C8B-B14F-4D97-AF65-F5344CB8AC3E}">
        <p14:creationId xmlns:p14="http://schemas.microsoft.com/office/powerpoint/2010/main" val="18253411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Segoe UI" panose="020B0502040204020203" pitchFamily="34" charset="0"/>
                <a:cs typeface="Segoe UI" panose="020B0502040204020203" pitchFamily="34" charset="0"/>
              </a:rPr>
              <a:t>After you’ve done your research, it’s time to put your presentation together.  The first step in the process is to introduce the topic.  This is a great time to connect your topic to something that your audience can relate.  In other words, why should they listen to all the information you will be sharing in your research presentation?  What is in it for them?  You may also want to include a graphic or image to grab their attention.</a:t>
            </a:r>
          </a:p>
          <a:p>
            <a:endParaRPr lang="en-US" dirty="0">
              <a:latin typeface="Segoe UI" panose="020B0502040204020203" pitchFamily="34" charset="0"/>
              <a:cs typeface="Segoe UI" panose="020B0502040204020203" pitchFamily="34" charset="0"/>
            </a:endParaRPr>
          </a:p>
          <a:p>
            <a:r>
              <a:rPr lang="en-US" dirty="0">
                <a:latin typeface="Segoe UI" panose="020B0502040204020203" pitchFamily="34" charset="0"/>
                <a:cs typeface="Segoe UI" panose="020B0502040204020203" pitchFamily="34" charset="0"/>
              </a:rPr>
              <a:t>Feel free to duplicate this slide by right-clicking on this slide in the slides pane to the left and select </a:t>
            </a:r>
            <a:r>
              <a:rPr lang="en-US" b="1" dirty="0">
                <a:latin typeface="Segoe UI" panose="020B0502040204020203" pitchFamily="34" charset="0"/>
                <a:cs typeface="Segoe UI" panose="020B0502040204020203" pitchFamily="34" charset="0"/>
              </a:rPr>
              <a:t>Duplicate Slide</a:t>
            </a:r>
            <a:r>
              <a:rPr lang="en-US" dirty="0">
                <a:latin typeface="Segoe UI" panose="020B0502040204020203" pitchFamily="34" charset="0"/>
                <a:cs typeface="Segoe UI" panose="020B0502040204020203" pitchFamily="34" charset="0"/>
              </a:rPr>
              <a:t>.</a:t>
            </a:r>
          </a:p>
          <a:p>
            <a:endParaRPr lang="en-US" dirty="0">
              <a:latin typeface="Segoe UI" panose="020B0502040204020203" pitchFamily="34" charset="0"/>
              <a:cs typeface="Segoe UI" panose="020B0502040204020203" pitchFamily="34" charset="0"/>
            </a:endParaRPr>
          </a:p>
          <a:p>
            <a:r>
              <a:rPr lang="en-US" dirty="0">
                <a:latin typeface="Segoe UI" panose="020B0502040204020203" pitchFamily="34" charset="0"/>
                <a:cs typeface="Segoe UI" panose="020B0502040204020203" pitchFamily="34" charset="0"/>
              </a:rPr>
              <a:t>The next step in your presentation is to state your claim or topic clearly.  Your teacher may even call this your thesis.  As you state your thesis, you may find that this layout is not the best layout for your claim or topic.  You can change the layout by clicking the drop-down menu next to the </a:t>
            </a:r>
            <a:r>
              <a:rPr lang="en-US" b="1" dirty="0">
                <a:latin typeface="Segoe UI" panose="020B0502040204020203" pitchFamily="34" charset="0"/>
                <a:cs typeface="Segoe UI" panose="020B0502040204020203" pitchFamily="34" charset="0"/>
              </a:rPr>
              <a:t>Layout</a:t>
            </a:r>
            <a:r>
              <a:rPr lang="en-US" dirty="0">
                <a:latin typeface="Segoe UI" panose="020B0502040204020203" pitchFamily="34" charset="0"/>
                <a:cs typeface="Segoe UI" panose="020B0502040204020203" pitchFamily="34" charset="0"/>
              </a:rPr>
              <a:t> in the </a:t>
            </a:r>
            <a:r>
              <a:rPr lang="en-US" b="1" dirty="0">
                <a:latin typeface="Segoe UI" panose="020B0502040204020203" pitchFamily="34" charset="0"/>
                <a:cs typeface="Segoe UI" panose="020B0502040204020203" pitchFamily="34" charset="0"/>
              </a:rPr>
              <a:t>Slides</a:t>
            </a:r>
            <a:r>
              <a:rPr lang="en-US" dirty="0">
                <a:latin typeface="Segoe UI" panose="020B0502040204020203" pitchFamily="34" charset="0"/>
                <a:cs typeface="Segoe UI" panose="020B0502040204020203" pitchFamily="34" charset="0"/>
              </a:rPr>
              <a:t> menu section.  You can choose </a:t>
            </a:r>
            <a:r>
              <a:rPr lang="en-US" b="1" dirty="0">
                <a:latin typeface="Segoe UI" panose="020B0502040204020203" pitchFamily="34" charset="0"/>
                <a:cs typeface="Segoe UI" panose="020B0502040204020203" pitchFamily="34" charset="0"/>
              </a:rPr>
              <a:t>Two Content</a:t>
            </a:r>
            <a:r>
              <a:rPr lang="en-US" dirty="0">
                <a:latin typeface="Segoe UI" panose="020B0502040204020203" pitchFamily="34" charset="0"/>
                <a:cs typeface="Segoe UI" panose="020B0502040204020203" pitchFamily="34" charset="0"/>
              </a:rPr>
              <a:t>, </a:t>
            </a:r>
            <a:r>
              <a:rPr lang="en-US" b="1" dirty="0">
                <a:latin typeface="Segoe UI" panose="020B0502040204020203" pitchFamily="34" charset="0"/>
                <a:cs typeface="Segoe UI" panose="020B0502040204020203" pitchFamily="34" charset="0"/>
              </a:rPr>
              <a:t>Comparison</a:t>
            </a:r>
            <a:r>
              <a:rPr lang="en-US" dirty="0">
                <a:latin typeface="Segoe UI" panose="020B0502040204020203" pitchFamily="34" charset="0"/>
                <a:cs typeface="Segoe UI" panose="020B0502040204020203" pitchFamily="34" charset="0"/>
              </a:rPr>
              <a:t>, or </a:t>
            </a:r>
            <a:r>
              <a:rPr lang="en-US" b="1" dirty="0">
                <a:latin typeface="Segoe UI" panose="020B0502040204020203" pitchFamily="34" charset="0"/>
                <a:cs typeface="Segoe UI" panose="020B0502040204020203" pitchFamily="34" charset="0"/>
              </a:rPr>
              <a:t>Picture with Caption</a:t>
            </a:r>
            <a:r>
              <a:rPr lang="en-US" dirty="0">
                <a:latin typeface="Segoe UI" panose="020B0502040204020203" pitchFamily="34" charset="0"/>
                <a:cs typeface="Segoe UI" panose="020B0502040204020203" pitchFamily="34" charset="0"/>
              </a:rPr>
              <a:t>.  </a:t>
            </a:r>
            <a:r>
              <a:rPr lang="en-US" i="1" dirty="0">
                <a:latin typeface="Segoe UI" panose="020B0502040204020203" pitchFamily="34" charset="0"/>
                <a:cs typeface="Segoe UI" panose="020B0502040204020203" pitchFamily="34" charset="0"/>
              </a:rPr>
              <a:t>Note: A different layout might change the look of the icons on this page.</a:t>
            </a:r>
          </a:p>
          <a:p>
            <a:endParaRPr lang="en-US" i="1" dirty="0">
              <a:latin typeface="Segoe UI" panose="020B0502040204020203" pitchFamily="34" charset="0"/>
              <a:cs typeface="Segoe UI" panose="020B0502040204020203" pitchFamily="34" charset="0"/>
            </a:endParaRPr>
          </a:p>
          <a:p>
            <a:r>
              <a:rPr lang="en-US" i="0" dirty="0">
                <a:latin typeface="Segoe UI" panose="020B0502040204020203" pitchFamily="34" charset="0"/>
                <a:cs typeface="Segoe UI" panose="020B0502040204020203" pitchFamily="34" charset="0"/>
              </a:rPr>
              <a:t>You will also want to state your facts.  You have done the research now share some of the interesting facts with your audience.  Facts do not have to be boring; you can communicate facts in a variety of ways by going to the Insert Tab.  In the Insert tab you can: </a:t>
            </a:r>
          </a:p>
          <a:p>
            <a:pPr marL="171450" indent="-171450">
              <a:buFont typeface="Arial" panose="020B0604020202020204" pitchFamily="34" charset="0"/>
              <a:buChar char="•"/>
            </a:pPr>
            <a:r>
              <a:rPr lang="en-US" i="0" dirty="0">
                <a:latin typeface="Segoe UI" panose="020B0502040204020203" pitchFamily="34" charset="0"/>
                <a:cs typeface="Segoe UI" panose="020B0502040204020203" pitchFamily="34" charset="0"/>
              </a:rPr>
              <a:t>Insert </a:t>
            </a:r>
            <a:r>
              <a:rPr lang="en-US" b="1" i="0" dirty="0">
                <a:latin typeface="Segoe UI" panose="020B0502040204020203" pitchFamily="34" charset="0"/>
                <a:cs typeface="Segoe UI" panose="020B0502040204020203" pitchFamily="34" charset="0"/>
              </a:rPr>
              <a:t>pictures</a:t>
            </a:r>
            <a:r>
              <a:rPr lang="en-US" i="0" dirty="0">
                <a:latin typeface="Segoe UI" panose="020B0502040204020203" pitchFamily="34" charset="0"/>
                <a:cs typeface="Segoe UI" panose="020B0502040204020203" pitchFamily="34" charset="0"/>
              </a:rPr>
              <a:t> from your computer or </a:t>
            </a:r>
            <a:r>
              <a:rPr lang="en-US" b="1" i="0" dirty="0">
                <a:latin typeface="Segoe UI" panose="020B0502040204020203" pitchFamily="34" charset="0"/>
                <a:cs typeface="Segoe UI" panose="020B0502040204020203" pitchFamily="34" charset="0"/>
              </a:rPr>
              <a:t>online</a:t>
            </a:r>
            <a:r>
              <a:rPr lang="en-US" i="0" dirty="0">
                <a:latin typeface="Segoe UI" panose="020B0502040204020203" pitchFamily="34" charset="0"/>
                <a:cs typeface="Segoe UI" panose="020B0502040204020203" pitchFamily="34" charset="0"/>
              </a:rPr>
              <a:t>.</a:t>
            </a:r>
          </a:p>
          <a:p>
            <a:pPr marL="171450" indent="-171450">
              <a:buFont typeface="Arial" panose="020B0604020202020204" pitchFamily="34" charset="0"/>
              <a:buChar char="•"/>
            </a:pPr>
            <a:r>
              <a:rPr lang="en-US" i="0" dirty="0">
                <a:latin typeface="Segoe UI" panose="020B0502040204020203" pitchFamily="34" charset="0"/>
                <a:cs typeface="Segoe UI" panose="020B0502040204020203" pitchFamily="34" charset="0"/>
              </a:rPr>
              <a:t>Add a </a:t>
            </a:r>
            <a:r>
              <a:rPr lang="en-US" b="1" i="0" dirty="0">
                <a:latin typeface="Segoe UI" panose="020B0502040204020203" pitchFamily="34" charset="0"/>
                <a:cs typeface="Segoe UI" panose="020B0502040204020203" pitchFamily="34" charset="0"/>
              </a:rPr>
              <a:t>chart </a:t>
            </a:r>
          </a:p>
          <a:p>
            <a:pPr marL="171450" indent="-171450">
              <a:buFont typeface="Arial" panose="020B0604020202020204" pitchFamily="34" charset="0"/>
              <a:buChar char="•"/>
            </a:pPr>
            <a:r>
              <a:rPr lang="en-US" i="0" dirty="0">
                <a:latin typeface="Segoe UI" panose="020B0502040204020203" pitchFamily="34" charset="0"/>
                <a:cs typeface="Segoe UI" panose="020B0502040204020203" pitchFamily="34" charset="0"/>
              </a:rPr>
              <a:t>Create some </a:t>
            </a:r>
            <a:r>
              <a:rPr lang="en-US" b="1" i="0" dirty="0">
                <a:latin typeface="Segoe UI" panose="020B0502040204020203" pitchFamily="34" charset="0"/>
                <a:cs typeface="Segoe UI" panose="020B0502040204020203" pitchFamily="34" charset="0"/>
              </a:rPr>
              <a:t>SmartArt</a:t>
            </a:r>
          </a:p>
          <a:p>
            <a:pPr marL="171450" indent="-171450">
              <a:buFont typeface="Arial" panose="020B0604020202020204" pitchFamily="34" charset="0"/>
              <a:buChar char="•"/>
            </a:pPr>
            <a:r>
              <a:rPr lang="en-US" i="0" dirty="0">
                <a:latin typeface="Segoe UI" panose="020B0502040204020203" pitchFamily="34" charset="0"/>
                <a:cs typeface="Segoe UI" panose="020B0502040204020203" pitchFamily="34" charset="0"/>
              </a:rPr>
              <a:t>Insert a variety of icons to help your facts come to life.  Note: You can change the color of the icons by selecting the icon and then click on the </a:t>
            </a:r>
            <a:r>
              <a:rPr lang="en-US" b="1" i="0" dirty="0">
                <a:latin typeface="Segoe UI" panose="020B0502040204020203" pitchFamily="34" charset="0"/>
                <a:cs typeface="Segoe UI" panose="020B0502040204020203" pitchFamily="34" charset="0"/>
              </a:rPr>
              <a:t>Format</a:t>
            </a:r>
            <a:r>
              <a:rPr lang="en-US" i="0" dirty="0">
                <a:latin typeface="Segoe UI" panose="020B0502040204020203" pitchFamily="34" charset="0"/>
                <a:cs typeface="Segoe UI" panose="020B0502040204020203" pitchFamily="34" charset="0"/>
              </a:rPr>
              <a:t> tab and then </a:t>
            </a:r>
            <a:r>
              <a:rPr lang="en-US" b="1" i="0" dirty="0">
                <a:latin typeface="Segoe UI" panose="020B0502040204020203" pitchFamily="34" charset="0"/>
                <a:cs typeface="Segoe UI" panose="020B0502040204020203" pitchFamily="34" charset="0"/>
              </a:rPr>
              <a:t>Graphics Fill</a:t>
            </a:r>
            <a:r>
              <a:rPr lang="en-US" i="0" dirty="0">
                <a:latin typeface="Segoe UI" panose="020B0502040204020203" pitchFamily="34" charset="0"/>
                <a:cs typeface="Segoe UI" panose="020B0502040204020203" pitchFamily="34" charset="0"/>
              </a:rPr>
              <a:t>.  From there, you will choose a color from the list or choose </a:t>
            </a:r>
            <a:r>
              <a:rPr lang="en-US" b="1" i="0" dirty="0">
                <a:latin typeface="Segoe UI" panose="020B0502040204020203" pitchFamily="34" charset="0"/>
                <a:cs typeface="Segoe UI" panose="020B0502040204020203" pitchFamily="34" charset="0"/>
              </a:rPr>
              <a:t>More Fill Colors </a:t>
            </a:r>
            <a:r>
              <a:rPr lang="en-US" i="0" dirty="0">
                <a:latin typeface="Segoe UI" panose="020B0502040204020203" pitchFamily="34" charset="0"/>
                <a:cs typeface="Segoe UI" panose="020B0502040204020203" pitchFamily="34" charset="0"/>
              </a:rPr>
              <a:t>to give you more options.</a:t>
            </a:r>
          </a:p>
          <a:p>
            <a:endParaRPr lang="en-US" dirty="0">
              <a:latin typeface="Segoe UI" panose="020B0502040204020203" pitchFamily="34" charset="0"/>
              <a:cs typeface="Segoe UI" panose="020B0502040204020203" pitchFamily="34" charset="0"/>
            </a:endParaRPr>
          </a:p>
          <a:p>
            <a:r>
              <a:rPr lang="en-US" dirty="0">
                <a:latin typeface="Segoe UI" panose="020B0502040204020203" pitchFamily="34" charset="0"/>
                <a:cs typeface="Segoe UI" panose="020B0502040204020203" pitchFamily="34" charset="0"/>
              </a:rPr>
              <a:t>Since this research presentation is a result of your hard work and searching, you want to make sure you support the claims or points in your presentation with facts from your research findings.  Make sure you give the author proper credit for helping you share your ideas.  If one of your sources has a video that is relevant to your topic, you can add the video as added support.  Keep in mind the length of the video and the amount of time you have for your presentation.  For a 5 minute speech, the video should be no longer than 30 seconds.  </a:t>
            </a:r>
          </a:p>
          <a:p>
            <a:endParaRPr lang="en-US" dirty="0">
              <a:latin typeface="Segoe UI" panose="020B0502040204020203" pitchFamily="34" charset="0"/>
              <a:cs typeface="Segoe UI" panose="020B0502040204020203" pitchFamily="34" charset="0"/>
            </a:endParaRPr>
          </a:p>
          <a:p>
            <a:r>
              <a:rPr lang="en-US" b="1" i="1" dirty="0">
                <a:latin typeface="Segoe UI" panose="020B0502040204020203" pitchFamily="34" charset="0"/>
                <a:cs typeface="Segoe UI" panose="020B0502040204020203" pitchFamily="34" charset="0"/>
              </a:rPr>
              <a:t>Questions to consider: </a:t>
            </a:r>
          </a:p>
          <a:p>
            <a:pPr marL="228600" indent="-228600">
              <a:buAutoNum type="arabicPeriod"/>
            </a:pPr>
            <a:r>
              <a:rPr lang="en-US" dirty="0">
                <a:latin typeface="Segoe UI" panose="020B0502040204020203" pitchFamily="34" charset="0"/>
                <a:cs typeface="Segoe UI" panose="020B0502040204020203" pitchFamily="34" charset="0"/>
              </a:rPr>
              <a:t>How will you state the author of the source?</a:t>
            </a:r>
          </a:p>
          <a:p>
            <a:pPr marL="228600" indent="-228600">
              <a:buAutoNum type="arabicPeriod"/>
            </a:pPr>
            <a:r>
              <a:rPr lang="en-US" dirty="0">
                <a:latin typeface="Segoe UI" panose="020B0502040204020203" pitchFamily="34" charset="0"/>
                <a:cs typeface="Segoe UI" panose="020B0502040204020203" pitchFamily="34" charset="0"/>
              </a:rPr>
              <a:t>Will you need to cite the source on the slide?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latin typeface="Segoe UI" panose="020B0502040204020203" pitchFamily="34" charset="0"/>
              <a:cs typeface="Segoe UI" panose="020B0502040204020203"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Segoe UI" panose="020B0502040204020203" pitchFamily="34" charset="0"/>
                <a:cs typeface="Segoe UI" panose="020B0502040204020203" pitchFamily="34" charset="0"/>
              </a:rPr>
              <a:t>What are some ways you can engage your audience so they feel like they are a part of the presentation?  Some ideas to consider is by taking a quick poll like: by a show of hands, how many of you think school uniforms are a way to cut down on bullying?  Another suggestion is to have them hold up a certain number of fingers to see if they agree or disagree.  Finally, you can share a story that the audience can relate to that makes them laugh.</a:t>
            </a:r>
          </a:p>
          <a:p>
            <a:endParaRPr lang="en-US" dirty="0">
              <a:latin typeface="Segoe UI" panose="020B0502040204020203" pitchFamily="34" charset="0"/>
              <a:cs typeface="Segoe UI" panose="020B0502040204020203" pitchFamily="34" charset="0"/>
            </a:endParaRPr>
          </a:p>
          <a:p>
            <a:r>
              <a:rPr lang="en-US" dirty="0">
                <a:latin typeface="Segoe UI" panose="020B0502040204020203" pitchFamily="34" charset="0"/>
                <a:cs typeface="Segoe UI" panose="020B0502040204020203" pitchFamily="34" charset="0"/>
              </a:rPr>
              <a:t>After all the applause, your audience may have some questions.  Be prepared to answer some of their questions by making a list of questions you think they might ask. You may also want to share the presentation with them by providing the link to your presentation, if they want more information.</a:t>
            </a:r>
          </a:p>
        </p:txBody>
      </p:sp>
      <p:sp>
        <p:nvSpPr>
          <p:cNvPr id="4" name="Slide Number Placeholder 3"/>
          <p:cNvSpPr>
            <a:spLocks noGrp="1"/>
          </p:cNvSpPr>
          <p:nvPr>
            <p:ph type="sldNum" sz="quarter" idx="10"/>
          </p:nvPr>
        </p:nvSpPr>
        <p:spPr/>
        <p:txBody>
          <a:bodyPr/>
          <a:lstStyle/>
          <a:p>
            <a:fld id="{BC849E9A-41F7-4779-A581-48A7C374A227}" type="slidenum">
              <a:rPr lang="en-US" smtClean="0"/>
              <a:t>5</a:t>
            </a:fld>
            <a:endParaRPr lang="en-US" dirty="0"/>
          </a:p>
        </p:txBody>
      </p:sp>
    </p:spTree>
    <p:extLst>
      <p:ext uri="{BB962C8B-B14F-4D97-AF65-F5344CB8AC3E}">
        <p14:creationId xmlns:p14="http://schemas.microsoft.com/office/powerpoint/2010/main" val="13358056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Segoe UI" panose="020B0502040204020203" pitchFamily="34" charset="0"/>
                <a:cs typeface="Segoe UI" panose="020B0502040204020203" pitchFamily="34" charset="0"/>
              </a:rPr>
              <a:t>After you’ve done your research, it’s time to put your presentation together.  The first step in the process is to introduce the topic.  This is a great time to connect your topic to something that your audience can relate.  In other words, why should they listen to all the information you will be sharing in your research presentation?  What is in it for them?  You may also want to include a graphic or image to grab their attention.</a:t>
            </a:r>
          </a:p>
          <a:p>
            <a:endParaRPr lang="en-US" dirty="0">
              <a:latin typeface="Segoe UI" panose="020B0502040204020203" pitchFamily="34" charset="0"/>
              <a:cs typeface="Segoe UI" panose="020B0502040204020203" pitchFamily="34" charset="0"/>
            </a:endParaRPr>
          </a:p>
          <a:p>
            <a:r>
              <a:rPr lang="en-US" dirty="0">
                <a:latin typeface="Segoe UI" panose="020B0502040204020203" pitchFamily="34" charset="0"/>
                <a:cs typeface="Segoe UI" panose="020B0502040204020203" pitchFamily="34" charset="0"/>
              </a:rPr>
              <a:t>Feel free to duplicate this slide by right-clicking on this slide in the slides pane to the left and select </a:t>
            </a:r>
            <a:r>
              <a:rPr lang="en-US" b="1" dirty="0">
                <a:latin typeface="Segoe UI" panose="020B0502040204020203" pitchFamily="34" charset="0"/>
                <a:cs typeface="Segoe UI" panose="020B0502040204020203" pitchFamily="34" charset="0"/>
              </a:rPr>
              <a:t>Duplicate Slide</a:t>
            </a:r>
            <a:r>
              <a:rPr lang="en-US" dirty="0">
                <a:latin typeface="Segoe UI" panose="020B0502040204020203" pitchFamily="34" charset="0"/>
                <a:cs typeface="Segoe UI" panose="020B0502040204020203" pitchFamily="34" charset="0"/>
              </a:rPr>
              <a:t>.</a:t>
            </a:r>
          </a:p>
          <a:p>
            <a:endParaRPr lang="en-US" dirty="0">
              <a:latin typeface="Segoe UI" panose="020B0502040204020203" pitchFamily="34" charset="0"/>
              <a:cs typeface="Segoe UI" panose="020B0502040204020203" pitchFamily="34" charset="0"/>
            </a:endParaRPr>
          </a:p>
          <a:p>
            <a:r>
              <a:rPr lang="en-US" dirty="0">
                <a:latin typeface="Segoe UI" panose="020B0502040204020203" pitchFamily="34" charset="0"/>
                <a:cs typeface="Segoe UI" panose="020B0502040204020203" pitchFamily="34" charset="0"/>
              </a:rPr>
              <a:t>The next step in your presentation is to state your claim or topic clearly.  Your teacher may even call this your thesis.  As you state your thesis, you may find that this layout is not the best layout for your claim or topic.  You can change the layout by clicking the drop-down menu next to the </a:t>
            </a:r>
            <a:r>
              <a:rPr lang="en-US" b="1" dirty="0">
                <a:latin typeface="Segoe UI" panose="020B0502040204020203" pitchFamily="34" charset="0"/>
                <a:cs typeface="Segoe UI" panose="020B0502040204020203" pitchFamily="34" charset="0"/>
              </a:rPr>
              <a:t>Layout</a:t>
            </a:r>
            <a:r>
              <a:rPr lang="en-US" dirty="0">
                <a:latin typeface="Segoe UI" panose="020B0502040204020203" pitchFamily="34" charset="0"/>
                <a:cs typeface="Segoe UI" panose="020B0502040204020203" pitchFamily="34" charset="0"/>
              </a:rPr>
              <a:t> in the </a:t>
            </a:r>
            <a:r>
              <a:rPr lang="en-US" b="1" dirty="0">
                <a:latin typeface="Segoe UI" panose="020B0502040204020203" pitchFamily="34" charset="0"/>
                <a:cs typeface="Segoe UI" panose="020B0502040204020203" pitchFamily="34" charset="0"/>
              </a:rPr>
              <a:t>Slides</a:t>
            </a:r>
            <a:r>
              <a:rPr lang="en-US" dirty="0">
                <a:latin typeface="Segoe UI" panose="020B0502040204020203" pitchFamily="34" charset="0"/>
                <a:cs typeface="Segoe UI" panose="020B0502040204020203" pitchFamily="34" charset="0"/>
              </a:rPr>
              <a:t> menu section.  You can choose </a:t>
            </a:r>
            <a:r>
              <a:rPr lang="en-US" b="1" dirty="0">
                <a:latin typeface="Segoe UI" panose="020B0502040204020203" pitchFamily="34" charset="0"/>
                <a:cs typeface="Segoe UI" panose="020B0502040204020203" pitchFamily="34" charset="0"/>
              </a:rPr>
              <a:t>Two Content</a:t>
            </a:r>
            <a:r>
              <a:rPr lang="en-US" dirty="0">
                <a:latin typeface="Segoe UI" panose="020B0502040204020203" pitchFamily="34" charset="0"/>
                <a:cs typeface="Segoe UI" panose="020B0502040204020203" pitchFamily="34" charset="0"/>
              </a:rPr>
              <a:t>, </a:t>
            </a:r>
            <a:r>
              <a:rPr lang="en-US" b="1" dirty="0">
                <a:latin typeface="Segoe UI" panose="020B0502040204020203" pitchFamily="34" charset="0"/>
                <a:cs typeface="Segoe UI" panose="020B0502040204020203" pitchFamily="34" charset="0"/>
              </a:rPr>
              <a:t>Comparison</a:t>
            </a:r>
            <a:r>
              <a:rPr lang="en-US" dirty="0">
                <a:latin typeface="Segoe UI" panose="020B0502040204020203" pitchFamily="34" charset="0"/>
                <a:cs typeface="Segoe UI" panose="020B0502040204020203" pitchFamily="34" charset="0"/>
              </a:rPr>
              <a:t>, or </a:t>
            </a:r>
            <a:r>
              <a:rPr lang="en-US" b="1" dirty="0">
                <a:latin typeface="Segoe UI" panose="020B0502040204020203" pitchFamily="34" charset="0"/>
                <a:cs typeface="Segoe UI" panose="020B0502040204020203" pitchFamily="34" charset="0"/>
              </a:rPr>
              <a:t>Picture with Caption</a:t>
            </a:r>
            <a:r>
              <a:rPr lang="en-US" dirty="0">
                <a:latin typeface="Segoe UI" panose="020B0502040204020203" pitchFamily="34" charset="0"/>
                <a:cs typeface="Segoe UI" panose="020B0502040204020203" pitchFamily="34" charset="0"/>
              </a:rPr>
              <a:t>.  </a:t>
            </a:r>
            <a:r>
              <a:rPr lang="en-US" i="1" dirty="0">
                <a:latin typeface="Segoe UI" panose="020B0502040204020203" pitchFamily="34" charset="0"/>
                <a:cs typeface="Segoe UI" panose="020B0502040204020203" pitchFamily="34" charset="0"/>
              </a:rPr>
              <a:t>Note: A different layout might change the look of the icons on this page.</a:t>
            </a:r>
          </a:p>
          <a:p>
            <a:endParaRPr lang="en-US" i="1" dirty="0">
              <a:latin typeface="Segoe UI" panose="020B0502040204020203" pitchFamily="34" charset="0"/>
              <a:cs typeface="Segoe UI" panose="020B0502040204020203" pitchFamily="34" charset="0"/>
            </a:endParaRPr>
          </a:p>
          <a:p>
            <a:r>
              <a:rPr lang="en-US" i="0" dirty="0">
                <a:latin typeface="Segoe UI" panose="020B0502040204020203" pitchFamily="34" charset="0"/>
                <a:cs typeface="Segoe UI" panose="020B0502040204020203" pitchFamily="34" charset="0"/>
              </a:rPr>
              <a:t>You will also want to state your facts.  You have done the research now share some of the interesting facts with your audience.  Facts do not have to be boring; you can communicate facts in a variety of ways by going to the Insert Tab.  In the Insert tab you can: </a:t>
            </a:r>
          </a:p>
          <a:p>
            <a:pPr marL="171450" indent="-171450">
              <a:buFont typeface="Arial" panose="020B0604020202020204" pitchFamily="34" charset="0"/>
              <a:buChar char="•"/>
            </a:pPr>
            <a:r>
              <a:rPr lang="en-US" i="0" dirty="0">
                <a:latin typeface="Segoe UI" panose="020B0502040204020203" pitchFamily="34" charset="0"/>
                <a:cs typeface="Segoe UI" panose="020B0502040204020203" pitchFamily="34" charset="0"/>
              </a:rPr>
              <a:t>Insert </a:t>
            </a:r>
            <a:r>
              <a:rPr lang="en-US" b="1" i="0" dirty="0">
                <a:latin typeface="Segoe UI" panose="020B0502040204020203" pitchFamily="34" charset="0"/>
                <a:cs typeface="Segoe UI" panose="020B0502040204020203" pitchFamily="34" charset="0"/>
              </a:rPr>
              <a:t>pictures</a:t>
            </a:r>
            <a:r>
              <a:rPr lang="en-US" i="0" dirty="0">
                <a:latin typeface="Segoe UI" panose="020B0502040204020203" pitchFamily="34" charset="0"/>
                <a:cs typeface="Segoe UI" panose="020B0502040204020203" pitchFamily="34" charset="0"/>
              </a:rPr>
              <a:t> from your computer or </a:t>
            </a:r>
            <a:r>
              <a:rPr lang="en-US" b="1" i="0" dirty="0">
                <a:latin typeface="Segoe UI" panose="020B0502040204020203" pitchFamily="34" charset="0"/>
                <a:cs typeface="Segoe UI" panose="020B0502040204020203" pitchFamily="34" charset="0"/>
              </a:rPr>
              <a:t>online</a:t>
            </a:r>
            <a:r>
              <a:rPr lang="en-US" i="0" dirty="0">
                <a:latin typeface="Segoe UI" panose="020B0502040204020203" pitchFamily="34" charset="0"/>
                <a:cs typeface="Segoe UI" panose="020B0502040204020203" pitchFamily="34" charset="0"/>
              </a:rPr>
              <a:t>.</a:t>
            </a:r>
          </a:p>
          <a:p>
            <a:pPr marL="171450" indent="-171450">
              <a:buFont typeface="Arial" panose="020B0604020202020204" pitchFamily="34" charset="0"/>
              <a:buChar char="•"/>
            </a:pPr>
            <a:r>
              <a:rPr lang="en-US" i="0" dirty="0">
                <a:latin typeface="Segoe UI" panose="020B0502040204020203" pitchFamily="34" charset="0"/>
                <a:cs typeface="Segoe UI" panose="020B0502040204020203" pitchFamily="34" charset="0"/>
              </a:rPr>
              <a:t>Add a </a:t>
            </a:r>
            <a:r>
              <a:rPr lang="en-US" b="1" i="0" dirty="0">
                <a:latin typeface="Segoe UI" panose="020B0502040204020203" pitchFamily="34" charset="0"/>
                <a:cs typeface="Segoe UI" panose="020B0502040204020203" pitchFamily="34" charset="0"/>
              </a:rPr>
              <a:t>chart </a:t>
            </a:r>
          </a:p>
          <a:p>
            <a:pPr marL="171450" indent="-171450">
              <a:buFont typeface="Arial" panose="020B0604020202020204" pitchFamily="34" charset="0"/>
              <a:buChar char="•"/>
            </a:pPr>
            <a:r>
              <a:rPr lang="en-US" i="0" dirty="0">
                <a:latin typeface="Segoe UI" panose="020B0502040204020203" pitchFamily="34" charset="0"/>
                <a:cs typeface="Segoe UI" panose="020B0502040204020203" pitchFamily="34" charset="0"/>
              </a:rPr>
              <a:t>Create some </a:t>
            </a:r>
            <a:r>
              <a:rPr lang="en-US" b="1" i="0" dirty="0">
                <a:latin typeface="Segoe UI" panose="020B0502040204020203" pitchFamily="34" charset="0"/>
                <a:cs typeface="Segoe UI" panose="020B0502040204020203" pitchFamily="34" charset="0"/>
              </a:rPr>
              <a:t>SmartArt</a:t>
            </a:r>
          </a:p>
          <a:p>
            <a:pPr marL="171450" indent="-171450">
              <a:buFont typeface="Arial" panose="020B0604020202020204" pitchFamily="34" charset="0"/>
              <a:buChar char="•"/>
            </a:pPr>
            <a:r>
              <a:rPr lang="en-US" i="0" dirty="0">
                <a:latin typeface="Segoe UI" panose="020B0502040204020203" pitchFamily="34" charset="0"/>
                <a:cs typeface="Segoe UI" panose="020B0502040204020203" pitchFamily="34" charset="0"/>
              </a:rPr>
              <a:t>Insert a variety of icons to help your facts come to life.  Note: You can change the color of the icons by selecting the icon and then click on the </a:t>
            </a:r>
            <a:r>
              <a:rPr lang="en-US" b="1" i="0" dirty="0">
                <a:latin typeface="Segoe UI" panose="020B0502040204020203" pitchFamily="34" charset="0"/>
                <a:cs typeface="Segoe UI" panose="020B0502040204020203" pitchFamily="34" charset="0"/>
              </a:rPr>
              <a:t>Format</a:t>
            </a:r>
            <a:r>
              <a:rPr lang="en-US" i="0" dirty="0">
                <a:latin typeface="Segoe UI" panose="020B0502040204020203" pitchFamily="34" charset="0"/>
                <a:cs typeface="Segoe UI" panose="020B0502040204020203" pitchFamily="34" charset="0"/>
              </a:rPr>
              <a:t> tab and then </a:t>
            </a:r>
            <a:r>
              <a:rPr lang="en-US" b="1" i="0" dirty="0">
                <a:latin typeface="Segoe UI" panose="020B0502040204020203" pitchFamily="34" charset="0"/>
                <a:cs typeface="Segoe UI" panose="020B0502040204020203" pitchFamily="34" charset="0"/>
              </a:rPr>
              <a:t>Graphics Fill</a:t>
            </a:r>
            <a:r>
              <a:rPr lang="en-US" i="0" dirty="0">
                <a:latin typeface="Segoe UI" panose="020B0502040204020203" pitchFamily="34" charset="0"/>
                <a:cs typeface="Segoe UI" panose="020B0502040204020203" pitchFamily="34" charset="0"/>
              </a:rPr>
              <a:t>.  From there, you will choose a color from the list or choose </a:t>
            </a:r>
            <a:r>
              <a:rPr lang="en-US" b="1" i="0" dirty="0">
                <a:latin typeface="Segoe UI" panose="020B0502040204020203" pitchFamily="34" charset="0"/>
                <a:cs typeface="Segoe UI" panose="020B0502040204020203" pitchFamily="34" charset="0"/>
              </a:rPr>
              <a:t>More Fill Colors </a:t>
            </a:r>
            <a:r>
              <a:rPr lang="en-US" i="0" dirty="0">
                <a:latin typeface="Segoe UI" panose="020B0502040204020203" pitchFamily="34" charset="0"/>
                <a:cs typeface="Segoe UI" panose="020B0502040204020203" pitchFamily="34" charset="0"/>
              </a:rPr>
              <a:t>to give you more options.</a:t>
            </a:r>
          </a:p>
          <a:p>
            <a:endParaRPr lang="en-US" dirty="0">
              <a:latin typeface="Segoe UI" panose="020B0502040204020203" pitchFamily="34" charset="0"/>
              <a:cs typeface="Segoe UI" panose="020B0502040204020203" pitchFamily="34" charset="0"/>
            </a:endParaRPr>
          </a:p>
          <a:p>
            <a:r>
              <a:rPr lang="en-US" dirty="0">
                <a:latin typeface="Segoe UI" panose="020B0502040204020203" pitchFamily="34" charset="0"/>
                <a:cs typeface="Segoe UI" panose="020B0502040204020203" pitchFamily="34" charset="0"/>
              </a:rPr>
              <a:t>Since this research presentation is a result of your hard work and searching, you want to make sure you support the claims or points in your presentation with facts from your research findings.  Make sure you give the author proper credit for helping you share your ideas.  If one of your sources has a video that is relevant to your topic, you can add the video as added support.  Keep in mind the length of the video and the amount of time you have for your presentation.  For a 5 minute speech, the video should be no longer than 30 seconds.  </a:t>
            </a:r>
          </a:p>
          <a:p>
            <a:endParaRPr lang="en-US" dirty="0">
              <a:latin typeface="Segoe UI" panose="020B0502040204020203" pitchFamily="34" charset="0"/>
              <a:cs typeface="Segoe UI" panose="020B0502040204020203" pitchFamily="34" charset="0"/>
            </a:endParaRPr>
          </a:p>
          <a:p>
            <a:r>
              <a:rPr lang="en-US" b="1" i="1" dirty="0">
                <a:latin typeface="Segoe UI" panose="020B0502040204020203" pitchFamily="34" charset="0"/>
                <a:cs typeface="Segoe UI" panose="020B0502040204020203" pitchFamily="34" charset="0"/>
              </a:rPr>
              <a:t>Questions to consider: </a:t>
            </a:r>
          </a:p>
          <a:p>
            <a:pPr marL="228600" indent="-228600">
              <a:buAutoNum type="arabicPeriod"/>
            </a:pPr>
            <a:r>
              <a:rPr lang="en-US" dirty="0">
                <a:latin typeface="Segoe UI" panose="020B0502040204020203" pitchFamily="34" charset="0"/>
                <a:cs typeface="Segoe UI" panose="020B0502040204020203" pitchFamily="34" charset="0"/>
              </a:rPr>
              <a:t>How will you state the author of the source?</a:t>
            </a:r>
          </a:p>
          <a:p>
            <a:pPr marL="228600" indent="-228600">
              <a:buAutoNum type="arabicPeriod"/>
            </a:pPr>
            <a:r>
              <a:rPr lang="en-US" dirty="0">
                <a:latin typeface="Segoe UI" panose="020B0502040204020203" pitchFamily="34" charset="0"/>
                <a:cs typeface="Segoe UI" panose="020B0502040204020203" pitchFamily="34" charset="0"/>
              </a:rPr>
              <a:t>Will you need to cite the source on the slide?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latin typeface="Segoe UI" panose="020B0502040204020203" pitchFamily="34" charset="0"/>
              <a:cs typeface="Segoe UI" panose="020B0502040204020203"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Segoe UI" panose="020B0502040204020203" pitchFamily="34" charset="0"/>
                <a:cs typeface="Segoe UI" panose="020B0502040204020203" pitchFamily="34" charset="0"/>
              </a:rPr>
              <a:t>What are some ways you can engage your audience so they feel like they are a part of the presentation?  Some ideas to consider is by taking a quick poll like: by a show of hands, how many of you think school uniforms are a way to cut down on bullying?  Another suggestion is to have them hold up a certain number of fingers to see if they agree or disagree.  Finally, you can share a story that the audience can relate to that makes them laugh.</a:t>
            </a:r>
          </a:p>
          <a:p>
            <a:endParaRPr lang="en-US" dirty="0">
              <a:latin typeface="Segoe UI" panose="020B0502040204020203" pitchFamily="34" charset="0"/>
              <a:cs typeface="Segoe UI" panose="020B0502040204020203" pitchFamily="34" charset="0"/>
            </a:endParaRPr>
          </a:p>
          <a:p>
            <a:r>
              <a:rPr lang="en-US" dirty="0">
                <a:latin typeface="Segoe UI" panose="020B0502040204020203" pitchFamily="34" charset="0"/>
                <a:cs typeface="Segoe UI" panose="020B0502040204020203" pitchFamily="34" charset="0"/>
              </a:rPr>
              <a:t>After all the applause, your audience may have some questions.  Be prepared to answer some of their questions by making a list of questions you think they might ask. You may also want to share the presentation with them by providing the link to your presentation, if they want more information.</a:t>
            </a:r>
          </a:p>
        </p:txBody>
      </p:sp>
      <p:sp>
        <p:nvSpPr>
          <p:cNvPr id="4" name="Slide Number Placeholder 3"/>
          <p:cNvSpPr>
            <a:spLocks noGrp="1"/>
          </p:cNvSpPr>
          <p:nvPr>
            <p:ph type="sldNum" sz="quarter" idx="10"/>
          </p:nvPr>
        </p:nvSpPr>
        <p:spPr/>
        <p:txBody>
          <a:bodyPr/>
          <a:lstStyle/>
          <a:p>
            <a:fld id="{BC849E9A-41F7-4779-A581-48A7C374A227}" type="slidenum">
              <a:rPr lang="en-US" smtClean="0"/>
              <a:t>6</a:t>
            </a:fld>
            <a:endParaRPr lang="en-US" dirty="0"/>
          </a:p>
        </p:txBody>
      </p:sp>
    </p:spTree>
    <p:extLst>
      <p:ext uri="{BB962C8B-B14F-4D97-AF65-F5344CB8AC3E}">
        <p14:creationId xmlns:p14="http://schemas.microsoft.com/office/powerpoint/2010/main" val="7335720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718B7-7F68-4CC9-8291-332587FA31D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181D6BB-0446-49E8-8677-EADF274E952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35AEE24-534A-40F1-99E4-00B7D5FD9124}"/>
              </a:ext>
            </a:extLst>
          </p:cNvPr>
          <p:cNvSpPr>
            <a:spLocks noGrp="1"/>
          </p:cNvSpPr>
          <p:nvPr>
            <p:ph type="dt" sz="half" idx="10"/>
          </p:nvPr>
        </p:nvSpPr>
        <p:spPr/>
        <p:txBody>
          <a:bodyPr/>
          <a:lstStyle/>
          <a:p>
            <a:fld id="{DECF21A4-E71B-4D3A-AF45-E989C23A7BB1}" type="datetimeFigureOut">
              <a:rPr lang="en-US" smtClean="0"/>
              <a:t>8/15/2019</a:t>
            </a:fld>
            <a:endParaRPr lang="en-US" dirty="0"/>
          </a:p>
        </p:txBody>
      </p:sp>
      <p:sp>
        <p:nvSpPr>
          <p:cNvPr id="5" name="Footer Placeholder 4">
            <a:extLst>
              <a:ext uri="{FF2B5EF4-FFF2-40B4-BE49-F238E27FC236}">
                <a16:creationId xmlns:a16="http://schemas.microsoft.com/office/drawing/2014/main" id="{CD594011-48FF-493D-8286-F62D3455253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880EFCD-7E72-4882-86DC-2F371D7D9516}"/>
              </a:ext>
            </a:extLst>
          </p:cNvPr>
          <p:cNvSpPr>
            <a:spLocks noGrp="1"/>
          </p:cNvSpPr>
          <p:nvPr>
            <p:ph type="sldNum" sz="quarter" idx="12"/>
          </p:nvPr>
        </p:nvSpPr>
        <p:spPr/>
        <p:txBody>
          <a:bodyPr/>
          <a:lstStyle/>
          <a:p>
            <a:fld id="{A6AF1B4E-90EC-4A51-B6E5-B702C054ECB0}" type="slidenum">
              <a:rPr lang="en-US" smtClean="0"/>
              <a:t>‹#›</a:t>
            </a:fld>
            <a:endParaRPr lang="en-US" dirty="0"/>
          </a:p>
        </p:txBody>
      </p:sp>
    </p:spTree>
    <p:extLst>
      <p:ext uri="{BB962C8B-B14F-4D97-AF65-F5344CB8AC3E}">
        <p14:creationId xmlns:p14="http://schemas.microsoft.com/office/powerpoint/2010/main" val="11528132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A47D73-EDDA-49A6-BA12-1CA980DA9BC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189B82E-4CA1-47A5-B133-FBD4D8A8398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38A267F-D142-4D04-9F03-6CB099E6FA32}"/>
              </a:ext>
            </a:extLst>
          </p:cNvPr>
          <p:cNvSpPr>
            <a:spLocks noGrp="1"/>
          </p:cNvSpPr>
          <p:nvPr>
            <p:ph type="dt" sz="half" idx="10"/>
          </p:nvPr>
        </p:nvSpPr>
        <p:spPr/>
        <p:txBody>
          <a:bodyPr/>
          <a:lstStyle/>
          <a:p>
            <a:fld id="{DECF21A4-E71B-4D3A-AF45-E989C23A7BB1}" type="datetimeFigureOut">
              <a:rPr lang="en-US" smtClean="0"/>
              <a:t>8/15/2019</a:t>
            </a:fld>
            <a:endParaRPr lang="en-US" dirty="0"/>
          </a:p>
        </p:txBody>
      </p:sp>
      <p:sp>
        <p:nvSpPr>
          <p:cNvPr id="5" name="Footer Placeholder 4">
            <a:extLst>
              <a:ext uri="{FF2B5EF4-FFF2-40B4-BE49-F238E27FC236}">
                <a16:creationId xmlns:a16="http://schemas.microsoft.com/office/drawing/2014/main" id="{705127CA-154D-4E90-B776-A2EE71F78D2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D5F0BA5-F4EE-4282-B111-76B869BE267D}"/>
              </a:ext>
            </a:extLst>
          </p:cNvPr>
          <p:cNvSpPr>
            <a:spLocks noGrp="1"/>
          </p:cNvSpPr>
          <p:nvPr>
            <p:ph type="sldNum" sz="quarter" idx="12"/>
          </p:nvPr>
        </p:nvSpPr>
        <p:spPr/>
        <p:txBody>
          <a:bodyPr/>
          <a:lstStyle/>
          <a:p>
            <a:fld id="{A6AF1B4E-90EC-4A51-B6E5-B702C054ECB0}" type="slidenum">
              <a:rPr lang="en-US" smtClean="0"/>
              <a:t>‹#›</a:t>
            </a:fld>
            <a:endParaRPr lang="en-US" dirty="0"/>
          </a:p>
        </p:txBody>
      </p:sp>
    </p:spTree>
    <p:extLst>
      <p:ext uri="{BB962C8B-B14F-4D97-AF65-F5344CB8AC3E}">
        <p14:creationId xmlns:p14="http://schemas.microsoft.com/office/powerpoint/2010/main" val="30674087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256E92A-52E0-4710-BDEF-0A153468540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7A240E1-5EB0-47FD-AA37-BF945D136CC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1A14243-F1E4-487A-ABEC-30516A01DF2B}"/>
              </a:ext>
            </a:extLst>
          </p:cNvPr>
          <p:cNvSpPr>
            <a:spLocks noGrp="1"/>
          </p:cNvSpPr>
          <p:nvPr>
            <p:ph type="dt" sz="half" idx="10"/>
          </p:nvPr>
        </p:nvSpPr>
        <p:spPr/>
        <p:txBody>
          <a:bodyPr/>
          <a:lstStyle/>
          <a:p>
            <a:fld id="{DECF21A4-E71B-4D3A-AF45-E989C23A7BB1}" type="datetimeFigureOut">
              <a:rPr lang="en-US" smtClean="0"/>
              <a:t>8/15/2019</a:t>
            </a:fld>
            <a:endParaRPr lang="en-US" dirty="0"/>
          </a:p>
        </p:txBody>
      </p:sp>
      <p:sp>
        <p:nvSpPr>
          <p:cNvPr id="5" name="Footer Placeholder 4">
            <a:extLst>
              <a:ext uri="{FF2B5EF4-FFF2-40B4-BE49-F238E27FC236}">
                <a16:creationId xmlns:a16="http://schemas.microsoft.com/office/drawing/2014/main" id="{AC358244-98FD-472D-AB8C-075F71C10BF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4998D5A-820D-4519-967F-33320971CBAB}"/>
              </a:ext>
            </a:extLst>
          </p:cNvPr>
          <p:cNvSpPr>
            <a:spLocks noGrp="1"/>
          </p:cNvSpPr>
          <p:nvPr>
            <p:ph type="sldNum" sz="quarter" idx="12"/>
          </p:nvPr>
        </p:nvSpPr>
        <p:spPr/>
        <p:txBody>
          <a:bodyPr/>
          <a:lstStyle/>
          <a:p>
            <a:fld id="{A6AF1B4E-90EC-4A51-B6E5-B702C054ECB0}" type="slidenum">
              <a:rPr lang="en-US" smtClean="0"/>
              <a:t>‹#›</a:t>
            </a:fld>
            <a:endParaRPr lang="en-US" dirty="0"/>
          </a:p>
        </p:txBody>
      </p:sp>
    </p:spTree>
    <p:extLst>
      <p:ext uri="{BB962C8B-B14F-4D97-AF65-F5344CB8AC3E}">
        <p14:creationId xmlns:p14="http://schemas.microsoft.com/office/powerpoint/2010/main" val="1402437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6334F3-0709-471B-A734-C4B404F55B8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F795016-AF78-4708-9C5F-21110C197B0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AAEA2D1-B124-4454-AFDC-EA60A14BA121}"/>
              </a:ext>
            </a:extLst>
          </p:cNvPr>
          <p:cNvSpPr>
            <a:spLocks noGrp="1"/>
          </p:cNvSpPr>
          <p:nvPr>
            <p:ph type="dt" sz="half" idx="10"/>
          </p:nvPr>
        </p:nvSpPr>
        <p:spPr/>
        <p:txBody>
          <a:bodyPr/>
          <a:lstStyle/>
          <a:p>
            <a:fld id="{DECF21A4-E71B-4D3A-AF45-E989C23A7BB1}" type="datetimeFigureOut">
              <a:rPr lang="en-US" smtClean="0"/>
              <a:t>8/15/2019</a:t>
            </a:fld>
            <a:endParaRPr lang="en-US" dirty="0"/>
          </a:p>
        </p:txBody>
      </p:sp>
      <p:sp>
        <p:nvSpPr>
          <p:cNvPr id="5" name="Footer Placeholder 4">
            <a:extLst>
              <a:ext uri="{FF2B5EF4-FFF2-40B4-BE49-F238E27FC236}">
                <a16:creationId xmlns:a16="http://schemas.microsoft.com/office/drawing/2014/main" id="{B4F58000-F9D7-4A53-A6C5-E5E8154226B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0D22AAD-0D08-4F47-8D5A-EFE29017E8DD}"/>
              </a:ext>
            </a:extLst>
          </p:cNvPr>
          <p:cNvSpPr>
            <a:spLocks noGrp="1"/>
          </p:cNvSpPr>
          <p:nvPr>
            <p:ph type="sldNum" sz="quarter" idx="12"/>
          </p:nvPr>
        </p:nvSpPr>
        <p:spPr/>
        <p:txBody>
          <a:bodyPr/>
          <a:lstStyle/>
          <a:p>
            <a:fld id="{A6AF1B4E-90EC-4A51-B6E5-B702C054ECB0}" type="slidenum">
              <a:rPr lang="en-US" smtClean="0"/>
              <a:t>‹#›</a:t>
            </a:fld>
            <a:endParaRPr lang="en-US" dirty="0"/>
          </a:p>
        </p:txBody>
      </p:sp>
    </p:spTree>
    <p:extLst>
      <p:ext uri="{BB962C8B-B14F-4D97-AF65-F5344CB8AC3E}">
        <p14:creationId xmlns:p14="http://schemas.microsoft.com/office/powerpoint/2010/main" val="42130462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036159-1280-4EE9-96D3-A56BD582661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BA27A78-1874-488A-B215-7D763D33818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84BB3D1-3138-4B69-BF5D-4B1A213451CA}"/>
              </a:ext>
            </a:extLst>
          </p:cNvPr>
          <p:cNvSpPr>
            <a:spLocks noGrp="1"/>
          </p:cNvSpPr>
          <p:nvPr>
            <p:ph type="dt" sz="half" idx="10"/>
          </p:nvPr>
        </p:nvSpPr>
        <p:spPr/>
        <p:txBody>
          <a:bodyPr/>
          <a:lstStyle/>
          <a:p>
            <a:fld id="{DECF21A4-E71B-4D3A-AF45-E989C23A7BB1}" type="datetimeFigureOut">
              <a:rPr lang="en-US" smtClean="0"/>
              <a:t>8/15/2019</a:t>
            </a:fld>
            <a:endParaRPr lang="en-US" dirty="0"/>
          </a:p>
        </p:txBody>
      </p:sp>
      <p:sp>
        <p:nvSpPr>
          <p:cNvPr id="5" name="Footer Placeholder 4">
            <a:extLst>
              <a:ext uri="{FF2B5EF4-FFF2-40B4-BE49-F238E27FC236}">
                <a16:creationId xmlns:a16="http://schemas.microsoft.com/office/drawing/2014/main" id="{0EFF90C5-31F4-4A22-AC00-3FB5ED291B2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51F787E-B946-4091-ABC6-F9DB06BBEE34}"/>
              </a:ext>
            </a:extLst>
          </p:cNvPr>
          <p:cNvSpPr>
            <a:spLocks noGrp="1"/>
          </p:cNvSpPr>
          <p:nvPr>
            <p:ph type="sldNum" sz="quarter" idx="12"/>
          </p:nvPr>
        </p:nvSpPr>
        <p:spPr/>
        <p:txBody>
          <a:bodyPr/>
          <a:lstStyle/>
          <a:p>
            <a:fld id="{A6AF1B4E-90EC-4A51-B6E5-B702C054ECB0}" type="slidenum">
              <a:rPr lang="en-US" smtClean="0"/>
              <a:t>‹#›</a:t>
            </a:fld>
            <a:endParaRPr lang="en-US" dirty="0"/>
          </a:p>
        </p:txBody>
      </p:sp>
    </p:spTree>
    <p:extLst>
      <p:ext uri="{BB962C8B-B14F-4D97-AF65-F5344CB8AC3E}">
        <p14:creationId xmlns:p14="http://schemas.microsoft.com/office/powerpoint/2010/main" val="10892729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0CAA11-CC97-44E5-AE4D-808FD741A06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83AB6CB-9460-4BCA-86C5-5F26357AB80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9FAB0F6-401D-4BAF-A300-65AD684DF96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4561BBA-B185-4B45-B152-3D320E15F550}"/>
              </a:ext>
            </a:extLst>
          </p:cNvPr>
          <p:cNvSpPr>
            <a:spLocks noGrp="1"/>
          </p:cNvSpPr>
          <p:nvPr>
            <p:ph type="dt" sz="half" idx="10"/>
          </p:nvPr>
        </p:nvSpPr>
        <p:spPr/>
        <p:txBody>
          <a:bodyPr/>
          <a:lstStyle/>
          <a:p>
            <a:fld id="{DECF21A4-E71B-4D3A-AF45-E989C23A7BB1}" type="datetimeFigureOut">
              <a:rPr lang="en-US" smtClean="0"/>
              <a:t>8/15/2019</a:t>
            </a:fld>
            <a:endParaRPr lang="en-US" dirty="0"/>
          </a:p>
        </p:txBody>
      </p:sp>
      <p:sp>
        <p:nvSpPr>
          <p:cNvPr id="6" name="Footer Placeholder 5">
            <a:extLst>
              <a:ext uri="{FF2B5EF4-FFF2-40B4-BE49-F238E27FC236}">
                <a16:creationId xmlns:a16="http://schemas.microsoft.com/office/drawing/2014/main" id="{D61CD760-96AC-4821-A56B-0B805F2FAD44}"/>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2F750665-D5B5-4D0B-B2F0-CB6B027CDEC7}"/>
              </a:ext>
            </a:extLst>
          </p:cNvPr>
          <p:cNvSpPr>
            <a:spLocks noGrp="1"/>
          </p:cNvSpPr>
          <p:nvPr>
            <p:ph type="sldNum" sz="quarter" idx="12"/>
          </p:nvPr>
        </p:nvSpPr>
        <p:spPr/>
        <p:txBody>
          <a:bodyPr/>
          <a:lstStyle/>
          <a:p>
            <a:fld id="{A6AF1B4E-90EC-4A51-B6E5-B702C054ECB0}" type="slidenum">
              <a:rPr lang="en-US" smtClean="0"/>
              <a:t>‹#›</a:t>
            </a:fld>
            <a:endParaRPr lang="en-US" dirty="0"/>
          </a:p>
        </p:txBody>
      </p:sp>
    </p:spTree>
    <p:extLst>
      <p:ext uri="{BB962C8B-B14F-4D97-AF65-F5344CB8AC3E}">
        <p14:creationId xmlns:p14="http://schemas.microsoft.com/office/powerpoint/2010/main" val="31380615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47C3-C498-415A-A057-E19BCEB5F28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BF6677F-2712-4810-A3AA-56FA75386D2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871B54A-6775-4978-8E19-32694C9B5E3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DBA1303-B245-476D-BD02-A4E4A359F6E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E8E898F-5B79-46F1-89C1-F827997CC48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B417A4D-2EC9-4294-BFF4-EAE22EE1099A}"/>
              </a:ext>
            </a:extLst>
          </p:cNvPr>
          <p:cNvSpPr>
            <a:spLocks noGrp="1"/>
          </p:cNvSpPr>
          <p:nvPr>
            <p:ph type="dt" sz="half" idx="10"/>
          </p:nvPr>
        </p:nvSpPr>
        <p:spPr/>
        <p:txBody>
          <a:bodyPr/>
          <a:lstStyle/>
          <a:p>
            <a:fld id="{DECF21A4-E71B-4D3A-AF45-E989C23A7BB1}" type="datetimeFigureOut">
              <a:rPr lang="en-US" smtClean="0"/>
              <a:t>8/15/2019</a:t>
            </a:fld>
            <a:endParaRPr lang="en-US" dirty="0"/>
          </a:p>
        </p:txBody>
      </p:sp>
      <p:sp>
        <p:nvSpPr>
          <p:cNvPr id="8" name="Footer Placeholder 7">
            <a:extLst>
              <a:ext uri="{FF2B5EF4-FFF2-40B4-BE49-F238E27FC236}">
                <a16:creationId xmlns:a16="http://schemas.microsoft.com/office/drawing/2014/main" id="{6150E317-3602-42A1-BB7F-0184072E8D5F}"/>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50CE2C97-E26C-4A8B-93A0-B01E2C7F4522}"/>
              </a:ext>
            </a:extLst>
          </p:cNvPr>
          <p:cNvSpPr>
            <a:spLocks noGrp="1"/>
          </p:cNvSpPr>
          <p:nvPr>
            <p:ph type="sldNum" sz="quarter" idx="12"/>
          </p:nvPr>
        </p:nvSpPr>
        <p:spPr/>
        <p:txBody>
          <a:bodyPr/>
          <a:lstStyle/>
          <a:p>
            <a:fld id="{A6AF1B4E-90EC-4A51-B6E5-B702C054ECB0}" type="slidenum">
              <a:rPr lang="en-US" smtClean="0"/>
              <a:t>‹#›</a:t>
            </a:fld>
            <a:endParaRPr lang="en-US" dirty="0"/>
          </a:p>
        </p:txBody>
      </p:sp>
    </p:spTree>
    <p:extLst>
      <p:ext uri="{BB962C8B-B14F-4D97-AF65-F5344CB8AC3E}">
        <p14:creationId xmlns:p14="http://schemas.microsoft.com/office/powerpoint/2010/main" val="22586984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9F68FC-5755-447A-8D7F-9ADED3E994A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AB50287-81AA-46CA-8CB3-53A7F8313741}"/>
              </a:ext>
            </a:extLst>
          </p:cNvPr>
          <p:cNvSpPr>
            <a:spLocks noGrp="1"/>
          </p:cNvSpPr>
          <p:nvPr>
            <p:ph type="dt" sz="half" idx="10"/>
          </p:nvPr>
        </p:nvSpPr>
        <p:spPr/>
        <p:txBody>
          <a:bodyPr/>
          <a:lstStyle/>
          <a:p>
            <a:fld id="{DECF21A4-E71B-4D3A-AF45-E989C23A7BB1}" type="datetimeFigureOut">
              <a:rPr lang="en-US" smtClean="0"/>
              <a:t>8/15/2019</a:t>
            </a:fld>
            <a:endParaRPr lang="en-US" dirty="0"/>
          </a:p>
        </p:txBody>
      </p:sp>
      <p:sp>
        <p:nvSpPr>
          <p:cNvPr id="4" name="Footer Placeholder 3">
            <a:extLst>
              <a:ext uri="{FF2B5EF4-FFF2-40B4-BE49-F238E27FC236}">
                <a16:creationId xmlns:a16="http://schemas.microsoft.com/office/drawing/2014/main" id="{2F1BA4AA-02C9-459E-9362-3DA60E3B5972}"/>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AB2A2C8F-DBB4-4235-A67E-FB4039D9AA24}"/>
              </a:ext>
            </a:extLst>
          </p:cNvPr>
          <p:cNvSpPr>
            <a:spLocks noGrp="1"/>
          </p:cNvSpPr>
          <p:nvPr>
            <p:ph type="sldNum" sz="quarter" idx="12"/>
          </p:nvPr>
        </p:nvSpPr>
        <p:spPr/>
        <p:txBody>
          <a:bodyPr/>
          <a:lstStyle/>
          <a:p>
            <a:fld id="{A6AF1B4E-90EC-4A51-B6E5-B702C054ECB0}" type="slidenum">
              <a:rPr lang="en-US" smtClean="0"/>
              <a:t>‹#›</a:t>
            </a:fld>
            <a:endParaRPr lang="en-US" dirty="0"/>
          </a:p>
        </p:txBody>
      </p:sp>
    </p:spTree>
    <p:extLst>
      <p:ext uri="{BB962C8B-B14F-4D97-AF65-F5344CB8AC3E}">
        <p14:creationId xmlns:p14="http://schemas.microsoft.com/office/powerpoint/2010/main" val="40683954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46ACAA5-F8E7-46E9-8BA7-A510948B62CC}"/>
              </a:ext>
            </a:extLst>
          </p:cNvPr>
          <p:cNvSpPr>
            <a:spLocks noGrp="1"/>
          </p:cNvSpPr>
          <p:nvPr>
            <p:ph type="dt" sz="half" idx="10"/>
          </p:nvPr>
        </p:nvSpPr>
        <p:spPr/>
        <p:txBody>
          <a:bodyPr/>
          <a:lstStyle/>
          <a:p>
            <a:fld id="{DECF21A4-E71B-4D3A-AF45-E989C23A7BB1}" type="datetimeFigureOut">
              <a:rPr lang="en-US" smtClean="0"/>
              <a:t>8/15/2019</a:t>
            </a:fld>
            <a:endParaRPr lang="en-US" dirty="0"/>
          </a:p>
        </p:txBody>
      </p:sp>
      <p:sp>
        <p:nvSpPr>
          <p:cNvPr id="3" name="Footer Placeholder 2">
            <a:extLst>
              <a:ext uri="{FF2B5EF4-FFF2-40B4-BE49-F238E27FC236}">
                <a16:creationId xmlns:a16="http://schemas.microsoft.com/office/drawing/2014/main" id="{D1F2DEE8-5654-4DCA-A8D0-D883E52B6FBC}"/>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B0B179A5-4329-4057-9DEB-5B6E3AD1183F}"/>
              </a:ext>
            </a:extLst>
          </p:cNvPr>
          <p:cNvSpPr>
            <a:spLocks noGrp="1"/>
          </p:cNvSpPr>
          <p:nvPr>
            <p:ph type="sldNum" sz="quarter" idx="12"/>
          </p:nvPr>
        </p:nvSpPr>
        <p:spPr/>
        <p:txBody>
          <a:bodyPr/>
          <a:lstStyle/>
          <a:p>
            <a:fld id="{A6AF1B4E-90EC-4A51-B6E5-B702C054ECB0}" type="slidenum">
              <a:rPr lang="en-US" smtClean="0"/>
              <a:t>‹#›</a:t>
            </a:fld>
            <a:endParaRPr lang="en-US" dirty="0"/>
          </a:p>
        </p:txBody>
      </p:sp>
    </p:spTree>
    <p:extLst>
      <p:ext uri="{BB962C8B-B14F-4D97-AF65-F5344CB8AC3E}">
        <p14:creationId xmlns:p14="http://schemas.microsoft.com/office/powerpoint/2010/main" val="6217904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91DA80-336B-4DBB-91A1-6E3E4B3C20A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840D456-F0A3-4789-A310-A23F01B2EC0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B8A8B05-7071-44D4-80F7-3E8191C9A49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5D8562E-E6F1-449B-909C-98426BA86B36}"/>
              </a:ext>
            </a:extLst>
          </p:cNvPr>
          <p:cNvSpPr>
            <a:spLocks noGrp="1"/>
          </p:cNvSpPr>
          <p:nvPr>
            <p:ph type="dt" sz="half" idx="10"/>
          </p:nvPr>
        </p:nvSpPr>
        <p:spPr/>
        <p:txBody>
          <a:bodyPr/>
          <a:lstStyle/>
          <a:p>
            <a:fld id="{DECF21A4-E71B-4D3A-AF45-E989C23A7BB1}" type="datetimeFigureOut">
              <a:rPr lang="en-US" smtClean="0"/>
              <a:t>8/15/2019</a:t>
            </a:fld>
            <a:endParaRPr lang="en-US" dirty="0"/>
          </a:p>
        </p:txBody>
      </p:sp>
      <p:sp>
        <p:nvSpPr>
          <p:cNvPr id="6" name="Footer Placeholder 5">
            <a:extLst>
              <a:ext uri="{FF2B5EF4-FFF2-40B4-BE49-F238E27FC236}">
                <a16:creationId xmlns:a16="http://schemas.microsoft.com/office/drawing/2014/main" id="{7EB47A9A-FB08-407B-A73A-0AC513F0FD5A}"/>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4BFF841F-796A-4FE6-B5E0-C8A4986793EE}"/>
              </a:ext>
            </a:extLst>
          </p:cNvPr>
          <p:cNvSpPr>
            <a:spLocks noGrp="1"/>
          </p:cNvSpPr>
          <p:nvPr>
            <p:ph type="sldNum" sz="quarter" idx="12"/>
          </p:nvPr>
        </p:nvSpPr>
        <p:spPr/>
        <p:txBody>
          <a:bodyPr/>
          <a:lstStyle/>
          <a:p>
            <a:fld id="{A6AF1B4E-90EC-4A51-B6E5-B702C054ECB0}" type="slidenum">
              <a:rPr lang="en-US" smtClean="0"/>
              <a:t>‹#›</a:t>
            </a:fld>
            <a:endParaRPr lang="en-US" dirty="0"/>
          </a:p>
        </p:txBody>
      </p:sp>
    </p:spTree>
    <p:extLst>
      <p:ext uri="{BB962C8B-B14F-4D97-AF65-F5344CB8AC3E}">
        <p14:creationId xmlns:p14="http://schemas.microsoft.com/office/powerpoint/2010/main" val="1089849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AD474D-6779-4C23-BD3C-82F5DC3E3E2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A21096C-E430-49C7-A801-21C0BD95DC4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0024828F-334F-4A50-850D-10684F24527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33293F4-2B70-4BB5-A982-219E4133E251}"/>
              </a:ext>
            </a:extLst>
          </p:cNvPr>
          <p:cNvSpPr>
            <a:spLocks noGrp="1"/>
          </p:cNvSpPr>
          <p:nvPr>
            <p:ph type="dt" sz="half" idx="10"/>
          </p:nvPr>
        </p:nvSpPr>
        <p:spPr/>
        <p:txBody>
          <a:bodyPr/>
          <a:lstStyle/>
          <a:p>
            <a:fld id="{DECF21A4-E71B-4D3A-AF45-E989C23A7BB1}" type="datetimeFigureOut">
              <a:rPr lang="en-US" smtClean="0"/>
              <a:t>8/15/2019</a:t>
            </a:fld>
            <a:endParaRPr lang="en-US" dirty="0"/>
          </a:p>
        </p:txBody>
      </p:sp>
      <p:sp>
        <p:nvSpPr>
          <p:cNvPr id="6" name="Footer Placeholder 5">
            <a:extLst>
              <a:ext uri="{FF2B5EF4-FFF2-40B4-BE49-F238E27FC236}">
                <a16:creationId xmlns:a16="http://schemas.microsoft.com/office/drawing/2014/main" id="{C4F9A86F-B378-4759-B50E-2E0BFAE62463}"/>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B0A95BDC-FC58-4638-AA59-A3DA9931FD3D}"/>
              </a:ext>
            </a:extLst>
          </p:cNvPr>
          <p:cNvSpPr>
            <a:spLocks noGrp="1"/>
          </p:cNvSpPr>
          <p:nvPr>
            <p:ph type="sldNum" sz="quarter" idx="12"/>
          </p:nvPr>
        </p:nvSpPr>
        <p:spPr/>
        <p:txBody>
          <a:bodyPr/>
          <a:lstStyle/>
          <a:p>
            <a:fld id="{A6AF1B4E-90EC-4A51-B6E5-B702C054ECB0}" type="slidenum">
              <a:rPr lang="en-US" smtClean="0"/>
              <a:t>‹#›</a:t>
            </a:fld>
            <a:endParaRPr lang="en-US" dirty="0"/>
          </a:p>
        </p:txBody>
      </p:sp>
    </p:spTree>
    <p:extLst>
      <p:ext uri="{BB962C8B-B14F-4D97-AF65-F5344CB8AC3E}">
        <p14:creationId xmlns:p14="http://schemas.microsoft.com/office/powerpoint/2010/main" val="17908331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D80BC3B-525F-4038-9330-0729879F918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9629186-93D7-46FA-AE02-36D9426043A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1BF1CEB-0530-4996-BAEF-2E6A04DAD60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CF21A4-E71B-4D3A-AF45-E989C23A7BB1}" type="datetimeFigureOut">
              <a:rPr lang="en-US" smtClean="0"/>
              <a:t>8/15/2019</a:t>
            </a:fld>
            <a:endParaRPr lang="en-US" dirty="0"/>
          </a:p>
        </p:txBody>
      </p:sp>
      <p:sp>
        <p:nvSpPr>
          <p:cNvPr id="5" name="Footer Placeholder 4">
            <a:extLst>
              <a:ext uri="{FF2B5EF4-FFF2-40B4-BE49-F238E27FC236}">
                <a16:creationId xmlns:a16="http://schemas.microsoft.com/office/drawing/2014/main" id="{C8DCFF3D-7353-4B4D-9E75-FA835E06E74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F382C8D6-8B0B-4982-9EE4-AA823C69C32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AF1B4E-90EC-4A51-B6E5-B702C054ECB0}" type="slidenum">
              <a:rPr lang="en-US" smtClean="0"/>
              <a:t>‹#›</a:t>
            </a:fld>
            <a:endParaRPr lang="en-US" dirty="0"/>
          </a:p>
        </p:txBody>
      </p:sp>
    </p:spTree>
    <p:extLst>
      <p:ext uri="{BB962C8B-B14F-4D97-AF65-F5344CB8AC3E}">
        <p14:creationId xmlns:p14="http://schemas.microsoft.com/office/powerpoint/2010/main" val="40106040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 Id="rId9" Type="http://schemas.openxmlformats.org/officeDocument/2006/relationships/image" Target="../media/image8.sv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9.svg"/><Relationship Id="rId4" Type="http://schemas.openxmlformats.org/officeDocument/2006/relationships/image" Target="../media/image2.svg"/></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10.svg"/><Relationship Id="rId4" Type="http://schemas.openxmlformats.org/officeDocument/2006/relationships/image" Target="../media/image8.sv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11.svg"/><Relationship Id="rId4" Type="http://schemas.openxmlformats.org/officeDocument/2006/relationships/image" Target="../media/image6.sv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12.svg"/><Relationship Id="rId4" Type="http://schemas.openxmlformats.org/officeDocument/2006/relationships/image" Target="../media/image4.sv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12.svg"/><Relationship Id="rId4" Type="http://schemas.openxmlformats.org/officeDocument/2006/relationships/image" Target="../media/image4.sv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61AC0E-7195-4ACF-AA0A-5E2923A987F7}"/>
              </a:ext>
            </a:extLst>
          </p:cNvPr>
          <p:cNvSpPr>
            <a:spLocks noGrp="1"/>
          </p:cNvSpPr>
          <p:nvPr>
            <p:ph type="ctrTitle"/>
          </p:nvPr>
        </p:nvSpPr>
        <p:spPr>
          <a:xfrm>
            <a:off x="4654295" y="4522156"/>
            <a:ext cx="5609222" cy="1363215"/>
          </a:xfrm>
        </p:spPr>
        <p:txBody>
          <a:bodyPr anchor="t">
            <a:normAutofit/>
          </a:bodyPr>
          <a:lstStyle/>
          <a:p>
            <a:pPr algn="l"/>
            <a:r>
              <a:rPr lang="en-US" sz="4400" dirty="0">
                <a:latin typeface="Franklin Gothic Book" panose="020B0503020102020204" pitchFamily="34" charset="0"/>
                <a:cs typeface="Segoe UI" panose="020B0502040204020203" pitchFamily="34" charset="0"/>
              </a:rPr>
              <a:t>“Sin”</a:t>
            </a:r>
          </a:p>
        </p:txBody>
      </p:sp>
      <p:sp>
        <p:nvSpPr>
          <p:cNvPr id="3" name="Subtitle 2">
            <a:extLst>
              <a:ext uri="{FF2B5EF4-FFF2-40B4-BE49-F238E27FC236}">
                <a16:creationId xmlns:a16="http://schemas.microsoft.com/office/drawing/2014/main" id="{814253EE-4FA2-4843-BE27-C7D5B08FFB81}"/>
              </a:ext>
            </a:extLst>
          </p:cNvPr>
          <p:cNvSpPr>
            <a:spLocks noGrp="1"/>
          </p:cNvSpPr>
          <p:nvPr>
            <p:ph type="subTitle" idx="1"/>
          </p:nvPr>
        </p:nvSpPr>
        <p:spPr>
          <a:xfrm>
            <a:off x="4654296" y="3945418"/>
            <a:ext cx="5609219" cy="576738"/>
          </a:xfrm>
        </p:spPr>
        <p:txBody>
          <a:bodyPr anchor="b">
            <a:normAutofit/>
          </a:bodyPr>
          <a:lstStyle/>
          <a:p>
            <a:pPr algn="l"/>
            <a:r>
              <a:rPr lang="en-US" sz="2000" dirty="0">
                <a:latin typeface="Franklin Gothic Book" panose="020B0503020102020204" pitchFamily="34" charset="0"/>
              </a:rPr>
              <a:t>The Wordplay Series</a:t>
            </a:r>
          </a:p>
        </p:txBody>
      </p:sp>
      <p:sp>
        <p:nvSpPr>
          <p:cNvPr id="29" name="Freeform: Shape 28">
            <a:extLst>
              <a:ext uri="{FF2B5EF4-FFF2-40B4-BE49-F238E27FC236}">
                <a16:creationId xmlns:a16="http://schemas.microsoft.com/office/drawing/2014/main" id="{F6E384F5-137A-40B1-97F0-694CC6ECD59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122218"/>
            <a:ext cx="3730752" cy="4735782"/>
          </a:xfrm>
          <a:custGeom>
            <a:avLst/>
            <a:gdLst>
              <a:gd name="connsiteX0" fmla="*/ 640080 w 3730752"/>
              <a:gd name="connsiteY0" fmla="*/ 0 h 4735782"/>
              <a:gd name="connsiteX1" fmla="*/ 3730752 w 3730752"/>
              <a:gd name="connsiteY1" fmla="*/ 3090672 h 4735782"/>
              <a:gd name="connsiteX2" fmla="*/ 3357725 w 3730752"/>
              <a:gd name="connsiteY2" fmla="*/ 4563870 h 4735782"/>
              <a:gd name="connsiteX3" fmla="*/ 3253285 w 3730752"/>
              <a:gd name="connsiteY3" fmla="*/ 4735782 h 4735782"/>
              <a:gd name="connsiteX4" fmla="*/ 0 w 3730752"/>
              <a:gd name="connsiteY4" fmla="*/ 4735782 h 4735782"/>
              <a:gd name="connsiteX5" fmla="*/ 0 w 3730752"/>
              <a:gd name="connsiteY5" fmla="*/ 67215 h 4735782"/>
              <a:gd name="connsiteX6" fmla="*/ 17202 w 3730752"/>
              <a:gd name="connsiteY6" fmla="*/ 62792 h 4735782"/>
              <a:gd name="connsiteX7" fmla="*/ 640080 w 3730752"/>
              <a:gd name="connsiteY7" fmla="*/ 0 h 47357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30752" h="4735782">
                <a:moveTo>
                  <a:pt x="640080" y="0"/>
                </a:moveTo>
                <a:cubicBezTo>
                  <a:pt x="2347011" y="0"/>
                  <a:pt x="3730752" y="1383741"/>
                  <a:pt x="3730752" y="3090672"/>
                </a:cubicBezTo>
                <a:cubicBezTo>
                  <a:pt x="3730752" y="3624088"/>
                  <a:pt x="3595621" y="4125943"/>
                  <a:pt x="3357725" y="4563870"/>
                </a:cubicBezTo>
                <a:lnTo>
                  <a:pt x="3253285" y="4735782"/>
                </a:lnTo>
                <a:lnTo>
                  <a:pt x="0" y="4735782"/>
                </a:lnTo>
                <a:lnTo>
                  <a:pt x="0" y="67215"/>
                </a:lnTo>
                <a:lnTo>
                  <a:pt x="17202" y="62792"/>
                </a:lnTo>
                <a:cubicBezTo>
                  <a:pt x="218397" y="21621"/>
                  <a:pt x="426714" y="0"/>
                  <a:pt x="640080" y="0"/>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1" name="Freeform: Shape 30">
            <a:extLst>
              <a:ext uri="{FF2B5EF4-FFF2-40B4-BE49-F238E27FC236}">
                <a16:creationId xmlns:a16="http://schemas.microsoft.com/office/drawing/2014/main" id="{EBA87361-6D30-46E4-834B-719CF59055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88332"/>
            <a:ext cx="3564638" cy="4569668"/>
          </a:xfrm>
          <a:custGeom>
            <a:avLst/>
            <a:gdLst>
              <a:gd name="connsiteX0" fmla="*/ 640080 w 3564638"/>
              <a:gd name="connsiteY0" fmla="*/ 0 h 4569668"/>
              <a:gd name="connsiteX1" fmla="*/ 3564638 w 3564638"/>
              <a:gd name="connsiteY1" fmla="*/ 2924558 h 4569668"/>
              <a:gd name="connsiteX2" fmla="*/ 3065170 w 3564638"/>
              <a:gd name="connsiteY2" fmla="*/ 4559707 h 4569668"/>
              <a:gd name="connsiteX3" fmla="*/ 3057720 w 3564638"/>
              <a:gd name="connsiteY3" fmla="*/ 4569668 h 4569668"/>
              <a:gd name="connsiteX4" fmla="*/ 0 w 3564638"/>
              <a:gd name="connsiteY4" fmla="*/ 4569668 h 4569668"/>
              <a:gd name="connsiteX5" fmla="*/ 0 w 3564638"/>
              <a:gd name="connsiteY5" fmla="*/ 72448 h 4569668"/>
              <a:gd name="connsiteX6" fmla="*/ 50679 w 3564638"/>
              <a:gd name="connsiteY6" fmla="*/ 59417 h 4569668"/>
              <a:gd name="connsiteX7" fmla="*/ 640080 w 3564638"/>
              <a:gd name="connsiteY7" fmla="*/ 0 h 45696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64638" h="4569668">
                <a:moveTo>
                  <a:pt x="640080" y="0"/>
                </a:moveTo>
                <a:cubicBezTo>
                  <a:pt x="2255269" y="0"/>
                  <a:pt x="3564638" y="1309369"/>
                  <a:pt x="3564638" y="2924558"/>
                </a:cubicBezTo>
                <a:cubicBezTo>
                  <a:pt x="3564638" y="3530254"/>
                  <a:pt x="3380508" y="4092944"/>
                  <a:pt x="3065170" y="4559707"/>
                </a:cubicBezTo>
                <a:lnTo>
                  <a:pt x="3057720" y="4569668"/>
                </a:lnTo>
                <a:lnTo>
                  <a:pt x="0" y="4569668"/>
                </a:lnTo>
                <a:lnTo>
                  <a:pt x="0" y="72448"/>
                </a:lnTo>
                <a:lnTo>
                  <a:pt x="50679" y="59417"/>
                </a:lnTo>
                <a:cubicBezTo>
                  <a:pt x="241061" y="20459"/>
                  <a:pt x="438181" y="0"/>
                  <a:pt x="640080" y="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3" name="Freeform: Shape 32">
            <a:extLst>
              <a:ext uri="{FF2B5EF4-FFF2-40B4-BE49-F238E27FC236}">
                <a16:creationId xmlns:a16="http://schemas.microsoft.com/office/drawing/2014/main" id="{9DBC4630-03DA-474F-BBCB-BA3AE6B317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1982" y="-4332"/>
            <a:ext cx="4242816" cy="2454158"/>
          </a:xfrm>
          <a:custGeom>
            <a:avLst/>
            <a:gdLst>
              <a:gd name="connsiteX0" fmla="*/ 28633 w 4242816"/>
              <a:gd name="connsiteY0" fmla="*/ 0 h 2454158"/>
              <a:gd name="connsiteX1" fmla="*/ 4214183 w 4242816"/>
              <a:gd name="connsiteY1" fmla="*/ 0 h 2454158"/>
              <a:gd name="connsiteX2" fmla="*/ 4231864 w 4242816"/>
              <a:gd name="connsiteY2" fmla="*/ 115848 h 2454158"/>
              <a:gd name="connsiteX3" fmla="*/ 4242816 w 4242816"/>
              <a:gd name="connsiteY3" fmla="*/ 332750 h 2454158"/>
              <a:gd name="connsiteX4" fmla="*/ 2121408 w 4242816"/>
              <a:gd name="connsiteY4" fmla="*/ 2454158 h 2454158"/>
              <a:gd name="connsiteX5" fmla="*/ 0 w 4242816"/>
              <a:gd name="connsiteY5" fmla="*/ 332750 h 2454158"/>
              <a:gd name="connsiteX6" fmla="*/ 10953 w 4242816"/>
              <a:gd name="connsiteY6" fmla="*/ 115848 h 24541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42816" h="2454158">
                <a:moveTo>
                  <a:pt x="28633" y="0"/>
                </a:moveTo>
                <a:lnTo>
                  <a:pt x="4214183" y="0"/>
                </a:lnTo>
                <a:lnTo>
                  <a:pt x="4231864" y="115848"/>
                </a:lnTo>
                <a:cubicBezTo>
                  <a:pt x="4239106" y="187164"/>
                  <a:pt x="4242816" y="259524"/>
                  <a:pt x="4242816" y="332750"/>
                </a:cubicBezTo>
                <a:cubicBezTo>
                  <a:pt x="4242816" y="1504371"/>
                  <a:pt x="3293029" y="2454158"/>
                  <a:pt x="2121408" y="2454158"/>
                </a:cubicBezTo>
                <a:cubicBezTo>
                  <a:pt x="949787" y="2454158"/>
                  <a:pt x="0" y="1504371"/>
                  <a:pt x="0" y="332750"/>
                </a:cubicBezTo>
                <a:cubicBezTo>
                  <a:pt x="0" y="259524"/>
                  <a:pt x="3710" y="187164"/>
                  <a:pt x="10953" y="115848"/>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5" name="Freeform: Shape 34">
            <a:extLst>
              <a:ext uri="{FF2B5EF4-FFF2-40B4-BE49-F238E27FC236}">
                <a16:creationId xmlns:a16="http://schemas.microsoft.com/office/drawing/2014/main" id="{D89DB1C0-FEEC-4CB6-88B2-F9C5562E09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6574" y="0"/>
            <a:ext cx="3913632" cy="2285234"/>
          </a:xfrm>
          <a:custGeom>
            <a:avLst/>
            <a:gdLst>
              <a:gd name="connsiteX0" fmla="*/ 29691 w 3913632"/>
              <a:gd name="connsiteY0" fmla="*/ 0 h 2285234"/>
              <a:gd name="connsiteX1" fmla="*/ 3883942 w 3913632"/>
              <a:gd name="connsiteY1" fmla="*/ 0 h 2285234"/>
              <a:gd name="connsiteX2" fmla="*/ 3903529 w 3913632"/>
              <a:gd name="connsiteY2" fmla="*/ 128345 h 2285234"/>
              <a:gd name="connsiteX3" fmla="*/ 3913632 w 3913632"/>
              <a:gd name="connsiteY3" fmla="*/ 328418 h 2285234"/>
              <a:gd name="connsiteX4" fmla="*/ 1956816 w 3913632"/>
              <a:gd name="connsiteY4" fmla="*/ 2285234 h 2285234"/>
              <a:gd name="connsiteX5" fmla="*/ 0 w 3913632"/>
              <a:gd name="connsiteY5" fmla="*/ 328418 h 2285234"/>
              <a:gd name="connsiteX6" fmla="*/ 10103 w 3913632"/>
              <a:gd name="connsiteY6" fmla="*/ 128345 h 22852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913632" h="2285234">
                <a:moveTo>
                  <a:pt x="29691" y="0"/>
                </a:moveTo>
                <a:lnTo>
                  <a:pt x="3883942" y="0"/>
                </a:lnTo>
                <a:lnTo>
                  <a:pt x="3903529" y="128345"/>
                </a:lnTo>
                <a:cubicBezTo>
                  <a:pt x="3910210" y="194127"/>
                  <a:pt x="3913632" y="260873"/>
                  <a:pt x="3913632" y="328418"/>
                </a:cubicBezTo>
                <a:cubicBezTo>
                  <a:pt x="3913632" y="1409138"/>
                  <a:pt x="3037536" y="2285234"/>
                  <a:pt x="1956816" y="2285234"/>
                </a:cubicBezTo>
                <a:cubicBezTo>
                  <a:pt x="876096" y="2285234"/>
                  <a:pt x="0" y="1409138"/>
                  <a:pt x="0" y="328418"/>
                </a:cubicBezTo>
                <a:cubicBezTo>
                  <a:pt x="0" y="260873"/>
                  <a:pt x="3422" y="194127"/>
                  <a:pt x="10103" y="128345"/>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9" name="Graphic 8" descr="Open Book">
            <a:extLst>
              <a:ext uri="{FF2B5EF4-FFF2-40B4-BE49-F238E27FC236}">
                <a16:creationId xmlns:a16="http://schemas.microsoft.com/office/drawing/2014/main" id="{93E427C7-0218-4592-82DA-2431E4BF875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385250" y="164573"/>
            <a:ext cx="1636279" cy="1636279"/>
          </a:xfrm>
          <a:prstGeom prst="rect">
            <a:avLst/>
          </a:prstGeom>
        </p:spPr>
      </p:pic>
      <p:sp>
        <p:nvSpPr>
          <p:cNvPr id="37" name="Oval 36">
            <a:extLst>
              <a:ext uri="{FF2B5EF4-FFF2-40B4-BE49-F238E27FC236}">
                <a16:creationId xmlns:a16="http://schemas.microsoft.com/office/drawing/2014/main" id="{78418A25-6EAC-4140-BFE6-284E1925B5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03117" y="615908"/>
            <a:ext cx="3182112" cy="3182112"/>
          </a:xfrm>
          <a:prstGeom prst="ellipse">
            <a:avLst/>
          </a:pr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9" name="Oval 38">
            <a:extLst>
              <a:ext uri="{FF2B5EF4-FFF2-40B4-BE49-F238E27FC236}">
                <a16:creationId xmlns:a16="http://schemas.microsoft.com/office/drawing/2014/main" id="{08163D1C-ED91-4D5F-A33B-CF1256B270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67709" y="780500"/>
            <a:ext cx="2852928" cy="285292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5" name="Graphic 4" descr="Chat">
            <a:extLst>
              <a:ext uri="{FF2B5EF4-FFF2-40B4-BE49-F238E27FC236}">
                <a16:creationId xmlns:a16="http://schemas.microsoft.com/office/drawing/2014/main" id="{EB71843F-0A0B-4317-B205-4B0A0B97C0FD}"/>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980302" y="1293093"/>
            <a:ext cx="1827742" cy="1827742"/>
          </a:xfrm>
          <a:prstGeom prst="rect">
            <a:avLst/>
          </a:prstGeom>
        </p:spPr>
      </p:pic>
      <p:pic>
        <p:nvPicPr>
          <p:cNvPr id="7" name="Graphic 6" descr="Blackboard">
            <a:extLst>
              <a:ext uri="{FF2B5EF4-FFF2-40B4-BE49-F238E27FC236}">
                <a16:creationId xmlns:a16="http://schemas.microsoft.com/office/drawing/2014/main" id="{2696A1A4-8E43-47F6-A6DC-A9ADAB053D8B}"/>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130924" y="3621724"/>
            <a:ext cx="2594886" cy="2594886"/>
          </a:xfrm>
          <a:prstGeom prst="rect">
            <a:avLst/>
          </a:prstGeom>
        </p:spPr>
      </p:pic>
      <p:sp>
        <p:nvSpPr>
          <p:cNvPr id="41" name="Freeform: Shape 40">
            <a:extLst>
              <a:ext uri="{FF2B5EF4-FFF2-40B4-BE49-F238E27FC236}">
                <a16:creationId xmlns:a16="http://schemas.microsoft.com/office/drawing/2014/main" id="{31103AB2-C090-458F-B752-294F23AFA8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52568" y="-4331"/>
            <a:ext cx="3439432" cy="3785157"/>
          </a:xfrm>
          <a:custGeom>
            <a:avLst/>
            <a:gdLst>
              <a:gd name="connsiteX0" fmla="*/ 198262 w 3439432"/>
              <a:gd name="connsiteY0" fmla="*/ 0 h 3785157"/>
              <a:gd name="connsiteX1" fmla="*/ 3439432 w 3439432"/>
              <a:gd name="connsiteY1" fmla="*/ 0 h 3785157"/>
              <a:gd name="connsiteX2" fmla="*/ 3439432 w 3439432"/>
              <a:gd name="connsiteY2" fmla="*/ 3697836 h 3785157"/>
              <a:gd name="connsiteX3" fmla="*/ 3318024 w 3439432"/>
              <a:gd name="connsiteY3" fmla="*/ 3729054 h 3785157"/>
              <a:gd name="connsiteX4" fmla="*/ 2761488 w 3439432"/>
              <a:gd name="connsiteY4" fmla="*/ 3785157 h 3785157"/>
              <a:gd name="connsiteX5" fmla="*/ 0 w 3439432"/>
              <a:gd name="connsiteY5" fmla="*/ 1023669 h 3785157"/>
              <a:gd name="connsiteX6" fmla="*/ 124151 w 3439432"/>
              <a:gd name="connsiteY6" fmla="*/ 202487 h 37851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39432" h="3785157">
                <a:moveTo>
                  <a:pt x="198262" y="0"/>
                </a:moveTo>
                <a:lnTo>
                  <a:pt x="3439432" y="0"/>
                </a:lnTo>
                <a:lnTo>
                  <a:pt x="3439432" y="3697836"/>
                </a:lnTo>
                <a:lnTo>
                  <a:pt x="3318024" y="3729054"/>
                </a:lnTo>
                <a:cubicBezTo>
                  <a:pt x="3138258" y="3765839"/>
                  <a:pt x="2952129" y="3785157"/>
                  <a:pt x="2761488" y="3785157"/>
                </a:cubicBezTo>
                <a:cubicBezTo>
                  <a:pt x="1236360" y="3785157"/>
                  <a:pt x="0" y="2548797"/>
                  <a:pt x="0" y="1023669"/>
                </a:cubicBezTo>
                <a:cubicBezTo>
                  <a:pt x="0" y="737708"/>
                  <a:pt x="43466" y="461898"/>
                  <a:pt x="124151" y="202487"/>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3" name="Freeform: Shape 42">
            <a:extLst>
              <a:ext uri="{FF2B5EF4-FFF2-40B4-BE49-F238E27FC236}">
                <a16:creationId xmlns:a16="http://schemas.microsoft.com/office/drawing/2014/main" id="{83D471F3-782A-4BA1-9CAB-FF5CDF0A75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8761" y="-4332"/>
            <a:ext cx="3273238" cy="3618965"/>
          </a:xfrm>
          <a:custGeom>
            <a:avLst/>
            <a:gdLst>
              <a:gd name="connsiteX0" fmla="*/ 210437 w 3273238"/>
              <a:gd name="connsiteY0" fmla="*/ 0 h 3618965"/>
              <a:gd name="connsiteX1" fmla="*/ 3273238 w 3273238"/>
              <a:gd name="connsiteY1" fmla="*/ 0 h 3618965"/>
              <a:gd name="connsiteX2" fmla="*/ 3273238 w 3273238"/>
              <a:gd name="connsiteY2" fmla="*/ 3526409 h 3618965"/>
              <a:gd name="connsiteX3" fmla="*/ 3118338 w 3273238"/>
              <a:gd name="connsiteY3" fmla="*/ 3566238 h 3618965"/>
              <a:gd name="connsiteX4" fmla="*/ 2595295 w 3273238"/>
              <a:gd name="connsiteY4" fmla="*/ 3618965 h 3618965"/>
              <a:gd name="connsiteX5" fmla="*/ 0 w 3273238"/>
              <a:gd name="connsiteY5" fmla="*/ 1023670 h 3618965"/>
              <a:gd name="connsiteX6" fmla="*/ 203951 w 3273238"/>
              <a:gd name="connsiteY6" fmla="*/ 13464 h 3618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273238" h="3618965">
                <a:moveTo>
                  <a:pt x="210437" y="0"/>
                </a:moveTo>
                <a:lnTo>
                  <a:pt x="3273238" y="0"/>
                </a:lnTo>
                <a:lnTo>
                  <a:pt x="3273238" y="3526409"/>
                </a:lnTo>
                <a:lnTo>
                  <a:pt x="3118338" y="3566238"/>
                </a:lnTo>
                <a:cubicBezTo>
                  <a:pt x="2949390" y="3600810"/>
                  <a:pt x="2774463" y="3618965"/>
                  <a:pt x="2595295" y="3618965"/>
                </a:cubicBezTo>
                <a:cubicBezTo>
                  <a:pt x="1161953" y="3618965"/>
                  <a:pt x="0" y="2457012"/>
                  <a:pt x="0" y="1023670"/>
                </a:cubicBezTo>
                <a:cubicBezTo>
                  <a:pt x="0" y="665335"/>
                  <a:pt x="72622" y="323961"/>
                  <a:pt x="203951" y="13464"/>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11" name="Graphic 10" descr="Books on Shelf">
            <a:extLst>
              <a:ext uri="{FF2B5EF4-FFF2-40B4-BE49-F238E27FC236}">
                <a16:creationId xmlns:a16="http://schemas.microsoft.com/office/drawing/2014/main" id="{18A239E6-97C0-4A74-8E7A-C9FD39A8C92C}"/>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9725024" y="327889"/>
            <a:ext cx="2260711" cy="2260711"/>
          </a:xfrm>
          <a:prstGeom prst="rect">
            <a:avLst/>
          </a:prstGeom>
        </p:spPr>
      </p:pic>
    </p:spTree>
    <p:extLst>
      <p:ext uri="{BB962C8B-B14F-4D97-AF65-F5344CB8AC3E}">
        <p14:creationId xmlns:p14="http://schemas.microsoft.com/office/powerpoint/2010/main" val="322398974"/>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0D9B4E-C292-45AA-8116-562703040382}"/>
              </a:ext>
            </a:extLst>
          </p:cNvPr>
          <p:cNvSpPr>
            <a:spLocks noGrp="1"/>
          </p:cNvSpPr>
          <p:nvPr>
            <p:ph type="title"/>
          </p:nvPr>
        </p:nvSpPr>
        <p:spPr>
          <a:xfrm>
            <a:off x="2257214" y="2694018"/>
            <a:ext cx="7845574" cy="1469965"/>
          </a:xfrm>
        </p:spPr>
        <p:txBody>
          <a:bodyPr anchor="ctr">
            <a:normAutofit/>
          </a:bodyPr>
          <a:lstStyle/>
          <a:p>
            <a:r>
              <a:rPr lang="en-US" dirty="0">
                <a:latin typeface="Franklin Gothic Book" panose="020B0503020102020204" pitchFamily="34" charset="0"/>
                <a:cs typeface="Segoe UI" panose="020B0502040204020203" pitchFamily="34" charset="0"/>
              </a:rPr>
              <a:t>What is the most challenging thing about sin?</a:t>
            </a:r>
          </a:p>
        </p:txBody>
      </p:sp>
      <p:sp>
        <p:nvSpPr>
          <p:cNvPr id="3" name="Content Placeholder 2">
            <a:extLst>
              <a:ext uri="{FF2B5EF4-FFF2-40B4-BE49-F238E27FC236}">
                <a16:creationId xmlns:a16="http://schemas.microsoft.com/office/drawing/2014/main" id="{81072FAC-EEE9-4F26-A784-BC07EACCBE9F}"/>
              </a:ext>
            </a:extLst>
          </p:cNvPr>
          <p:cNvSpPr>
            <a:spLocks noGrp="1"/>
          </p:cNvSpPr>
          <p:nvPr>
            <p:ph idx="1"/>
          </p:nvPr>
        </p:nvSpPr>
        <p:spPr>
          <a:xfrm>
            <a:off x="2257215" y="4352917"/>
            <a:ext cx="5406902" cy="1688746"/>
          </a:xfrm>
        </p:spPr>
        <p:txBody>
          <a:bodyPr vert="horz" lIns="91440" tIns="45720" rIns="91440" bIns="45720" rtlCol="0" anchor="t">
            <a:normAutofit/>
          </a:bodyPr>
          <a:lstStyle/>
          <a:p>
            <a:pPr marL="0" indent="0">
              <a:buNone/>
            </a:pPr>
            <a:r>
              <a:rPr lang="en-US" sz="2000" dirty="0">
                <a:latin typeface="Segoe UI" panose="020B0502040204020203" pitchFamily="34" charset="0"/>
                <a:cs typeface="Segoe UI" panose="020B0502040204020203" pitchFamily="34" charset="0"/>
              </a:rPr>
              <a:t>Discussion Question</a:t>
            </a:r>
          </a:p>
        </p:txBody>
      </p:sp>
      <p:pic>
        <p:nvPicPr>
          <p:cNvPr id="5" name="Graphic 4" descr="Open Book">
            <a:extLst>
              <a:ext uri="{FF2B5EF4-FFF2-40B4-BE49-F238E27FC236}">
                <a16:creationId xmlns:a16="http://schemas.microsoft.com/office/drawing/2014/main" id="{DEFE964D-9F1C-4F69-ADD3-0E1AB324E19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38200" y="2880360"/>
            <a:ext cx="1097280" cy="1097280"/>
          </a:xfrm>
          <a:prstGeom prst="rect">
            <a:avLst/>
          </a:prstGeom>
        </p:spPr>
      </p:pic>
      <p:pic>
        <p:nvPicPr>
          <p:cNvPr id="9" name="Graphic 8">
            <a:extLst>
              <a:ext uri="{FF2B5EF4-FFF2-40B4-BE49-F238E27FC236}">
                <a16:creationId xmlns:a16="http://schemas.microsoft.com/office/drawing/2014/main" id="{35127EDA-5861-47AB-8729-620CFC7DAC07}"/>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alphaModFix amt="15000"/>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641431" y="816337"/>
            <a:ext cx="5225327" cy="5225327"/>
          </a:xfrm>
          <a:prstGeom prst="rect">
            <a:avLst/>
          </a:prstGeom>
        </p:spPr>
      </p:pic>
    </p:spTree>
    <p:extLst>
      <p:ext uri="{BB962C8B-B14F-4D97-AF65-F5344CB8AC3E}">
        <p14:creationId xmlns:p14="http://schemas.microsoft.com/office/powerpoint/2010/main" val="3816597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34CEF4-01D3-4AF7-9E84-F43030ACA972}"/>
              </a:ext>
            </a:extLst>
          </p:cNvPr>
          <p:cNvSpPr>
            <a:spLocks noGrp="1"/>
          </p:cNvSpPr>
          <p:nvPr>
            <p:ph type="title"/>
          </p:nvPr>
        </p:nvSpPr>
        <p:spPr>
          <a:xfrm>
            <a:off x="2257215" y="81353"/>
            <a:ext cx="5406902" cy="1469965"/>
          </a:xfrm>
        </p:spPr>
        <p:txBody>
          <a:bodyPr anchor="ctr">
            <a:normAutofit/>
          </a:bodyPr>
          <a:lstStyle/>
          <a:p>
            <a:r>
              <a:rPr lang="en-US" dirty="0">
                <a:latin typeface="Franklin Gothic Book" panose="020B0503020102020204" pitchFamily="34" charset="0"/>
                <a:cs typeface="Segoe UI" panose="020B0502040204020203" pitchFamily="34" charset="0"/>
              </a:rPr>
              <a:t>The Breakdown: Sin</a:t>
            </a:r>
          </a:p>
        </p:txBody>
      </p:sp>
      <p:sp>
        <p:nvSpPr>
          <p:cNvPr id="3" name="Content Placeholder 2">
            <a:extLst>
              <a:ext uri="{FF2B5EF4-FFF2-40B4-BE49-F238E27FC236}">
                <a16:creationId xmlns:a16="http://schemas.microsoft.com/office/drawing/2014/main" id="{31EFD88C-EC41-4850-9D1D-676D6AEE0358}"/>
              </a:ext>
            </a:extLst>
          </p:cNvPr>
          <p:cNvSpPr>
            <a:spLocks noGrp="1"/>
          </p:cNvSpPr>
          <p:nvPr>
            <p:ph idx="1"/>
          </p:nvPr>
        </p:nvSpPr>
        <p:spPr>
          <a:xfrm>
            <a:off x="2257214" y="1669002"/>
            <a:ext cx="9096585" cy="4776186"/>
          </a:xfrm>
        </p:spPr>
        <p:txBody>
          <a:bodyPr vert="horz" lIns="91440" tIns="45720" rIns="91440" bIns="45720" rtlCol="0" anchor="t">
            <a:normAutofit lnSpcReduction="10000"/>
          </a:bodyPr>
          <a:lstStyle/>
          <a:p>
            <a:r>
              <a:rPr lang="en-US" sz="2000" dirty="0">
                <a:latin typeface="Segoe UI" panose="020B0502040204020203" pitchFamily="34" charset="0"/>
                <a:cs typeface="Segoe UI" panose="020B0502040204020203" pitchFamily="34" charset="0"/>
              </a:rPr>
              <a:t>“Sin” is mentioned about 749 times in the Bible.</a:t>
            </a:r>
          </a:p>
          <a:p>
            <a:endParaRPr lang="en-US" sz="2000" dirty="0">
              <a:latin typeface="Segoe UI" panose="020B0502040204020203" pitchFamily="34" charset="0"/>
              <a:cs typeface="Segoe UI" panose="020B0502040204020203" pitchFamily="34" charset="0"/>
            </a:endParaRPr>
          </a:p>
          <a:p>
            <a:r>
              <a:rPr lang="en-US" sz="2000" dirty="0">
                <a:latin typeface="Segoe UI" panose="020B0502040204020203" pitchFamily="34" charset="0"/>
                <a:cs typeface="Segoe UI" panose="020B0502040204020203" pitchFamily="34" charset="0"/>
              </a:rPr>
              <a:t>Hebrew: </a:t>
            </a:r>
          </a:p>
          <a:p>
            <a:pPr lvl="1"/>
            <a:r>
              <a:rPr lang="en-US" sz="1600" b="1" dirty="0" err="1">
                <a:latin typeface="Segoe UI" panose="020B0502040204020203" pitchFamily="34" charset="0"/>
                <a:cs typeface="Segoe UI" panose="020B0502040204020203" pitchFamily="34" charset="0"/>
              </a:rPr>
              <a:t>Chata</a:t>
            </a:r>
            <a:r>
              <a:rPr lang="en-US" sz="1600" dirty="0">
                <a:latin typeface="Segoe UI" panose="020B0502040204020203" pitchFamily="34" charset="0"/>
                <a:cs typeface="Segoe UI" panose="020B0502040204020203" pitchFamily="34" charset="0"/>
              </a:rPr>
              <a:t> – v. to miss the mark. </a:t>
            </a:r>
          </a:p>
          <a:p>
            <a:pPr lvl="2"/>
            <a:r>
              <a:rPr lang="en-US" sz="1200" dirty="0">
                <a:latin typeface="Segoe UI" panose="020B0502040204020203" pitchFamily="34" charset="0"/>
                <a:cs typeface="Segoe UI" panose="020B0502040204020203" pitchFamily="34" charset="0"/>
              </a:rPr>
              <a:t>This can mean accidental or willful straying from the path. </a:t>
            </a:r>
          </a:p>
          <a:p>
            <a:endParaRPr lang="en-US" sz="2000" dirty="0">
              <a:latin typeface="Segoe UI" panose="020B0502040204020203" pitchFamily="34" charset="0"/>
              <a:cs typeface="Segoe UI" panose="020B0502040204020203" pitchFamily="34" charset="0"/>
            </a:endParaRPr>
          </a:p>
          <a:p>
            <a:r>
              <a:rPr lang="en-US" sz="2000" dirty="0">
                <a:latin typeface="Segoe UI" panose="020B0502040204020203" pitchFamily="34" charset="0"/>
                <a:cs typeface="Segoe UI" panose="020B0502040204020203" pitchFamily="34" charset="0"/>
              </a:rPr>
              <a:t>Greek: </a:t>
            </a:r>
          </a:p>
          <a:p>
            <a:pPr lvl="1"/>
            <a:r>
              <a:rPr lang="en-US" sz="1600" b="1" dirty="0">
                <a:latin typeface="Segoe UI" panose="020B0502040204020203" pitchFamily="34" charset="0"/>
                <a:cs typeface="Segoe UI" panose="020B0502040204020203" pitchFamily="34" charset="0"/>
              </a:rPr>
              <a:t>Hamartia</a:t>
            </a:r>
            <a:r>
              <a:rPr lang="en-US" sz="1600" dirty="0">
                <a:latin typeface="Segoe UI" panose="020B0502040204020203" pitchFamily="34" charset="0"/>
                <a:cs typeface="Segoe UI" panose="020B0502040204020203" pitchFamily="34" charset="0"/>
              </a:rPr>
              <a:t> – n. missing the mark; hence: (a) guilt, sin, (b) a fault, failure (in an ethical sense), sinful </a:t>
            </a:r>
            <a:r>
              <a:rPr lang="en-US" sz="1600" dirty="0" err="1">
                <a:latin typeface="Segoe UI" panose="020B0502040204020203" pitchFamily="34" charset="0"/>
                <a:cs typeface="Segoe UI" panose="020B0502040204020203" pitchFamily="34" charset="0"/>
              </a:rPr>
              <a:t>deed.</a:t>
            </a:r>
            <a:r>
              <a:rPr lang="en-US" sz="1200" dirty="0" err="1">
                <a:latin typeface="Segoe UI" panose="020B0502040204020203" pitchFamily="34" charset="0"/>
                <a:cs typeface="Segoe UI" panose="020B0502040204020203" pitchFamily="34" charset="0"/>
              </a:rPr>
              <a:t>Usage</a:t>
            </a:r>
            <a:r>
              <a:rPr lang="en-US" sz="1200" dirty="0">
                <a:latin typeface="Segoe UI" panose="020B0502040204020203" pitchFamily="34" charset="0"/>
                <a:cs typeface="Segoe UI" panose="020B0502040204020203" pitchFamily="34" charset="0"/>
              </a:rPr>
              <a:t>: a word, speech, divine utterance, analogy.</a:t>
            </a:r>
          </a:p>
          <a:p>
            <a:pPr lvl="1"/>
            <a:r>
              <a:rPr lang="en-US" sz="1600" b="1" dirty="0" err="1">
                <a:latin typeface="Segoe UI" panose="020B0502040204020203" pitchFamily="34" charset="0"/>
                <a:cs typeface="Segoe UI" panose="020B0502040204020203" pitchFamily="34" charset="0"/>
              </a:rPr>
              <a:t>Hamartanó</a:t>
            </a:r>
            <a:r>
              <a:rPr lang="en-US" sz="1600" dirty="0">
                <a:latin typeface="Segoe UI" panose="020B0502040204020203" pitchFamily="34" charset="0"/>
                <a:cs typeface="Segoe UI" panose="020B0502040204020203" pitchFamily="34" charset="0"/>
              </a:rPr>
              <a:t> – v. to miss the mark, do wrong, sin, to err / be mistaken, to commit (sin)</a:t>
            </a:r>
          </a:p>
          <a:p>
            <a:pPr lvl="1"/>
            <a:endParaRPr lang="en-US" sz="1600" dirty="0">
              <a:latin typeface="Segoe UI" panose="020B0502040204020203" pitchFamily="34" charset="0"/>
              <a:cs typeface="Segoe UI" panose="020B0502040204020203" pitchFamily="34" charset="0"/>
            </a:endParaRPr>
          </a:p>
          <a:p>
            <a:r>
              <a:rPr lang="en-US" sz="2000" dirty="0">
                <a:latin typeface="Segoe UI" panose="020B0502040204020203" pitchFamily="34" charset="0"/>
                <a:cs typeface="Segoe UI" panose="020B0502040204020203" pitchFamily="34" charset="0"/>
              </a:rPr>
              <a:t>Types of sin</a:t>
            </a:r>
          </a:p>
          <a:p>
            <a:pPr lvl="1"/>
            <a:r>
              <a:rPr lang="en-US" sz="1600" dirty="0">
                <a:latin typeface="Segoe UI" panose="020B0502040204020203" pitchFamily="34" charset="0"/>
                <a:cs typeface="Segoe UI" panose="020B0502040204020203" pitchFamily="34" charset="0"/>
              </a:rPr>
              <a:t>Actual – a moral agent violating a known rule.</a:t>
            </a:r>
          </a:p>
          <a:p>
            <a:pPr lvl="1"/>
            <a:r>
              <a:rPr lang="en-US" sz="1600" dirty="0">
                <a:latin typeface="Segoe UI" panose="020B0502040204020203" pitchFamily="34" charset="0"/>
                <a:cs typeface="Segoe UI" panose="020B0502040204020203" pitchFamily="34" charset="0"/>
              </a:rPr>
              <a:t>Original – human depravity and corruption; the carnal mind, as a result of Adam’s fall.</a:t>
            </a:r>
          </a:p>
          <a:p>
            <a:pPr lvl="1"/>
            <a:r>
              <a:rPr lang="en-US" sz="1600" dirty="0">
                <a:latin typeface="Segoe UI" panose="020B0502040204020203" pitchFamily="34" charset="0"/>
                <a:cs typeface="Segoe UI" panose="020B0502040204020203" pitchFamily="34" charset="0"/>
              </a:rPr>
              <a:t>Unpardonable – Blaspheme against the Holy Ghost</a:t>
            </a:r>
          </a:p>
        </p:txBody>
      </p:sp>
      <p:pic>
        <p:nvPicPr>
          <p:cNvPr id="4" name="Graphic 3" descr="Books on Shelf">
            <a:extLst>
              <a:ext uri="{FF2B5EF4-FFF2-40B4-BE49-F238E27FC236}">
                <a16:creationId xmlns:a16="http://schemas.microsoft.com/office/drawing/2014/main" id="{3DE94ADA-0031-43D4-A79A-B89B9599308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38200" y="2880360"/>
            <a:ext cx="1097280" cy="1097280"/>
          </a:xfrm>
          <a:prstGeom prst="rect">
            <a:avLst/>
          </a:prstGeom>
        </p:spPr>
      </p:pic>
      <p:pic>
        <p:nvPicPr>
          <p:cNvPr id="8" name="Graphic 7">
            <a:extLst>
              <a:ext uri="{FF2B5EF4-FFF2-40B4-BE49-F238E27FC236}">
                <a16:creationId xmlns:a16="http://schemas.microsoft.com/office/drawing/2014/main" id="{984A409A-26BF-476C-858A-CFA0EBFAB6FC}"/>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alphaModFix amt="15000"/>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641431" y="816337"/>
            <a:ext cx="5225327" cy="5225327"/>
          </a:xfrm>
          <a:prstGeom prst="rect">
            <a:avLst/>
          </a:prstGeom>
        </p:spPr>
      </p:pic>
    </p:spTree>
    <p:extLst>
      <p:ext uri="{BB962C8B-B14F-4D97-AF65-F5344CB8AC3E}">
        <p14:creationId xmlns:p14="http://schemas.microsoft.com/office/powerpoint/2010/main" val="3970725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Graphic 3" descr="Blackboard">
            <a:extLst>
              <a:ext uri="{FF2B5EF4-FFF2-40B4-BE49-F238E27FC236}">
                <a16:creationId xmlns:a16="http://schemas.microsoft.com/office/drawing/2014/main" id="{A4298283-DDB8-4365-95A1-90935E16BE2B}"/>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38200" y="2880360"/>
            <a:ext cx="1097280" cy="1097280"/>
          </a:xfrm>
          <a:prstGeom prst="rect">
            <a:avLst/>
          </a:prstGeom>
        </p:spPr>
      </p:pic>
      <p:sp>
        <p:nvSpPr>
          <p:cNvPr id="2" name="Title 1">
            <a:extLst>
              <a:ext uri="{FF2B5EF4-FFF2-40B4-BE49-F238E27FC236}">
                <a16:creationId xmlns:a16="http://schemas.microsoft.com/office/drawing/2014/main" id="{DD648CF1-C72A-4313-8FC7-BF6DD4642AFE}"/>
              </a:ext>
            </a:extLst>
          </p:cNvPr>
          <p:cNvSpPr>
            <a:spLocks noGrp="1"/>
          </p:cNvSpPr>
          <p:nvPr>
            <p:ph type="title"/>
          </p:nvPr>
        </p:nvSpPr>
        <p:spPr>
          <a:xfrm>
            <a:off x="1935480" y="288258"/>
            <a:ext cx="7705670" cy="1469965"/>
          </a:xfrm>
        </p:spPr>
        <p:txBody>
          <a:bodyPr anchor="ctr">
            <a:normAutofit/>
          </a:bodyPr>
          <a:lstStyle/>
          <a:p>
            <a:r>
              <a:rPr lang="en-US" dirty="0">
                <a:latin typeface="Franklin Gothic Book" panose="020B0503020102020204" pitchFamily="34" charset="0"/>
                <a:cs typeface="Segoe UI" panose="020B0502040204020203" pitchFamily="34" charset="0"/>
              </a:rPr>
              <a:t>The First Mention of Sin</a:t>
            </a:r>
          </a:p>
        </p:txBody>
      </p:sp>
      <p:sp>
        <p:nvSpPr>
          <p:cNvPr id="6" name="Content Placeholder 5">
            <a:extLst>
              <a:ext uri="{FF2B5EF4-FFF2-40B4-BE49-F238E27FC236}">
                <a16:creationId xmlns:a16="http://schemas.microsoft.com/office/drawing/2014/main" id="{C856D755-2374-40B4-B692-603C5E927388}"/>
              </a:ext>
            </a:extLst>
          </p:cNvPr>
          <p:cNvSpPr>
            <a:spLocks noGrp="1"/>
          </p:cNvSpPr>
          <p:nvPr>
            <p:ph idx="1"/>
          </p:nvPr>
        </p:nvSpPr>
        <p:spPr>
          <a:xfrm>
            <a:off x="2078664" y="1607226"/>
            <a:ext cx="8911891" cy="4962516"/>
          </a:xfrm>
        </p:spPr>
        <p:txBody>
          <a:bodyPr vert="horz" lIns="91440" tIns="45720" rIns="91440" bIns="45720" rtlCol="0" anchor="t">
            <a:normAutofit/>
          </a:bodyPr>
          <a:lstStyle/>
          <a:p>
            <a:pPr marL="0" indent="0">
              <a:buNone/>
            </a:pPr>
            <a:r>
              <a:rPr lang="en-US" sz="1800" dirty="0">
                <a:latin typeface="Segoe UI" panose="020B0502040204020203" pitchFamily="34" charset="0"/>
                <a:cs typeface="Segoe UI" panose="020B0502040204020203" pitchFamily="34" charset="0"/>
              </a:rPr>
              <a:t>Genesis 4:6-7 And the Lord said unto Cain, Why art thou wroth? and why is thy countenance fallen? If thou </a:t>
            </a:r>
            <a:r>
              <a:rPr lang="en-US" sz="1800" dirty="0" err="1">
                <a:latin typeface="Segoe UI" panose="020B0502040204020203" pitchFamily="34" charset="0"/>
                <a:cs typeface="Segoe UI" panose="020B0502040204020203" pitchFamily="34" charset="0"/>
              </a:rPr>
              <a:t>doest</a:t>
            </a:r>
            <a:r>
              <a:rPr lang="en-US" sz="1800" dirty="0">
                <a:latin typeface="Segoe UI" panose="020B0502040204020203" pitchFamily="34" charset="0"/>
                <a:cs typeface="Segoe UI" panose="020B0502040204020203" pitchFamily="34" charset="0"/>
              </a:rPr>
              <a:t> well, shalt thou not be accepted? and if thou </a:t>
            </a:r>
            <a:r>
              <a:rPr lang="en-US" sz="1800" dirty="0" err="1">
                <a:latin typeface="Segoe UI" panose="020B0502040204020203" pitchFamily="34" charset="0"/>
                <a:cs typeface="Segoe UI" panose="020B0502040204020203" pitchFamily="34" charset="0"/>
              </a:rPr>
              <a:t>doest</a:t>
            </a:r>
            <a:r>
              <a:rPr lang="en-US" sz="1800" dirty="0">
                <a:latin typeface="Segoe UI" panose="020B0502040204020203" pitchFamily="34" charset="0"/>
                <a:cs typeface="Segoe UI" panose="020B0502040204020203" pitchFamily="34" charset="0"/>
              </a:rPr>
              <a:t> not well, sin lieth at the door. And unto thee shall be his desire, and thou shalt rule over him.</a:t>
            </a:r>
          </a:p>
          <a:p>
            <a:r>
              <a:rPr lang="en-US" sz="1800" dirty="0">
                <a:latin typeface="Segoe UI" panose="020B0502040204020203" pitchFamily="34" charset="0"/>
                <a:cs typeface="Segoe UI" panose="020B0502040204020203" pitchFamily="34" charset="0"/>
              </a:rPr>
              <a:t>MSG: God spoke to Cain: “Why this tantrum? Why the sulking? If you do well, won’t you be accepted? And if you don’t do well, sin is lying in wait for you, ready to pounce; it’s out to get you, you’ve got to master it.”</a:t>
            </a:r>
          </a:p>
          <a:p>
            <a:r>
              <a:rPr lang="en-US" sz="1800" dirty="0">
                <a:latin typeface="Segoe UI" panose="020B0502040204020203" pitchFamily="34" charset="0"/>
                <a:cs typeface="Segoe UI" panose="020B0502040204020203" pitchFamily="34" charset="0"/>
              </a:rPr>
              <a:t>Sin is personified. It’s not just something we do, but it’s a thing with an agenda. </a:t>
            </a:r>
          </a:p>
          <a:p>
            <a:r>
              <a:rPr lang="en-US" sz="1800" dirty="0">
                <a:latin typeface="Segoe UI" panose="020B0502040204020203" pitchFamily="34" charset="0"/>
                <a:cs typeface="Segoe UI" panose="020B0502040204020203" pitchFamily="34" charset="0"/>
              </a:rPr>
              <a:t>Sin is a destructive pathogen like cancer. This is why we must be born again and regenerated. (John 3:3; Titus 3:5)</a:t>
            </a:r>
            <a:r>
              <a:rPr lang="en-US" sz="1400" dirty="0">
                <a:latin typeface="Segoe UI" panose="020B0502040204020203" pitchFamily="34" charset="0"/>
                <a:cs typeface="Segoe UI" panose="020B0502040204020203" pitchFamily="34" charset="0"/>
              </a:rPr>
              <a:t> </a:t>
            </a:r>
          </a:p>
          <a:p>
            <a:r>
              <a:rPr lang="en-US" sz="1800" dirty="0">
                <a:latin typeface="Segoe UI" panose="020B0502040204020203" pitchFamily="34" charset="0"/>
                <a:cs typeface="Segoe UI" panose="020B0502040204020203" pitchFamily="34" charset="0"/>
              </a:rPr>
              <a:t>Not loving the Lord with our whole heart leaves the door open for sin. The offerings were just a reflection of the heart conditions of Cain and Abel. (John 14:15; Matt. 22:34-40)</a:t>
            </a:r>
          </a:p>
          <a:p>
            <a:endParaRPr lang="en-US" sz="1800" dirty="0">
              <a:latin typeface="Segoe UI" panose="020B0502040204020203" pitchFamily="34" charset="0"/>
              <a:cs typeface="Segoe UI" panose="020B0502040204020203" pitchFamily="34" charset="0"/>
            </a:endParaRPr>
          </a:p>
        </p:txBody>
      </p:sp>
      <p:pic>
        <p:nvPicPr>
          <p:cNvPr id="8" name="Graphic 7">
            <a:extLst>
              <a:ext uri="{FF2B5EF4-FFF2-40B4-BE49-F238E27FC236}">
                <a16:creationId xmlns:a16="http://schemas.microsoft.com/office/drawing/2014/main" id="{B6C7BDF7-D7AC-4209-A6A9-11B953F882E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alphaModFix amt="15000"/>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641431" y="816337"/>
            <a:ext cx="5225327" cy="5225327"/>
          </a:xfrm>
          <a:prstGeom prst="rect">
            <a:avLst/>
          </a:prstGeom>
        </p:spPr>
      </p:pic>
    </p:spTree>
    <p:extLst>
      <p:ext uri="{BB962C8B-B14F-4D97-AF65-F5344CB8AC3E}">
        <p14:creationId xmlns:p14="http://schemas.microsoft.com/office/powerpoint/2010/main" val="35148928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8F6D58-1A39-41ED-99F7-0CE9F03BD344}"/>
              </a:ext>
            </a:extLst>
          </p:cNvPr>
          <p:cNvSpPr>
            <a:spLocks noGrp="1"/>
          </p:cNvSpPr>
          <p:nvPr>
            <p:ph type="title"/>
          </p:nvPr>
        </p:nvSpPr>
        <p:spPr>
          <a:xfrm>
            <a:off x="1935480" y="377088"/>
            <a:ext cx="5406902" cy="1469965"/>
          </a:xfrm>
        </p:spPr>
        <p:txBody>
          <a:bodyPr anchor="ctr">
            <a:normAutofit/>
          </a:bodyPr>
          <a:lstStyle/>
          <a:p>
            <a:r>
              <a:rPr lang="en-US" dirty="0">
                <a:latin typeface="Franklin Gothic Book" panose="020B0503020102020204" pitchFamily="34" charset="0"/>
                <a:cs typeface="Segoe UI" panose="020B0502040204020203" pitchFamily="34" charset="0"/>
              </a:rPr>
              <a:t>1 John 3:1-14</a:t>
            </a:r>
          </a:p>
        </p:txBody>
      </p:sp>
      <p:sp>
        <p:nvSpPr>
          <p:cNvPr id="3" name="Content Placeholder 2">
            <a:extLst>
              <a:ext uri="{FF2B5EF4-FFF2-40B4-BE49-F238E27FC236}">
                <a16:creationId xmlns:a16="http://schemas.microsoft.com/office/drawing/2014/main" id="{3BF933A4-33C5-4102-BBB0-9B15EFF2F292}"/>
              </a:ext>
            </a:extLst>
          </p:cNvPr>
          <p:cNvSpPr>
            <a:spLocks noGrp="1"/>
          </p:cNvSpPr>
          <p:nvPr>
            <p:ph idx="1"/>
          </p:nvPr>
        </p:nvSpPr>
        <p:spPr>
          <a:xfrm>
            <a:off x="1020932" y="1609716"/>
            <a:ext cx="10049522" cy="4431947"/>
          </a:xfrm>
        </p:spPr>
        <p:txBody>
          <a:bodyPr vert="horz" lIns="91440" tIns="45720" rIns="91440" bIns="45720" rtlCol="0" anchor="t">
            <a:normAutofit fontScale="92500" lnSpcReduction="20000"/>
          </a:bodyPr>
          <a:lstStyle/>
          <a:p>
            <a:pPr marL="0" indent="0" algn="just">
              <a:buNone/>
            </a:pPr>
            <a:r>
              <a:rPr lang="en-US" sz="2000" dirty="0">
                <a:latin typeface="Segoe UI" panose="020B0502040204020203" pitchFamily="34" charset="0"/>
                <a:cs typeface="Segoe UI" panose="020B0502040204020203" pitchFamily="34" charset="0"/>
              </a:rPr>
              <a:t>Behold, what manner of love the Father hath bestowed upon us, that we should be called the sons of God: therefore the world </a:t>
            </a:r>
            <a:r>
              <a:rPr lang="en-US" sz="2000" dirty="0" err="1">
                <a:latin typeface="Segoe UI" panose="020B0502040204020203" pitchFamily="34" charset="0"/>
                <a:cs typeface="Segoe UI" panose="020B0502040204020203" pitchFamily="34" charset="0"/>
              </a:rPr>
              <a:t>knoweth</a:t>
            </a:r>
            <a:r>
              <a:rPr lang="en-US" sz="2000" dirty="0">
                <a:latin typeface="Segoe UI" panose="020B0502040204020203" pitchFamily="34" charset="0"/>
                <a:cs typeface="Segoe UI" panose="020B0502040204020203" pitchFamily="34" charset="0"/>
              </a:rPr>
              <a:t> us not, because it knew him not. 2 Beloved, now are we the sons of God, and it doth not yet appear what we shall be: but we know that, when he shall appear, we shall be like him; for we shall see him as he is. 3 And every man that hath this hope in him </a:t>
            </a:r>
            <a:r>
              <a:rPr lang="en-US" sz="2000" dirty="0" err="1">
                <a:solidFill>
                  <a:schemeClr val="accent5"/>
                </a:solidFill>
                <a:latin typeface="Segoe UI" panose="020B0502040204020203" pitchFamily="34" charset="0"/>
                <a:cs typeface="Segoe UI" panose="020B0502040204020203" pitchFamily="34" charset="0"/>
              </a:rPr>
              <a:t>purifieth</a:t>
            </a:r>
            <a:r>
              <a:rPr lang="en-US" sz="2000" dirty="0">
                <a:solidFill>
                  <a:schemeClr val="accent5"/>
                </a:solidFill>
                <a:latin typeface="Segoe UI" panose="020B0502040204020203" pitchFamily="34" charset="0"/>
                <a:cs typeface="Segoe UI" panose="020B0502040204020203" pitchFamily="34" charset="0"/>
              </a:rPr>
              <a:t> himself</a:t>
            </a:r>
            <a:r>
              <a:rPr lang="en-US" sz="2000" dirty="0">
                <a:latin typeface="Segoe UI" panose="020B0502040204020203" pitchFamily="34" charset="0"/>
                <a:cs typeface="Segoe UI" panose="020B0502040204020203" pitchFamily="34" charset="0"/>
              </a:rPr>
              <a:t>, even as he is pure. 4 Whosoever </a:t>
            </a:r>
            <a:r>
              <a:rPr lang="en-US" sz="2000" dirty="0" err="1">
                <a:latin typeface="Segoe UI" panose="020B0502040204020203" pitchFamily="34" charset="0"/>
                <a:cs typeface="Segoe UI" panose="020B0502040204020203" pitchFamily="34" charset="0"/>
              </a:rPr>
              <a:t>committeth</a:t>
            </a:r>
            <a:r>
              <a:rPr lang="en-US" sz="2000" dirty="0">
                <a:latin typeface="Segoe UI" panose="020B0502040204020203" pitchFamily="34" charset="0"/>
                <a:cs typeface="Segoe UI" panose="020B0502040204020203" pitchFamily="34" charset="0"/>
              </a:rPr>
              <a:t> sin </a:t>
            </a:r>
            <a:r>
              <a:rPr lang="en-US" sz="2000" dirty="0" err="1">
                <a:latin typeface="Segoe UI" panose="020B0502040204020203" pitchFamily="34" charset="0"/>
                <a:cs typeface="Segoe UI" panose="020B0502040204020203" pitchFamily="34" charset="0"/>
              </a:rPr>
              <a:t>transgresseth</a:t>
            </a:r>
            <a:r>
              <a:rPr lang="en-US" sz="2000" dirty="0">
                <a:latin typeface="Segoe UI" panose="020B0502040204020203" pitchFamily="34" charset="0"/>
                <a:cs typeface="Segoe UI" panose="020B0502040204020203" pitchFamily="34" charset="0"/>
              </a:rPr>
              <a:t> also the law: </a:t>
            </a:r>
            <a:r>
              <a:rPr lang="en-US" sz="2000" dirty="0">
                <a:solidFill>
                  <a:schemeClr val="accent5"/>
                </a:solidFill>
                <a:latin typeface="Segoe UI" panose="020B0502040204020203" pitchFamily="34" charset="0"/>
                <a:cs typeface="Segoe UI" panose="020B0502040204020203" pitchFamily="34" charset="0"/>
              </a:rPr>
              <a:t>for sin is the transgression of the law.</a:t>
            </a:r>
            <a:r>
              <a:rPr lang="en-US" sz="2000" dirty="0">
                <a:latin typeface="Segoe UI" panose="020B0502040204020203" pitchFamily="34" charset="0"/>
                <a:cs typeface="Segoe UI" panose="020B0502040204020203" pitchFamily="34" charset="0"/>
              </a:rPr>
              <a:t> 5 And ye know that he was manifested to take away our sins; and </a:t>
            </a:r>
            <a:r>
              <a:rPr lang="en-US" sz="2000" dirty="0">
                <a:solidFill>
                  <a:schemeClr val="accent5"/>
                </a:solidFill>
                <a:latin typeface="Segoe UI" panose="020B0502040204020203" pitchFamily="34" charset="0"/>
                <a:cs typeface="Segoe UI" panose="020B0502040204020203" pitchFamily="34" charset="0"/>
              </a:rPr>
              <a:t>in him is no sin.</a:t>
            </a:r>
            <a:r>
              <a:rPr lang="en-US" sz="2000" dirty="0">
                <a:latin typeface="Segoe UI" panose="020B0502040204020203" pitchFamily="34" charset="0"/>
                <a:cs typeface="Segoe UI" panose="020B0502040204020203" pitchFamily="34" charset="0"/>
              </a:rPr>
              <a:t> 6 Whosoever </a:t>
            </a:r>
            <a:r>
              <a:rPr lang="en-US" sz="2000" dirty="0" err="1">
                <a:solidFill>
                  <a:schemeClr val="accent5"/>
                </a:solidFill>
                <a:latin typeface="Segoe UI" panose="020B0502040204020203" pitchFamily="34" charset="0"/>
                <a:cs typeface="Segoe UI" panose="020B0502040204020203" pitchFamily="34" charset="0"/>
              </a:rPr>
              <a:t>abideth</a:t>
            </a:r>
            <a:r>
              <a:rPr lang="en-US" sz="2000" dirty="0">
                <a:solidFill>
                  <a:schemeClr val="accent5"/>
                </a:solidFill>
                <a:latin typeface="Segoe UI" panose="020B0502040204020203" pitchFamily="34" charset="0"/>
                <a:cs typeface="Segoe UI" panose="020B0502040204020203" pitchFamily="34" charset="0"/>
              </a:rPr>
              <a:t> in him </a:t>
            </a:r>
            <a:r>
              <a:rPr lang="en-US" sz="2000" dirty="0" err="1">
                <a:solidFill>
                  <a:schemeClr val="accent5"/>
                </a:solidFill>
                <a:latin typeface="Segoe UI" panose="020B0502040204020203" pitchFamily="34" charset="0"/>
                <a:cs typeface="Segoe UI" panose="020B0502040204020203" pitchFamily="34" charset="0"/>
              </a:rPr>
              <a:t>sinneth</a:t>
            </a:r>
            <a:r>
              <a:rPr lang="en-US" sz="2000" dirty="0">
                <a:solidFill>
                  <a:schemeClr val="accent5"/>
                </a:solidFill>
                <a:latin typeface="Segoe UI" panose="020B0502040204020203" pitchFamily="34" charset="0"/>
                <a:cs typeface="Segoe UI" panose="020B0502040204020203" pitchFamily="34" charset="0"/>
              </a:rPr>
              <a:t> not:</a:t>
            </a:r>
            <a:r>
              <a:rPr lang="en-US" sz="2000" dirty="0">
                <a:latin typeface="Segoe UI" panose="020B0502040204020203" pitchFamily="34" charset="0"/>
                <a:cs typeface="Segoe UI" panose="020B0502040204020203" pitchFamily="34" charset="0"/>
              </a:rPr>
              <a:t> whosoever </a:t>
            </a:r>
            <a:r>
              <a:rPr lang="en-US" sz="2000" dirty="0" err="1">
                <a:solidFill>
                  <a:schemeClr val="accent5"/>
                </a:solidFill>
                <a:latin typeface="Segoe UI" panose="020B0502040204020203" pitchFamily="34" charset="0"/>
                <a:cs typeface="Segoe UI" panose="020B0502040204020203" pitchFamily="34" charset="0"/>
              </a:rPr>
              <a:t>sinneth</a:t>
            </a:r>
            <a:r>
              <a:rPr lang="en-US" sz="2000" dirty="0">
                <a:solidFill>
                  <a:schemeClr val="accent5"/>
                </a:solidFill>
                <a:latin typeface="Segoe UI" panose="020B0502040204020203" pitchFamily="34" charset="0"/>
                <a:cs typeface="Segoe UI" panose="020B0502040204020203" pitchFamily="34" charset="0"/>
              </a:rPr>
              <a:t> hath not seen him, neither known him.</a:t>
            </a:r>
            <a:r>
              <a:rPr lang="en-US" sz="2000" dirty="0">
                <a:latin typeface="Segoe UI" panose="020B0502040204020203" pitchFamily="34" charset="0"/>
                <a:cs typeface="Segoe UI" panose="020B0502040204020203" pitchFamily="34" charset="0"/>
              </a:rPr>
              <a:t> 7 Little children, let no man deceive you: </a:t>
            </a:r>
            <a:r>
              <a:rPr lang="en-US" sz="2000" dirty="0">
                <a:solidFill>
                  <a:schemeClr val="accent5"/>
                </a:solidFill>
                <a:latin typeface="Segoe UI" panose="020B0502040204020203" pitchFamily="34" charset="0"/>
                <a:cs typeface="Segoe UI" panose="020B0502040204020203" pitchFamily="34" charset="0"/>
              </a:rPr>
              <a:t>he that doeth righteousness is righteous,</a:t>
            </a:r>
            <a:r>
              <a:rPr lang="en-US" sz="2000" dirty="0">
                <a:latin typeface="Segoe UI" panose="020B0502040204020203" pitchFamily="34" charset="0"/>
                <a:cs typeface="Segoe UI" panose="020B0502040204020203" pitchFamily="34" charset="0"/>
              </a:rPr>
              <a:t> even as he is righteous. 8 </a:t>
            </a:r>
            <a:r>
              <a:rPr lang="en-US" sz="2000" dirty="0">
                <a:solidFill>
                  <a:schemeClr val="accent5"/>
                </a:solidFill>
                <a:latin typeface="Segoe UI" panose="020B0502040204020203" pitchFamily="34" charset="0"/>
                <a:cs typeface="Segoe UI" panose="020B0502040204020203" pitchFamily="34" charset="0"/>
              </a:rPr>
              <a:t>He that </a:t>
            </a:r>
            <a:r>
              <a:rPr lang="en-US" sz="2000" dirty="0" err="1">
                <a:solidFill>
                  <a:schemeClr val="accent5"/>
                </a:solidFill>
                <a:latin typeface="Segoe UI" panose="020B0502040204020203" pitchFamily="34" charset="0"/>
                <a:cs typeface="Segoe UI" panose="020B0502040204020203" pitchFamily="34" charset="0"/>
              </a:rPr>
              <a:t>committeth</a:t>
            </a:r>
            <a:r>
              <a:rPr lang="en-US" sz="2000" dirty="0">
                <a:solidFill>
                  <a:schemeClr val="accent5"/>
                </a:solidFill>
                <a:latin typeface="Segoe UI" panose="020B0502040204020203" pitchFamily="34" charset="0"/>
                <a:cs typeface="Segoe UI" panose="020B0502040204020203" pitchFamily="34" charset="0"/>
              </a:rPr>
              <a:t> sin is of the devil;</a:t>
            </a:r>
            <a:r>
              <a:rPr lang="en-US" sz="2000" dirty="0">
                <a:latin typeface="Segoe UI" panose="020B0502040204020203" pitchFamily="34" charset="0"/>
                <a:cs typeface="Segoe UI" panose="020B0502040204020203" pitchFamily="34" charset="0"/>
              </a:rPr>
              <a:t> for the devil </a:t>
            </a:r>
            <a:r>
              <a:rPr lang="en-US" sz="2000" dirty="0" err="1">
                <a:latin typeface="Segoe UI" panose="020B0502040204020203" pitchFamily="34" charset="0"/>
                <a:cs typeface="Segoe UI" panose="020B0502040204020203" pitchFamily="34" charset="0"/>
              </a:rPr>
              <a:t>sinneth</a:t>
            </a:r>
            <a:r>
              <a:rPr lang="en-US" sz="2000" dirty="0">
                <a:latin typeface="Segoe UI" panose="020B0502040204020203" pitchFamily="34" charset="0"/>
                <a:cs typeface="Segoe UI" panose="020B0502040204020203" pitchFamily="34" charset="0"/>
              </a:rPr>
              <a:t> from the beginning. </a:t>
            </a:r>
            <a:r>
              <a:rPr lang="en-US" sz="2000" dirty="0">
                <a:solidFill>
                  <a:schemeClr val="accent5"/>
                </a:solidFill>
                <a:latin typeface="Segoe UI" panose="020B0502040204020203" pitchFamily="34" charset="0"/>
                <a:cs typeface="Segoe UI" panose="020B0502040204020203" pitchFamily="34" charset="0"/>
              </a:rPr>
              <a:t>For this purpose the Son of God was manifested, that he might destroy the works of the devil.</a:t>
            </a:r>
            <a:r>
              <a:rPr lang="en-US" sz="2000" dirty="0">
                <a:latin typeface="Segoe UI" panose="020B0502040204020203" pitchFamily="34" charset="0"/>
                <a:cs typeface="Segoe UI" panose="020B0502040204020203" pitchFamily="34" charset="0"/>
              </a:rPr>
              <a:t> 9 Whosoever is born of God doth not commit sin; for his seed </a:t>
            </a:r>
            <a:r>
              <a:rPr lang="en-US" sz="2000" dirty="0" err="1">
                <a:latin typeface="Segoe UI" panose="020B0502040204020203" pitchFamily="34" charset="0"/>
                <a:cs typeface="Segoe UI" panose="020B0502040204020203" pitchFamily="34" charset="0"/>
              </a:rPr>
              <a:t>remaineth</a:t>
            </a:r>
            <a:r>
              <a:rPr lang="en-US" sz="2000" dirty="0">
                <a:latin typeface="Segoe UI" panose="020B0502040204020203" pitchFamily="34" charset="0"/>
                <a:cs typeface="Segoe UI" panose="020B0502040204020203" pitchFamily="34" charset="0"/>
              </a:rPr>
              <a:t> in him: and he cannot sin, because he is born of God. 10 </a:t>
            </a:r>
            <a:r>
              <a:rPr lang="en-US" sz="2000" dirty="0">
                <a:solidFill>
                  <a:schemeClr val="accent5"/>
                </a:solidFill>
                <a:latin typeface="Segoe UI" panose="020B0502040204020203" pitchFamily="34" charset="0"/>
                <a:cs typeface="Segoe UI" panose="020B0502040204020203" pitchFamily="34" charset="0"/>
              </a:rPr>
              <a:t>In this the children of God are manifest,</a:t>
            </a:r>
            <a:r>
              <a:rPr lang="en-US" sz="2000" dirty="0">
                <a:latin typeface="Segoe UI" panose="020B0502040204020203" pitchFamily="34" charset="0"/>
                <a:cs typeface="Segoe UI" panose="020B0502040204020203" pitchFamily="34" charset="0"/>
              </a:rPr>
              <a:t> and </a:t>
            </a:r>
            <a:r>
              <a:rPr lang="en-US" sz="2000" dirty="0">
                <a:solidFill>
                  <a:schemeClr val="accent5"/>
                </a:solidFill>
                <a:latin typeface="Segoe UI" panose="020B0502040204020203" pitchFamily="34" charset="0"/>
                <a:cs typeface="Segoe UI" panose="020B0502040204020203" pitchFamily="34" charset="0"/>
              </a:rPr>
              <a:t>the children of the devil:</a:t>
            </a:r>
            <a:r>
              <a:rPr lang="en-US" sz="2000" dirty="0">
                <a:latin typeface="Segoe UI" panose="020B0502040204020203" pitchFamily="34" charset="0"/>
                <a:cs typeface="Segoe UI" panose="020B0502040204020203" pitchFamily="34" charset="0"/>
              </a:rPr>
              <a:t> whosoever doeth not righteousness is not of God, neither he that loveth not his brother. 11 For this is the message that ye heard from the beginning, that we should love one another. 12 Not as Cain, </a:t>
            </a:r>
            <a:r>
              <a:rPr lang="en-US" sz="2000" dirty="0">
                <a:solidFill>
                  <a:schemeClr val="accent5"/>
                </a:solidFill>
                <a:latin typeface="Segoe UI" panose="020B0502040204020203" pitchFamily="34" charset="0"/>
                <a:cs typeface="Segoe UI" panose="020B0502040204020203" pitchFamily="34" charset="0"/>
              </a:rPr>
              <a:t>who was of that wicked one,</a:t>
            </a:r>
            <a:r>
              <a:rPr lang="en-US" sz="2000" dirty="0">
                <a:latin typeface="Segoe UI" panose="020B0502040204020203" pitchFamily="34" charset="0"/>
                <a:cs typeface="Segoe UI" panose="020B0502040204020203" pitchFamily="34" charset="0"/>
              </a:rPr>
              <a:t> and slew his brother. And wherefore slew he him? </a:t>
            </a:r>
            <a:r>
              <a:rPr lang="en-US" sz="2000" dirty="0">
                <a:solidFill>
                  <a:schemeClr val="accent5"/>
                </a:solidFill>
                <a:latin typeface="Segoe UI" panose="020B0502040204020203" pitchFamily="34" charset="0"/>
                <a:cs typeface="Segoe UI" panose="020B0502040204020203" pitchFamily="34" charset="0"/>
              </a:rPr>
              <a:t>Because his own works were evil, and his brother's righteous.</a:t>
            </a:r>
            <a:r>
              <a:rPr lang="en-US" sz="2000" dirty="0">
                <a:latin typeface="Segoe UI" panose="020B0502040204020203" pitchFamily="34" charset="0"/>
                <a:cs typeface="Segoe UI" panose="020B0502040204020203" pitchFamily="34" charset="0"/>
              </a:rPr>
              <a:t> 13 Marvel not, my brethren, if the world hate you. 14 We know that we have passed from death unto life, because we love the brethren. He that loveth not his brother </a:t>
            </a:r>
            <a:r>
              <a:rPr lang="en-US" sz="2000" dirty="0" err="1">
                <a:latin typeface="Segoe UI" panose="020B0502040204020203" pitchFamily="34" charset="0"/>
                <a:cs typeface="Segoe UI" panose="020B0502040204020203" pitchFamily="34" charset="0"/>
              </a:rPr>
              <a:t>abideth</a:t>
            </a:r>
            <a:r>
              <a:rPr lang="en-US" sz="2000" dirty="0">
                <a:latin typeface="Segoe UI" panose="020B0502040204020203" pitchFamily="34" charset="0"/>
                <a:cs typeface="Segoe UI" panose="020B0502040204020203" pitchFamily="34" charset="0"/>
              </a:rPr>
              <a:t> in death.</a:t>
            </a:r>
            <a:endParaRPr lang="en-US" sz="2000" dirty="0">
              <a:latin typeface="Franklin Gothic Book" panose="020B0503020102020204" pitchFamily="34" charset="0"/>
            </a:endParaRPr>
          </a:p>
        </p:txBody>
      </p:sp>
      <p:pic>
        <p:nvPicPr>
          <p:cNvPr id="4" name="Graphic 3" descr="Chat">
            <a:extLst>
              <a:ext uri="{FF2B5EF4-FFF2-40B4-BE49-F238E27FC236}">
                <a16:creationId xmlns:a16="http://schemas.microsoft.com/office/drawing/2014/main" id="{AEE98CC8-0F49-4433-9FD0-35E20C04B5D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25242" y="350623"/>
            <a:ext cx="1097280" cy="1097280"/>
          </a:xfrm>
          <a:prstGeom prst="rect">
            <a:avLst/>
          </a:prstGeom>
        </p:spPr>
      </p:pic>
      <p:pic>
        <p:nvPicPr>
          <p:cNvPr id="8" name="Graphic 7">
            <a:extLst>
              <a:ext uri="{FF2B5EF4-FFF2-40B4-BE49-F238E27FC236}">
                <a16:creationId xmlns:a16="http://schemas.microsoft.com/office/drawing/2014/main" id="{590430A8-7125-464C-98BA-3409573DB57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alphaModFix amt="15000"/>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641431" y="816337"/>
            <a:ext cx="5225327" cy="5225327"/>
          </a:xfrm>
          <a:prstGeom prst="rect">
            <a:avLst/>
          </a:prstGeom>
        </p:spPr>
      </p:pic>
      <p:sp>
        <p:nvSpPr>
          <p:cNvPr id="5" name="TextBox 4">
            <a:extLst>
              <a:ext uri="{FF2B5EF4-FFF2-40B4-BE49-F238E27FC236}">
                <a16:creationId xmlns:a16="http://schemas.microsoft.com/office/drawing/2014/main" id="{0F812B2F-09DD-4289-BA52-56FEB94784CD}"/>
              </a:ext>
            </a:extLst>
          </p:cNvPr>
          <p:cNvSpPr txBox="1"/>
          <p:nvPr/>
        </p:nvSpPr>
        <p:spPr>
          <a:xfrm>
            <a:off x="430915" y="6365289"/>
            <a:ext cx="5983550" cy="307777"/>
          </a:xfrm>
          <a:prstGeom prst="rect">
            <a:avLst/>
          </a:prstGeom>
          <a:noFill/>
        </p:spPr>
        <p:txBody>
          <a:bodyPr wrap="square" rtlCol="0">
            <a:spAutoFit/>
          </a:bodyPr>
          <a:lstStyle/>
          <a:p>
            <a:r>
              <a:rPr lang="en-US" sz="1400" dirty="0"/>
              <a:t>https://www.ancient-hebrew.org/definition/word.htm</a:t>
            </a:r>
          </a:p>
        </p:txBody>
      </p:sp>
    </p:spTree>
    <p:extLst>
      <p:ext uri="{BB962C8B-B14F-4D97-AF65-F5344CB8AC3E}">
        <p14:creationId xmlns:p14="http://schemas.microsoft.com/office/powerpoint/2010/main" val="28809097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8F6D58-1A39-41ED-99F7-0CE9F03BD344}"/>
              </a:ext>
            </a:extLst>
          </p:cNvPr>
          <p:cNvSpPr>
            <a:spLocks noGrp="1"/>
          </p:cNvSpPr>
          <p:nvPr>
            <p:ph type="title"/>
          </p:nvPr>
        </p:nvSpPr>
        <p:spPr>
          <a:xfrm>
            <a:off x="1935480" y="377088"/>
            <a:ext cx="5406902" cy="1469965"/>
          </a:xfrm>
        </p:spPr>
        <p:txBody>
          <a:bodyPr anchor="ctr">
            <a:normAutofit/>
          </a:bodyPr>
          <a:lstStyle/>
          <a:p>
            <a:r>
              <a:rPr lang="en-US" dirty="0">
                <a:latin typeface="Franklin Gothic Book" panose="020B0503020102020204" pitchFamily="34" charset="0"/>
                <a:cs typeface="Segoe UI" panose="020B0502040204020203" pitchFamily="34" charset="0"/>
              </a:rPr>
              <a:t>Qualities about Sin</a:t>
            </a:r>
          </a:p>
        </p:txBody>
      </p:sp>
      <p:sp>
        <p:nvSpPr>
          <p:cNvPr id="3" name="Content Placeholder 2">
            <a:extLst>
              <a:ext uri="{FF2B5EF4-FFF2-40B4-BE49-F238E27FC236}">
                <a16:creationId xmlns:a16="http://schemas.microsoft.com/office/drawing/2014/main" id="{3BF933A4-33C5-4102-BBB0-9B15EFF2F292}"/>
              </a:ext>
            </a:extLst>
          </p:cNvPr>
          <p:cNvSpPr>
            <a:spLocks noGrp="1"/>
          </p:cNvSpPr>
          <p:nvPr>
            <p:ph idx="1"/>
          </p:nvPr>
        </p:nvSpPr>
        <p:spPr>
          <a:xfrm>
            <a:off x="2026394" y="1609716"/>
            <a:ext cx="8369357" cy="3885561"/>
          </a:xfrm>
        </p:spPr>
        <p:txBody>
          <a:bodyPr vert="horz" lIns="91440" tIns="45720" rIns="91440" bIns="45720" rtlCol="0" anchor="t">
            <a:normAutofit fontScale="92500" lnSpcReduction="20000"/>
          </a:bodyPr>
          <a:lstStyle/>
          <a:p>
            <a:r>
              <a:rPr lang="en-US" sz="2000" dirty="0">
                <a:latin typeface="Segoe UI" panose="020B0502040204020203" pitchFamily="34" charset="0"/>
                <a:cs typeface="Segoe UI" panose="020B0502040204020203" pitchFamily="34" charset="0"/>
              </a:rPr>
              <a:t>Sin is a condition that is common to all men (1 Jn. 1:7-10)</a:t>
            </a:r>
          </a:p>
          <a:p>
            <a:endParaRPr lang="en-US" sz="2000" dirty="0">
              <a:latin typeface="Segoe UI" panose="020B0502040204020203" pitchFamily="34" charset="0"/>
              <a:cs typeface="Segoe UI" panose="020B0502040204020203" pitchFamily="34" charset="0"/>
            </a:endParaRPr>
          </a:p>
          <a:p>
            <a:r>
              <a:rPr lang="en-US" sz="2000" dirty="0">
                <a:latin typeface="Segoe UI" panose="020B0502040204020203" pitchFamily="34" charset="0"/>
                <a:cs typeface="Segoe UI" panose="020B0502040204020203" pitchFamily="34" charset="0"/>
              </a:rPr>
              <a:t>In Christ, we have a choice to yield ourselves to sin or God (Rom. 6)</a:t>
            </a:r>
          </a:p>
          <a:p>
            <a:endParaRPr lang="en-US" sz="2000" dirty="0">
              <a:latin typeface="Segoe UI" panose="020B0502040204020203" pitchFamily="34" charset="0"/>
              <a:cs typeface="Segoe UI" panose="020B0502040204020203" pitchFamily="34" charset="0"/>
            </a:endParaRPr>
          </a:p>
          <a:p>
            <a:r>
              <a:rPr lang="en-US" sz="2000" dirty="0">
                <a:latin typeface="Segoe UI" panose="020B0502040204020203" pitchFamily="34" charset="0"/>
                <a:cs typeface="Segoe UI" panose="020B0502040204020203" pitchFamily="34" charset="0"/>
              </a:rPr>
              <a:t>Sin is imputed (Rom. 5:13-14)</a:t>
            </a:r>
          </a:p>
          <a:p>
            <a:endParaRPr lang="en-US" sz="2000" dirty="0">
              <a:latin typeface="Segoe UI" panose="020B0502040204020203" pitchFamily="34" charset="0"/>
              <a:cs typeface="Segoe UI" panose="020B0502040204020203" pitchFamily="34" charset="0"/>
            </a:endParaRPr>
          </a:p>
          <a:p>
            <a:r>
              <a:rPr lang="en-US" sz="2000" dirty="0">
                <a:latin typeface="Segoe UI" panose="020B0502040204020203" pitchFamily="34" charset="0"/>
                <a:cs typeface="Segoe UI" panose="020B0502040204020203" pitchFamily="34" charset="0"/>
              </a:rPr>
              <a:t>Sin is a matter of the conscious (Js. 4:17)</a:t>
            </a:r>
          </a:p>
          <a:p>
            <a:endParaRPr lang="en-US" sz="2000" dirty="0">
              <a:latin typeface="Segoe UI" panose="020B0502040204020203" pitchFamily="34" charset="0"/>
              <a:cs typeface="Segoe UI" panose="020B0502040204020203" pitchFamily="34" charset="0"/>
            </a:endParaRPr>
          </a:p>
          <a:p>
            <a:r>
              <a:rPr lang="en-US" sz="2000" dirty="0">
                <a:latin typeface="Segoe UI" panose="020B0502040204020203" pitchFamily="34" charset="0"/>
                <a:cs typeface="Segoe UI" panose="020B0502040204020203" pitchFamily="34" charset="0"/>
              </a:rPr>
              <a:t>Lust brings forth sin (Js. 1:14-15)</a:t>
            </a:r>
          </a:p>
          <a:p>
            <a:endParaRPr lang="en-US" sz="2000" dirty="0">
              <a:latin typeface="Segoe UI" panose="020B0502040204020203" pitchFamily="34" charset="0"/>
              <a:cs typeface="Segoe UI" panose="020B0502040204020203" pitchFamily="34" charset="0"/>
            </a:endParaRPr>
          </a:p>
          <a:p>
            <a:r>
              <a:rPr lang="en-US" sz="2000" dirty="0">
                <a:latin typeface="Segoe UI" panose="020B0502040204020203" pitchFamily="34" charset="0"/>
                <a:cs typeface="Segoe UI" panose="020B0502040204020203" pitchFamily="34" charset="0"/>
              </a:rPr>
              <a:t>Sin postures itself as a solution</a:t>
            </a:r>
          </a:p>
        </p:txBody>
      </p:sp>
      <p:pic>
        <p:nvPicPr>
          <p:cNvPr id="4" name="Graphic 3" descr="Chat">
            <a:extLst>
              <a:ext uri="{FF2B5EF4-FFF2-40B4-BE49-F238E27FC236}">
                <a16:creationId xmlns:a16="http://schemas.microsoft.com/office/drawing/2014/main" id="{AEE98CC8-0F49-4433-9FD0-35E20C04B5D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38200" y="2880360"/>
            <a:ext cx="1097280" cy="1097280"/>
          </a:xfrm>
          <a:prstGeom prst="rect">
            <a:avLst/>
          </a:prstGeom>
        </p:spPr>
      </p:pic>
      <p:pic>
        <p:nvPicPr>
          <p:cNvPr id="8" name="Graphic 7">
            <a:extLst>
              <a:ext uri="{FF2B5EF4-FFF2-40B4-BE49-F238E27FC236}">
                <a16:creationId xmlns:a16="http://schemas.microsoft.com/office/drawing/2014/main" id="{590430A8-7125-464C-98BA-3409573DB57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alphaModFix amt="15000"/>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641431" y="816337"/>
            <a:ext cx="5225327" cy="5225327"/>
          </a:xfrm>
          <a:prstGeom prst="rect">
            <a:avLst/>
          </a:prstGeom>
        </p:spPr>
      </p:pic>
    </p:spTree>
    <p:extLst>
      <p:ext uri="{BB962C8B-B14F-4D97-AF65-F5344CB8AC3E}">
        <p14:creationId xmlns:p14="http://schemas.microsoft.com/office/powerpoint/2010/main" val="10922385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F44781794_Research presentation_RVA_v3" id="{DF2794B4-2314-4F87-8639-5DCB9EEE28EE}" vid="{3B969E49-204F-4FF6-BD10-D26195B8D4D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96291512c1ee715ab617f4c07df79fc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8256c27c40ca5c40ce1cf6c44f0205df"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Props1.xml><?xml version="1.0" encoding="utf-8"?>
<ds:datastoreItem xmlns:ds="http://schemas.openxmlformats.org/officeDocument/2006/customXml" ds:itemID="{5CA875DA-F9FD-4F83-A049-3B1027B542DE}">
  <ds:schemaRefs>
    <ds:schemaRef ds:uri="http://schemas.microsoft.com/sharepoint/v3/contenttype/forms"/>
  </ds:schemaRefs>
</ds:datastoreItem>
</file>

<file path=customXml/itemProps2.xml><?xml version="1.0" encoding="utf-8"?>
<ds:datastoreItem xmlns:ds="http://schemas.openxmlformats.org/officeDocument/2006/customXml" ds:itemID="{B2AB02E3-5ADF-4BF0-9C1B-35CDF3FE95B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3C7D9E6-B0D9-433E-BD46-EB60F64F4DA8}">
  <ds:schemaRefs>
    <ds:schemaRef ds:uri="http://schemas.microsoft.com/office/2006/metadata/properties"/>
    <ds:schemaRef ds:uri="http://schemas.microsoft.com/office/infopath/2007/PartnerControls"/>
    <ds:schemaRef ds:uri="71af3243-3dd4-4a8d-8c0d-dd76da1f02a5"/>
  </ds:schemaRefs>
</ds:datastoreItem>
</file>

<file path=docProps/app.xml><?xml version="1.0" encoding="utf-8"?>
<Properties xmlns="http://schemas.openxmlformats.org/officeDocument/2006/extended-properties" xmlns:vt="http://schemas.openxmlformats.org/officeDocument/2006/docPropsVTypes">
  <Template>Research presentation</Template>
  <TotalTime>0</TotalTime>
  <Words>2458</Words>
  <Application>Microsoft Office PowerPoint</Application>
  <PresentationFormat>Widescreen</PresentationFormat>
  <Paragraphs>105</Paragraphs>
  <Slides>6</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Franklin Gothic Book</vt:lpstr>
      <vt:lpstr>Segoe UI</vt:lpstr>
      <vt:lpstr>Office Theme</vt:lpstr>
      <vt:lpstr>“Sin”</vt:lpstr>
      <vt:lpstr>What is the most challenging thing about sin?</vt:lpstr>
      <vt:lpstr>The Breakdown: Sin</vt:lpstr>
      <vt:lpstr>The First Mention of Sin</vt:lpstr>
      <vt:lpstr>1 John 3:1-14</vt:lpstr>
      <vt:lpstr>Qualities about Sin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2019-07-18T21:20:33Z</dcterms:created>
  <dcterms:modified xsi:type="dcterms:W3CDTF">2019-08-15T18:42:24Z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