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2"/>
  </p:notesMasterIdLst>
  <p:handoutMasterIdLst>
    <p:handoutMasterId r:id="rId13"/>
  </p:handoutMasterIdLst>
  <p:sldIdLst>
    <p:sldId id="256" r:id="rId5"/>
    <p:sldId id="266" r:id="rId6"/>
    <p:sldId id="267" r:id="rId7"/>
    <p:sldId id="263" r:id="rId8"/>
    <p:sldId id="262" r:id="rId9"/>
    <p:sldId id="269"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7463"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8/15/2019</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8/15/2019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733572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108502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8/15/2019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8/15/2019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“Word”</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The Wordplay Series</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6389636" cy="1469965"/>
          </a:xfrm>
        </p:spPr>
        <p:txBody>
          <a:bodyPr anchor="ctr">
            <a:normAutofit/>
          </a:bodyPr>
          <a:lstStyle/>
          <a:p>
            <a:r>
              <a:rPr lang="en-US" dirty="0">
                <a:latin typeface="Franklin Gothic Book" panose="020B0503020102020204" pitchFamily="34" charset="0"/>
                <a:cs typeface="Segoe UI" panose="020B0502040204020203" pitchFamily="34" charset="0"/>
              </a:rPr>
              <a:t>Why is Jesus referred to as the Word?</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Segoe UI" panose="020B0502040204020203" pitchFamily="34" charset="0"/>
                <a:cs typeface="Segoe UI" panose="020B0502040204020203" pitchFamily="34" charset="0"/>
              </a:rPr>
              <a:t>Discussion Question</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5" y="81353"/>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The Breakdown: Word</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1669002"/>
            <a:ext cx="9096585" cy="4372661"/>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“Word” appears 1,179 times in the bible (892 OT; 287 NT)</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Hebrew: </a:t>
            </a:r>
          </a:p>
          <a:p>
            <a:pPr lvl="1"/>
            <a:r>
              <a:rPr lang="en-US" sz="1600" dirty="0" err="1">
                <a:latin typeface="Segoe UI" panose="020B0502040204020203" pitchFamily="34" charset="0"/>
                <a:cs typeface="Segoe UI" panose="020B0502040204020203" pitchFamily="34" charset="0"/>
              </a:rPr>
              <a:t>Dabar</a:t>
            </a:r>
            <a:r>
              <a:rPr lang="en-US" sz="1600" dirty="0">
                <a:latin typeface="Segoe UI" panose="020B0502040204020203" pitchFamily="34" charset="0"/>
                <a:cs typeface="Segoe UI" panose="020B0502040204020203" pitchFamily="34" charset="0"/>
              </a:rPr>
              <a:t> – word, speech</a:t>
            </a:r>
          </a:p>
          <a:p>
            <a:endParaRPr lang="en-US" sz="2000" dirty="0">
              <a:latin typeface="Segoe UI" panose="020B0502040204020203" pitchFamily="34" charset="0"/>
              <a:cs typeface="Segoe UI" panose="020B0502040204020203" pitchFamily="34" charset="0"/>
            </a:endParaRPr>
          </a:p>
          <a:p>
            <a:r>
              <a:rPr lang="en-US" sz="2000" dirty="0">
                <a:latin typeface="Segoe UI" panose="020B0502040204020203" pitchFamily="34" charset="0"/>
                <a:cs typeface="Segoe UI" panose="020B0502040204020203" pitchFamily="34" charset="0"/>
              </a:rPr>
              <a:t>Greek: </a:t>
            </a:r>
          </a:p>
          <a:p>
            <a:pPr lvl="1"/>
            <a:r>
              <a:rPr lang="en-US" sz="1600" b="1" dirty="0">
                <a:latin typeface="Segoe UI" panose="020B0502040204020203" pitchFamily="34" charset="0"/>
                <a:cs typeface="Segoe UI" panose="020B0502040204020203" pitchFamily="34" charset="0"/>
              </a:rPr>
              <a:t>logos</a:t>
            </a:r>
            <a:r>
              <a:rPr lang="en-US" sz="1600" dirty="0">
                <a:latin typeface="Segoe UI" panose="020B0502040204020203" pitchFamily="34" charset="0"/>
                <a:cs typeface="Segoe UI" panose="020B0502040204020203" pitchFamily="34" charset="0"/>
              </a:rPr>
              <a:t> – a word (as embodying an idea, a statement, a speech. </a:t>
            </a:r>
          </a:p>
          <a:p>
            <a:pPr lvl="2"/>
            <a:r>
              <a:rPr lang="en-US" sz="1200" dirty="0">
                <a:latin typeface="Segoe UI" panose="020B0502040204020203" pitchFamily="34" charset="0"/>
                <a:cs typeface="Segoe UI" panose="020B0502040204020203" pitchFamily="34" charset="0"/>
              </a:rPr>
              <a:t>Usage: a word, speech, divine utterance, analogy.</a:t>
            </a:r>
          </a:p>
          <a:p>
            <a:pPr lvl="1"/>
            <a:r>
              <a:rPr lang="en-US" sz="1600" b="1" dirty="0">
                <a:latin typeface="Segoe UI" panose="020B0502040204020203" pitchFamily="34" charset="0"/>
                <a:cs typeface="Segoe UI" panose="020B0502040204020203" pitchFamily="34" charset="0"/>
              </a:rPr>
              <a:t>Rhema</a:t>
            </a:r>
            <a:r>
              <a:rPr lang="en-US" sz="1600" dirty="0">
                <a:latin typeface="Segoe UI" panose="020B0502040204020203" pitchFamily="34" charset="0"/>
                <a:cs typeface="Segoe UI" panose="020B0502040204020203" pitchFamily="34" charset="0"/>
              </a:rPr>
              <a:t> – a word, by implication a matter. Usage: a thing spoken, (a) a word or saying of any kind, as command, report, promise, (b) a thing, matter, business.</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935480" y="28825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In the Beginning…</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078664" y="1607226"/>
            <a:ext cx="8911891" cy="4962516"/>
          </a:xfrm>
        </p:spPr>
        <p:txBody>
          <a:bodyPr vert="horz" lIns="91440" tIns="45720" rIns="91440" bIns="45720" rtlCol="0" anchor="t">
            <a:normAutofit/>
          </a:bodyPr>
          <a:lstStyle/>
          <a:p>
            <a:r>
              <a:rPr lang="en-US" sz="1800" dirty="0">
                <a:latin typeface="Segoe UI" panose="020B0502040204020203" pitchFamily="34" charset="0"/>
                <a:cs typeface="Segoe UI" panose="020B0502040204020203" pitchFamily="34" charset="0"/>
              </a:rPr>
              <a:t>1 In the beginning was the </a:t>
            </a:r>
            <a:r>
              <a:rPr lang="en-US" sz="1800" dirty="0">
                <a:solidFill>
                  <a:schemeClr val="accent1"/>
                </a:solidFill>
                <a:latin typeface="Segoe UI" panose="020B0502040204020203" pitchFamily="34" charset="0"/>
                <a:cs typeface="Segoe UI" panose="020B0502040204020203" pitchFamily="34" charset="0"/>
              </a:rPr>
              <a:t>Word,</a:t>
            </a:r>
            <a:r>
              <a:rPr lang="en-US" sz="1800" dirty="0">
                <a:latin typeface="Segoe UI" panose="020B0502040204020203" pitchFamily="34" charset="0"/>
                <a:cs typeface="Segoe UI" panose="020B0502040204020203" pitchFamily="34" charset="0"/>
              </a:rPr>
              <a:t> and the Word was with God, and </a:t>
            </a:r>
            <a:r>
              <a:rPr lang="en-US" sz="1800" dirty="0">
                <a:solidFill>
                  <a:schemeClr val="accent1"/>
                </a:solidFill>
                <a:latin typeface="Segoe UI" panose="020B0502040204020203" pitchFamily="34" charset="0"/>
                <a:cs typeface="Segoe UI" panose="020B0502040204020203" pitchFamily="34" charset="0"/>
              </a:rPr>
              <a:t>the Word was God.</a:t>
            </a:r>
            <a:r>
              <a:rPr lang="en-US" sz="1800" dirty="0">
                <a:latin typeface="Segoe UI" panose="020B0502040204020203" pitchFamily="34" charset="0"/>
                <a:cs typeface="Segoe UI" panose="020B0502040204020203" pitchFamily="34" charset="0"/>
              </a:rPr>
              <a:t> 2 The same was in the beginning with God. 3 All things were made by him; and </a:t>
            </a:r>
            <a:r>
              <a:rPr lang="en-US" sz="1800" dirty="0">
                <a:solidFill>
                  <a:schemeClr val="accent1"/>
                </a:solidFill>
                <a:latin typeface="Segoe UI" panose="020B0502040204020203" pitchFamily="34" charset="0"/>
                <a:cs typeface="Segoe UI" panose="020B0502040204020203" pitchFamily="34" charset="0"/>
              </a:rPr>
              <a:t>without him was not any thing made that was made.</a:t>
            </a:r>
            <a:r>
              <a:rPr lang="en-US" sz="1800" dirty="0">
                <a:latin typeface="Segoe UI" panose="020B0502040204020203" pitchFamily="34" charset="0"/>
                <a:cs typeface="Segoe UI" panose="020B0502040204020203" pitchFamily="34" charset="0"/>
              </a:rPr>
              <a:t> 4 In him was life; and the life was the light of men. 5 And the light shineth in darkness; and the darkness comprehended it not. 6 There was a man sent from God, whose name was John. 7 The same came for a witness, to bear witness of the Light, that all men through him might believe. 8 He was not that Light, but was sent to bear witness of that Light. 9 That was the true Light, which </a:t>
            </a:r>
            <a:r>
              <a:rPr lang="en-US" sz="1800" dirty="0" err="1">
                <a:latin typeface="Segoe UI" panose="020B0502040204020203" pitchFamily="34" charset="0"/>
                <a:cs typeface="Segoe UI" panose="020B0502040204020203" pitchFamily="34" charset="0"/>
              </a:rPr>
              <a:t>lighteth</a:t>
            </a:r>
            <a:r>
              <a:rPr lang="en-US" sz="1800" dirty="0">
                <a:latin typeface="Segoe UI" panose="020B0502040204020203" pitchFamily="34" charset="0"/>
                <a:cs typeface="Segoe UI" panose="020B0502040204020203" pitchFamily="34" charset="0"/>
              </a:rPr>
              <a:t> every man that cometh into the world. 10 He was in the world, and the world was made by him, and the world knew him not. 11 He came unto his own, and his own received him not. 12 But as many as received him, to them gave he power to become the sons of God, even to them that believe on his name: 13 Which were born, not of blood, nor of the will of the flesh, nor of the will of man, but of God. 14 And the Word was made flesh, and dwelt among us, (and we beheld his glory, the glory as of the only begotten of the Father,) full of grace and truth.</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err="1">
                <a:latin typeface="Franklin Gothic Book" panose="020B0503020102020204" pitchFamily="34" charset="0"/>
                <a:cs typeface="Segoe UI" panose="020B0502040204020203" pitchFamily="34" charset="0"/>
              </a:rPr>
              <a:t>Davar</a:t>
            </a:r>
            <a:r>
              <a:rPr lang="en-US" dirty="0">
                <a:latin typeface="Franklin Gothic Book" panose="020B0503020102020204" pitchFamily="34" charset="0"/>
                <a:cs typeface="Segoe UI" panose="020B0502040204020203" pitchFamily="34" charset="0"/>
              </a:rPr>
              <a:t> or </a:t>
            </a:r>
            <a:r>
              <a:rPr lang="en-US" dirty="0" err="1">
                <a:latin typeface="Franklin Gothic Book" panose="020B0503020102020204" pitchFamily="34" charset="0"/>
                <a:cs typeface="Segoe UI" panose="020B0502040204020203" pitchFamily="34" charset="0"/>
              </a:rPr>
              <a:t>Dabar</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4431947"/>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It is derived from the parent root </a:t>
            </a:r>
            <a:r>
              <a:rPr lang="he-IL" sz="2000" dirty="0">
                <a:latin typeface="Segoe UI" panose="020B0502040204020203" pitchFamily="34" charset="0"/>
                <a:cs typeface="Segoe UI" panose="020B0502040204020203" pitchFamily="34" charset="0"/>
              </a:rPr>
              <a:t>דר (</a:t>
            </a:r>
            <a:r>
              <a:rPr lang="en-US" sz="2000" dirty="0">
                <a:latin typeface="Segoe UI" panose="020B0502040204020203" pitchFamily="34" charset="0"/>
                <a:cs typeface="Segoe UI" panose="020B0502040204020203" pitchFamily="34" charset="0"/>
              </a:rPr>
              <a:t> (DR), which means "order." </a:t>
            </a:r>
          </a:p>
          <a:p>
            <a:r>
              <a:rPr lang="en-US" sz="2000" dirty="0">
                <a:latin typeface="Franklin Gothic Book" panose="020B0503020102020204" pitchFamily="34" charset="0"/>
              </a:rPr>
              <a:t>The verb form of </a:t>
            </a:r>
            <a:r>
              <a:rPr lang="he-IL" sz="2000" dirty="0">
                <a:latin typeface="Franklin Gothic Book" panose="020B0503020102020204" pitchFamily="34" charset="0"/>
              </a:rPr>
              <a:t>דבר (</a:t>
            </a:r>
            <a:r>
              <a:rPr lang="en-US" sz="2000" dirty="0" err="1">
                <a:latin typeface="Franklin Gothic Book" panose="020B0503020102020204" pitchFamily="34" charset="0"/>
              </a:rPr>
              <a:t>davar</a:t>
            </a:r>
            <a:r>
              <a:rPr lang="en-US" sz="2000" dirty="0">
                <a:latin typeface="Franklin Gothic Book" panose="020B0503020102020204" pitchFamily="34" charset="0"/>
              </a:rPr>
              <a:t>) is </a:t>
            </a:r>
            <a:r>
              <a:rPr lang="he-IL" sz="2000" dirty="0">
                <a:latin typeface="Franklin Gothic Book" panose="020B0503020102020204" pitchFamily="34" charset="0"/>
              </a:rPr>
              <a:t>דבר (</a:t>
            </a:r>
            <a:r>
              <a:rPr lang="en-US" sz="2000" dirty="0">
                <a:latin typeface="Franklin Gothic Book" panose="020B0503020102020204" pitchFamily="34" charset="0"/>
              </a:rPr>
              <a:t>D.B.R, Strong's #1696) and is commonly found in the Biblical text meaning to "speak or order“</a:t>
            </a:r>
          </a:p>
          <a:p>
            <a:r>
              <a:rPr lang="en-US" sz="2000" dirty="0">
                <a:latin typeface="Franklin Gothic Book" panose="020B0503020102020204" pitchFamily="34" charset="0"/>
              </a:rPr>
              <a:t>Examples of words that use this form are: Deborah (bee) and wilderness.</a:t>
            </a:r>
          </a:p>
          <a:p>
            <a:r>
              <a:rPr lang="en-US" sz="2000" dirty="0" err="1">
                <a:latin typeface="Franklin Gothic Book" panose="020B0503020102020204" pitchFamily="34" charset="0"/>
              </a:rPr>
              <a:t>Davar</a:t>
            </a:r>
            <a:r>
              <a:rPr lang="en-US" sz="2000" dirty="0">
                <a:latin typeface="Franklin Gothic Book" panose="020B0503020102020204" pitchFamily="34" charset="0"/>
              </a:rPr>
              <a:t> is also frequently translated as “thing”</a:t>
            </a:r>
          </a:p>
          <a:p>
            <a:pPr marL="0" indent="0">
              <a:buNone/>
            </a:pPr>
            <a:endParaRPr lang="en-US" sz="2000" dirty="0">
              <a:latin typeface="Franklin Gothic Book" panose="020B0503020102020204" pitchFamily="34" charset="0"/>
            </a:endParaRPr>
          </a:p>
          <a:p>
            <a:pPr marL="0" indent="0">
              <a:buNone/>
            </a:pPr>
            <a:r>
              <a:rPr lang="en-US" sz="2000" dirty="0">
                <a:latin typeface="Franklin Gothic Book" panose="020B0503020102020204" pitchFamily="34" charset="0"/>
              </a:rPr>
              <a:t>Genesis 15:1 After these things the word of the Lord came unto Abram in a vision, saying, Fear not, Abram: I am thy shield, and thy exceeding great reward.</a:t>
            </a:r>
          </a:p>
          <a:p>
            <a:pPr marL="0" indent="0">
              <a:buNone/>
            </a:pPr>
            <a:r>
              <a:rPr lang="en-US" sz="2000" dirty="0">
                <a:latin typeface="Franklin Gothic Book" panose="020B0503020102020204" pitchFamily="34" charset="0"/>
              </a:rPr>
              <a:t>Genesis 11:8 Go to, let us go down, and there confound their language, that they may not understand one another's speech.</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5" name="TextBox 4">
            <a:extLst>
              <a:ext uri="{FF2B5EF4-FFF2-40B4-BE49-F238E27FC236}">
                <a16:creationId xmlns:a16="http://schemas.microsoft.com/office/drawing/2014/main" id="{0F812B2F-09DD-4289-BA52-56FEB94784CD}"/>
              </a:ext>
            </a:extLst>
          </p:cNvPr>
          <p:cNvSpPr txBox="1"/>
          <p:nvPr/>
        </p:nvSpPr>
        <p:spPr>
          <a:xfrm>
            <a:off x="430915" y="6365289"/>
            <a:ext cx="5983550" cy="307777"/>
          </a:xfrm>
          <a:prstGeom prst="rect">
            <a:avLst/>
          </a:prstGeom>
          <a:noFill/>
        </p:spPr>
        <p:txBody>
          <a:bodyPr wrap="square" rtlCol="0">
            <a:spAutoFit/>
          </a:bodyPr>
          <a:lstStyle/>
          <a:p>
            <a:r>
              <a:rPr lang="en-US" sz="1400" dirty="0"/>
              <a:t>https://www.ancient-hebrew.org/definition/word.htm</a:t>
            </a:r>
          </a:p>
        </p:txBody>
      </p:sp>
    </p:spTree>
    <p:extLst>
      <p:ext uri="{BB962C8B-B14F-4D97-AF65-F5344CB8AC3E}">
        <p14:creationId xmlns:p14="http://schemas.microsoft.com/office/powerpoint/2010/main" val="288090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Logos</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3885561"/>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Denotes the expression of thought – not just the name of an object</a:t>
            </a:r>
          </a:p>
          <a:p>
            <a:r>
              <a:rPr lang="en-US" sz="2000" dirty="0">
                <a:latin typeface="Segoe UI" panose="020B0502040204020203" pitchFamily="34" charset="0"/>
                <a:cs typeface="Segoe UI" panose="020B0502040204020203" pitchFamily="34" charset="0"/>
              </a:rPr>
              <a:t>Matthew 24:35 Heaven and earth shall pass away, but my words shall not pass away.</a:t>
            </a:r>
          </a:p>
          <a:p>
            <a:r>
              <a:rPr lang="en-US" sz="2000" dirty="0">
                <a:latin typeface="Segoe UI" panose="020B0502040204020203" pitchFamily="34" charset="0"/>
                <a:cs typeface="Segoe UI" panose="020B0502040204020203" pitchFamily="34" charset="0"/>
              </a:rPr>
              <a:t>An idea (Luke 7:7)</a:t>
            </a:r>
          </a:p>
          <a:p>
            <a:r>
              <a:rPr lang="en-US" sz="2000" dirty="0">
                <a:latin typeface="Segoe UI" panose="020B0502040204020203" pitchFamily="34" charset="0"/>
                <a:cs typeface="Segoe UI" panose="020B0502040204020203" pitchFamily="34" charset="0"/>
              </a:rPr>
              <a:t>A saying or statement (Heb. 4:12; Gal. 5:14)</a:t>
            </a:r>
          </a:p>
          <a:p>
            <a:r>
              <a:rPr lang="en-US" sz="2000" dirty="0">
                <a:latin typeface="Segoe UI" panose="020B0502040204020203" pitchFamily="34" charset="0"/>
                <a:cs typeface="Segoe UI" panose="020B0502040204020203" pitchFamily="34" charset="0"/>
              </a:rPr>
              <a:t>A direct revelation given by Christ (Acts 8:25)</a:t>
            </a:r>
          </a:p>
          <a:p>
            <a:endParaRPr lang="en-US" sz="2000" dirty="0">
              <a:latin typeface="Segoe UI" panose="020B0502040204020203" pitchFamily="34" charset="0"/>
              <a:cs typeface="Segoe UI" panose="020B0502040204020203" pitchFamily="34" charset="0"/>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109223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935480" y="37708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Rhema</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026394" y="1609716"/>
            <a:ext cx="8369357" cy="3885561"/>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Denotes that which is spoken, what is uttered in speech or writing</a:t>
            </a:r>
          </a:p>
          <a:p>
            <a:r>
              <a:rPr lang="en-US" sz="2000" dirty="0">
                <a:latin typeface="Segoe UI" panose="020B0502040204020203" pitchFamily="34" charset="0"/>
                <a:cs typeface="Segoe UI" panose="020B0502040204020203" pitchFamily="34" charset="0"/>
              </a:rPr>
              <a:t>Matthew 12:36 But I say unto you, That every </a:t>
            </a:r>
            <a:r>
              <a:rPr lang="en-US" sz="2000" dirty="0">
                <a:solidFill>
                  <a:schemeClr val="accent1"/>
                </a:solidFill>
                <a:latin typeface="Segoe UI" panose="020B0502040204020203" pitchFamily="34" charset="0"/>
                <a:cs typeface="Segoe UI" panose="020B0502040204020203" pitchFamily="34" charset="0"/>
              </a:rPr>
              <a:t>idle word </a:t>
            </a:r>
            <a:r>
              <a:rPr lang="en-US" sz="2000" dirty="0">
                <a:latin typeface="Segoe UI" panose="020B0502040204020203" pitchFamily="34" charset="0"/>
                <a:cs typeface="Segoe UI" panose="020B0502040204020203" pitchFamily="34" charset="0"/>
              </a:rPr>
              <a:t>that men shall speak, they shall give account thereof in the day of judgment.</a:t>
            </a:r>
          </a:p>
          <a:p>
            <a:r>
              <a:rPr lang="en-US" sz="2000" dirty="0">
                <a:latin typeface="Segoe UI" panose="020B0502040204020203" pitchFamily="34" charset="0"/>
                <a:cs typeface="Segoe UI" panose="020B0502040204020203" pitchFamily="34" charset="0"/>
              </a:rPr>
              <a:t>A statement or command </a:t>
            </a:r>
          </a:p>
          <a:p>
            <a:r>
              <a:rPr lang="en-US" sz="2000" dirty="0">
                <a:latin typeface="Segoe UI" panose="020B0502040204020203" pitchFamily="34" charset="0"/>
                <a:cs typeface="Segoe UI" panose="020B0502040204020203" pitchFamily="34" charset="0"/>
              </a:rPr>
              <a:t>The power of the spoken word is why prophesy is important. (1 Cor. 14:5)</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862618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2921</Words>
  <Application>Microsoft Office PowerPoint</Application>
  <PresentationFormat>Widescreen</PresentationFormat>
  <Paragraphs>123</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Franklin Gothic Book</vt:lpstr>
      <vt:lpstr>Segoe UI</vt:lpstr>
      <vt:lpstr>Office Theme</vt:lpstr>
      <vt:lpstr>“Word”</vt:lpstr>
      <vt:lpstr>Why is Jesus referred to as the Word?</vt:lpstr>
      <vt:lpstr>The Breakdown: Word</vt:lpstr>
      <vt:lpstr>In the Beginning…</vt:lpstr>
      <vt:lpstr>Davar or Dabar</vt:lpstr>
      <vt:lpstr>Logos</vt:lpstr>
      <vt:lpstr>Rhema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2019-07-18T21:20:33Z</dcterms:created>
  <dcterms:modified xsi:type="dcterms:W3CDTF">2019-08-15T18:42:02Z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