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56" r:id="rId2"/>
    <p:sldId id="279" r:id="rId3"/>
    <p:sldId id="257" r:id="rId4"/>
    <p:sldId id="260" r:id="rId5"/>
    <p:sldId id="280" r:id="rId6"/>
    <p:sldId id="27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090" autoAdjust="0"/>
  </p:normalViewPr>
  <p:slideViewPr>
    <p:cSldViewPr snapToGrid="0">
      <p:cViewPr varScale="1">
        <p:scale>
          <a:sx n="86" d="100"/>
          <a:sy n="86" d="100"/>
        </p:scale>
        <p:origin x="56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2019/01/24</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ZA" smtClean="0"/>
              <a:t>2019/01/24</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ZA" smtClean="0"/>
              <a:t>‹#›</a:t>
            </a:fld>
            <a:endParaRPr lang="en-ZA"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dirty="0"/>
              <a:t>2</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753360" y="3314701"/>
            <a:ext cx="3069500" cy="30511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23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endParaRPr lang="en-ZA" dirty="0"/>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endParaRPr lang="en-ZA" dirty="0"/>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2</a:t>
            </a:r>
            <a:endParaRPr lang="en-ZA" dirty="0"/>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3</a:t>
            </a:r>
            <a:endParaRPr lang="en-ZA" dirty="0"/>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877649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43036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dirty="0"/>
              <a:t>Section 1 Title</a:t>
            </a:r>
            <a:endParaRPr lang="en-ZA" dirty="0"/>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dirty="0"/>
              <a:t>Section 2 Title</a:t>
            </a:r>
            <a:endParaRPr lang="en-ZA"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dirty="0"/>
              <a:t>Section 3 Title</a:t>
            </a:r>
            <a:endParaRPr lang="en-ZA"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048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dirty="0"/>
              <a:t>Item Title</a:t>
            </a:r>
            <a:endParaRPr lang="en-ZA" dirty="0"/>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dirty="0"/>
              <a:t>Month, Year</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0900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6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8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ZA" dirty="0"/>
              <a:t>Add a footer</a:t>
            </a:r>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p:nvPr>
        </p:nvSpPr>
        <p:spPr>
          <a:xfrm>
            <a:off x="432000"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p:nvPr>
        </p:nvSpPr>
        <p:spPr>
          <a:xfrm>
            <a:off x="5709372"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3883617"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7335235"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6543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2">
    <p:bg>
      <p:bgPr>
        <a:solidFill>
          <a:schemeClr val="accent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45197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490809"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4549618"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6608427" y="1148060"/>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8667235"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ZA" dirty="0"/>
              <a:t>Add a footer</a:t>
            </a:r>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74837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p:nvPr>
        </p:nvSpPr>
        <p:spPr>
          <a:xfrm>
            <a:off x="5715235" y="1581663"/>
            <a:ext cx="4786225"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80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503924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505855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13976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dirty="0"/>
              <a:t>Thank You</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a:t>
            </a:r>
            <a:endParaRPr lang="en-ZA" dirty="0"/>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dirty="0"/>
              <a:t>Email</a:t>
            </a:r>
            <a:endParaRPr lang="en-ZA" dirty="0"/>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dirty="0"/>
              <a:t>Website</a:t>
            </a:r>
            <a:endParaRPr lang="en-ZA" dirty="0"/>
          </a:p>
        </p:txBody>
      </p:sp>
    </p:spTree>
    <p:extLst>
      <p:ext uri="{BB962C8B-B14F-4D97-AF65-F5344CB8AC3E}">
        <p14:creationId xmlns:p14="http://schemas.microsoft.com/office/powerpoint/2010/main" val="293038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7571908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0147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86063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ntro Copy">
    <p:bg>
      <p:bgPr>
        <a:solidFill>
          <a:schemeClr val="bg1">
            <a:lumMod val="95000"/>
          </a:schemeClr>
        </a:solidFill>
        <a:effectLst/>
      </p:bgPr>
    </p:bg>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518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421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Bullets 3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2349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Bullets 4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2</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3</a:t>
            </a:r>
            <a:endParaRPr lang="en-ZA" dirty="0"/>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4</a:t>
            </a:r>
            <a:endParaRPr lang="en-ZA" dirty="0"/>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623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bg1">
            <a:lumMod val="95000"/>
          </a:schemeClr>
        </a:solidFill>
        <a:effectLst/>
      </p:bgPr>
    </p:bg>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dirty="0"/>
              <a:t>Emphasized Text</a:t>
            </a:r>
            <a:endParaRPr lang="en-ZA" dirty="0"/>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77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31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ZA" dirty="0"/>
              <a:t>page </a:t>
            </a:r>
            <a:fld id="{19B51A1E-902D-48AF-9020-955120F399B6}" type="slidenum">
              <a:rPr lang="en-ZA" b="1" i="1" smtClean="0"/>
              <a:pPr/>
              <a:t>‹#›</a:t>
            </a:fld>
            <a:endParaRPr lang="en-ZA" b="1" i="1"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ZA" sz="2400" b="1" spc="-150" baseline="0" dirty="0">
                <a:solidFill>
                  <a:schemeClr val="accent1"/>
                </a:solidFill>
              </a:rPr>
              <a:t>Contoso</a:t>
            </a:r>
            <a:br>
              <a:rPr lang="en-ZA" sz="2400" b="1" spc="-150" baseline="0" dirty="0">
                <a:solidFill>
                  <a:schemeClr val="tx1">
                    <a:lumMod val="50000"/>
                    <a:lumOff val="50000"/>
                  </a:schemeClr>
                </a:solidFill>
              </a:rPr>
            </a:br>
            <a:r>
              <a:rPr lang="en-ZA" sz="1000" b="0" spc="0" baseline="0" dirty="0">
                <a:solidFill>
                  <a:schemeClr val="tx1">
                    <a:lumMod val="50000"/>
                    <a:lumOff val="50000"/>
                  </a:schemeClr>
                </a:solidFill>
              </a:rPr>
              <a:t>Pharmaceuticals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50" r:id="rId17"/>
    <p:sldLayoutId id="2147483652" r:id="rId18"/>
    <p:sldLayoutId id="2147483656" r:id="rId19"/>
    <p:sldLayoutId id="2147483657" r:id="rId20"/>
    <p:sldLayoutId id="2147483653" r:id="rId21"/>
    <p:sldLayoutId id="2147483677" r:id="rId22"/>
    <p:sldLayoutId id="2147483678" r:id="rId23"/>
    <p:sldLayoutId id="2147483654" r:id="rId24"/>
    <p:sldLayoutId id="2147483655" r:id="rId25"/>
    <p:sldLayoutId id="2147483660" r:id="rId26"/>
    <p:sldLayoutId id="2147483675" r:id="rId27"/>
    <p:sldLayoutId id="2147483676" r:id="rId28"/>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Stethescope and arms showing a medical professional taking a patient's blood pressure.  Picture includes blood pressure machine and clipboard.">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rotWithShape="1">
          <a:blip r:embed="rId2" cstate="screen">
            <a:extLst>
              <a:ext uri="{28A0092B-C50C-407E-A947-70E740481C1C}">
                <a14:useLocalDpi xmlns:a14="http://schemas.microsoft.com/office/drawing/2010/main"/>
              </a:ext>
            </a:extLst>
          </a:blip>
          <a:srcRect/>
          <a:stretch/>
        </p:blipFill>
        <p:spPr>
          <a:xfrm>
            <a:off x="136525" y="136525"/>
            <a:ext cx="11909425" cy="6584950"/>
          </a:xfrm>
        </p:spPr>
      </p:pic>
      <p:sp>
        <p:nvSpPr>
          <p:cNvPr id="26" name="Rectangle 25" title="Overlay Graphic">
            <a:extLst>
              <a:ext uri="{FF2B5EF4-FFF2-40B4-BE49-F238E27FC236}">
                <a16:creationId xmlns:a16="http://schemas.microsoft.com/office/drawing/2014/main" id="{817B6E89-6474-4AB4-90D5-2C2FB4120F12}"/>
              </a:ext>
            </a:extLst>
          </p:cNvPr>
          <p:cNvSpPr/>
          <p:nvPr/>
        </p:nvSpPr>
        <p:spPr bwMode="ltGray">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p:txBody>
          <a:bodyPr/>
          <a:lstStyle/>
          <a:p>
            <a:r>
              <a:rPr lang="en-ZA"/>
              <a:t>The Spiritual </a:t>
            </a:r>
            <a:r>
              <a:rPr lang="en-ZA" dirty="0"/>
              <a:t>Eye Exam</a:t>
            </a:r>
          </a:p>
        </p:txBody>
      </p:sp>
      <p:sp>
        <p:nvSpPr>
          <p:cNvPr id="3" name="Subtitle 2">
            <a:extLst>
              <a:ext uri="{FF2B5EF4-FFF2-40B4-BE49-F238E27FC236}">
                <a16:creationId xmlns:a16="http://schemas.microsoft.com/office/drawing/2014/main" id="{74DB1EEC-D590-4C80-ABB7-362BBE1F5A1B}"/>
              </a:ext>
            </a:extLst>
          </p:cNvPr>
          <p:cNvSpPr>
            <a:spLocks noGrp="1"/>
          </p:cNvSpPr>
          <p:nvPr>
            <p:ph type="subTitle" idx="1"/>
          </p:nvPr>
        </p:nvSpPr>
        <p:spPr bwMode="black"/>
        <p:txBody>
          <a:bodyPr/>
          <a:lstStyle/>
          <a:p>
            <a:r>
              <a:rPr lang="en-ZA" dirty="0"/>
              <a:t>The Operation Series</a:t>
            </a:r>
          </a:p>
        </p:txBody>
      </p:sp>
      <p:pic>
        <p:nvPicPr>
          <p:cNvPr id="10" name="Picture 9">
            <a:extLst>
              <a:ext uri="{FF2B5EF4-FFF2-40B4-BE49-F238E27FC236}">
                <a16:creationId xmlns:a16="http://schemas.microsoft.com/office/drawing/2014/main" id="{D389A28A-DA45-4ECE-8F4A-38CA20C16906}"/>
              </a:ext>
            </a:extLst>
          </p:cNvPr>
          <p:cNvPicPr>
            <a:picLocks noChangeAspect="1"/>
          </p:cNvPicPr>
          <p:nvPr/>
        </p:nvPicPr>
        <p:blipFill>
          <a:blip r:embed="rId3"/>
          <a:stretch>
            <a:fillRect/>
          </a:stretch>
        </p:blipFill>
        <p:spPr>
          <a:xfrm>
            <a:off x="10949396" y="261611"/>
            <a:ext cx="1083713" cy="1083713"/>
          </a:xfrm>
          <a:prstGeom prst="rect">
            <a:avLst/>
          </a:prstGeom>
        </p:spPr>
      </p:pic>
    </p:spTree>
    <p:extLst>
      <p:ext uri="{BB962C8B-B14F-4D97-AF65-F5344CB8AC3E}">
        <p14:creationId xmlns:p14="http://schemas.microsoft.com/office/powerpoint/2010/main" val="148523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66330" y="2064578"/>
            <a:ext cx="4847351" cy="4567450"/>
          </a:xfrm>
        </p:spPr>
        <p:txBody>
          <a:bodyPr/>
          <a:lstStyle/>
          <a:p>
            <a:r>
              <a:rPr lang="en-ZA" dirty="0"/>
              <a:t>Vision Depends as much on your brain as does your eyes. (2 Cor. 4:4) </a:t>
            </a:r>
          </a:p>
          <a:p>
            <a:r>
              <a:rPr lang="en-ZA" dirty="0"/>
              <a:t>The eye’s main job is to detect</a:t>
            </a:r>
            <a:r>
              <a:rPr lang="en-ZA" dirty="0">
                <a:solidFill>
                  <a:schemeClr val="tx1"/>
                </a:solidFill>
              </a:rPr>
              <a:t> patterns</a:t>
            </a:r>
            <a:r>
              <a:rPr lang="en-ZA" dirty="0"/>
              <a:t> of light. It works with your brain to turn them into images.</a:t>
            </a:r>
          </a:p>
          <a:p>
            <a:r>
              <a:rPr lang="en-ZA" dirty="0"/>
              <a:t>Light reflects off an object into your eye (cornea). It then enters the pupil, which is controlled by the Iris. In bright light,</a:t>
            </a:r>
            <a:r>
              <a:rPr lang="en-ZA" dirty="0">
                <a:solidFill>
                  <a:schemeClr val="tx1"/>
                </a:solidFill>
              </a:rPr>
              <a:t> the pupil</a:t>
            </a:r>
            <a:r>
              <a:rPr lang="en-ZA" dirty="0">
                <a:solidFill>
                  <a:srgbClr val="FF0000"/>
                </a:solidFill>
              </a:rPr>
              <a:t> </a:t>
            </a:r>
            <a:r>
              <a:rPr lang="en-ZA" dirty="0"/>
              <a:t>narrows, in dark light, it widens. (Matt. 6:22-23)</a:t>
            </a:r>
          </a:p>
          <a:p>
            <a:r>
              <a:rPr lang="en-ZA" dirty="0"/>
              <a:t>The lens focusses so you can see things clearly.</a:t>
            </a:r>
          </a:p>
          <a:p>
            <a:r>
              <a:rPr lang="en-ZA" dirty="0"/>
              <a:t>The retina turns light into electrical signals which go through the optic nerve. (cable from the eye to the brain.) (1 Pet. 1:13)</a:t>
            </a:r>
          </a:p>
          <a:p>
            <a:r>
              <a:rPr lang="en-ZA" dirty="0"/>
              <a:t>The retina detects images</a:t>
            </a:r>
            <a:r>
              <a:rPr lang="en-ZA" dirty="0">
                <a:solidFill>
                  <a:schemeClr val="tx1"/>
                </a:solidFill>
              </a:rPr>
              <a:t> upside down,</a:t>
            </a:r>
            <a:r>
              <a:rPr lang="en-ZA" dirty="0"/>
              <a:t> but your brain is responsible for making them right-side up. (Phil. 2:5; Rom. 12:1-2)</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3" y="802621"/>
            <a:ext cx="5085650" cy="720000"/>
          </a:xfrm>
        </p:spPr>
        <p:txBody>
          <a:bodyPr/>
          <a:lstStyle/>
          <a:p>
            <a:r>
              <a:rPr lang="en-ZA" dirty="0"/>
              <a:t>How the Eye Works</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7" y="1629000"/>
            <a:ext cx="5413641" cy="1800000"/>
          </a:xfrm>
        </p:spPr>
        <p:txBody>
          <a:bodyPr/>
          <a:lstStyle/>
          <a:p>
            <a:pPr algn="just"/>
            <a:r>
              <a:rPr lang="en-US" sz="1600" b="1" i="1" dirty="0">
                <a:solidFill>
                  <a:schemeClr val="accent6">
                    <a:lumMod val="60000"/>
                    <a:lumOff val="40000"/>
                  </a:schemeClr>
                </a:solidFill>
              </a:rPr>
              <a:t>Matthew 6:22-23 </a:t>
            </a:r>
            <a:r>
              <a:rPr lang="en-US" sz="1600" i="1" dirty="0">
                <a:solidFill>
                  <a:schemeClr val="accent6">
                    <a:lumMod val="60000"/>
                    <a:lumOff val="40000"/>
                  </a:schemeClr>
                </a:solidFill>
              </a:rPr>
              <a:t>The light of the body is the eye: if therefore thine eye be single, thy whole body shall be full of light. But if thine eye be evil, thy whole body shall be full of darkness. If therefore the light that is in thee be darkness, how great is that darkness!</a:t>
            </a:r>
            <a:endParaRPr lang="en-ZA" sz="1600" i="1" dirty="0">
              <a:solidFill>
                <a:schemeClr val="accent6">
                  <a:lumMod val="60000"/>
                  <a:lumOff val="40000"/>
                </a:schemeClr>
              </a:solidFill>
            </a:endParaRP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b="1" i="1" smtClean="0"/>
              <a:pPr/>
              <a:t>2</a:t>
            </a:fld>
            <a:endParaRPr lang="en-ZA" b="1" i="1" dirty="0"/>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089" y="-147255"/>
            <a:ext cx="3754174" cy="2427999"/>
          </a:xfrm>
          <a:prstGeom prst="rect">
            <a:avLst/>
          </a:prstGeom>
        </p:spPr>
      </p:pic>
    </p:spTree>
    <p:extLst>
      <p:ext uri="{BB962C8B-B14F-4D97-AF65-F5344CB8AC3E}">
        <p14:creationId xmlns:p14="http://schemas.microsoft.com/office/powerpoint/2010/main" val="319024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rial image of table with medical instruments, medicine, a clipboard, and other medical equipment">
            <a:extLst>
              <a:ext uri="{FF2B5EF4-FFF2-40B4-BE49-F238E27FC236}">
                <a16:creationId xmlns:a16="http://schemas.microsoft.com/office/drawing/2014/main" id="{0A756A3F-0F08-4577-8E72-1E643EFB097C}"/>
              </a:ext>
            </a:extLst>
          </p:cNvPr>
          <p:cNvPicPr>
            <a:picLocks noGrp="1" noChangeAspect="1"/>
          </p:cNvPicPr>
          <p:nvPr>
            <p:ph type="pic" sz="quarter" idx="4294967295"/>
          </p:nvPr>
        </p:nvPicPr>
        <p:blipFill>
          <a:blip r:embed="rId2" cstate="screen">
            <a:extLst>
              <a:ext uri="{28A0092B-C50C-407E-A947-70E740481C1C}">
                <a14:useLocalDpi xmlns:a14="http://schemas.microsoft.com/office/drawing/2010/main"/>
              </a:ext>
            </a:extLst>
          </a:blip>
          <a:srcRect/>
          <a:stretch>
            <a:fillRect/>
          </a:stretch>
        </p:blipFill>
        <p:spPr/>
      </p:pic>
      <p:sp>
        <p:nvSpPr>
          <p:cNvPr id="23" name="Slide Number Placeholder 22">
            <a:extLst>
              <a:ext uri="{FF2B5EF4-FFF2-40B4-BE49-F238E27FC236}">
                <a16:creationId xmlns:a16="http://schemas.microsoft.com/office/drawing/2014/main" id="{4D5E33D6-D847-4F4C-BA8B-75CB853FAB76}"/>
              </a:ext>
            </a:extLst>
          </p:cNvPr>
          <p:cNvSpPr>
            <a:spLocks noGrp="1"/>
          </p:cNvSpPr>
          <p:nvPr>
            <p:ph type="sldNum" sz="quarter" idx="12"/>
          </p:nvPr>
        </p:nvSpPr>
        <p:spPr/>
        <p:txBody>
          <a:bodyPr/>
          <a:lstStyle/>
          <a:p>
            <a:r>
              <a:rPr lang="en-ZA" dirty="0"/>
              <a:t>page </a:t>
            </a:r>
            <a:fld id="{19B51A1E-902D-48AF-9020-955120F399B6}" type="slidenum">
              <a:rPr lang="en-ZA" smtClean="0"/>
              <a:pPr/>
              <a:t>3</a:t>
            </a:fld>
            <a:endParaRPr lang="en-ZA" dirty="0"/>
          </a:p>
        </p:txBody>
      </p:sp>
      <p:sp>
        <p:nvSpPr>
          <p:cNvPr id="18" name="Rectangle 17" title="Overlay Graphic">
            <a:extLst>
              <a:ext uri="{FF2B5EF4-FFF2-40B4-BE49-F238E27FC236}">
                <a16:creationId xmlns:a16="http://schemas.microsoft.com/office/drawing/2014/main" id="{75F2B1C5-78F6-4A28-8883-7C500ADCB7D4}"/>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B35ED38B-2505-420A-A14A-D41E71EDBA33}"/>
              </a:ext>
            </a:extLst>
          </p:cNvPr>
          <p:cNvSpPr>
            <a:spLocks noGrp="1"/>
          </p:cNvSpPr>
          <p:nvPr>
            <p:ph type="ctrTitle"/>
          </p:nvPr>
        </p:nvSpPr>
        <p:spPr bwMode="black">
          <a:xfrm>
            <a:off x="5363063" y="336352"/>
            <a:ext cx="5085650" cy="1870007"/>
          </a:xfrm>
        </p:spPr>
        <p:txBody>
          <a:bodyPr/>
          <a:lstStyle/>
          <a:p>
            <a:r>
              <a:rPr lang="en-ZA" sz="5400" u="sng" dirty="0"/>
              <a:t>Discussion</a:t>
            </a:r>
            <a:r>
              <a:rPr lang="en-ZA" sz="4800" u="sng" dirty="0"/>
              <a:t> Question</a:t>
            </a:r>
          </a:p>
        </p:txBody>
      </p:sp>
      <p:sp>
        <p:nvSpPr>
          <p:cNvPr id="3" name="Subtitle 2">
            <a:extLst>
              <a:ext uri="{FF2B5EF4-FFF2-40B4-BE49-F238E27FC236}">
                <a16:creationId xmlns:a16="http://schemas.microsoft.com/office/drawing/2014/main" id="{71F217F2-8C36-4584-BD5D-0B00606DF9A2}"/>
              </a:ext>
            </a:extLst>
          </p:cNvPr>
          <p:cNvSpPr>
            <a:spLocks noGrp="1"/>
          </p:cNvSpPr>
          <p:nvPr>
            <p:ph type="subTitle" idx="1"/>
          </p:nvPr>
        </p:nvSpPr>
        <p:spPr bwMode="black">
          <a:xfrm>
            <a:off x="5678998" y="2406186"/>
            <a:ext cx="5085650" cy="1976628"/>
          </a:xfrm>
        </p:spPr>
        <p:txBody>
          <a:bodyPr/>
          <a:lstStyle/>
          <a:p>
            <a:pPr algn="ctr"/>
            <a:r>
              <a:rPr lang="en-US" sz="4000" dirty="0"/>
              <a:t>Do you perceive things differently since following Christ?</a:t>
            </a:r>
          </a:p>
        </p:txBody>
      </p:sp>
      <p:pic>
        <p:nvPicPr>
          <p:cNvPr id="7" name="Picture 6">
            <a:extLst>
              <a:ext uri="{FF2B5EF4-FFF2-40B4-BE49-F238E27FC236}">
                <a16:creationId xmlns:a16="http://schemas.microsoft.com/office/drawing/2014/main" id="{370206BB-670E-4C90-B8B7-46CEA3E6A3CA}"/>
              </a:ext>
            </a:extLst>
          </p:cNvPr>
          <p:cNvPicPr>
            <a:picLocks noChangeAspect="1"/>
          </p:cNvPicPr>
          <p:nvPr/>
        </p:nvPicPr>
        <p:blipFill>
          <a:blip r:embed="rId3"/>
          <a:stretch>
            <a:fillRect/>
          </a:stretch>
        </p:blipFill>
        <p:spPr>
          <a:xfrm>
            <a:off x="10954060" y="5077492"/>
            <a:ext cx="1243430" cy="1268116"/>
          </a:xfrm>
          <a:prstGeom prst="rect">
            <a:avLst/>
          </a:prstGeom>
        </p:spPr>
      </p:pic>
    </p:spTree>
    <p:extLst>
      <p:ext uri="{BB962C8B-B14F-4D97-AF65-F5344CB8AC3E}">
        <p14:creationId xmlns:p14="http://schemas.microsoft.com/office/powerpoint/2010/main" val="90922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Arial image of computer laptop keyboard and clipboard with form on it.  Also contains hands folded.">
            <a:extLst>
              <a:ext uri="{FF2B5EF4-FFF2-40B4-BE49-F238E27FC236}">
                <a16:creationId xmlns:a16="http://schemas.microsoft.com/office/drawing/2014/main" id="{3E7237D6-2D71-4A63-9CB5-8ADCB63FC726}"/>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a:ext>
            </a:extLst>
          </a:blip>
          <a:srcRect/>
          <a:stretch/>
        </p:blipFill>
        <p:spPr>
          <a:xfrm>
            <a:off x="5277678" y="136525"/>
            <a:ext cx="5676382" cy="6584950"/>
          </a:xfrm>
        </p:spPr>
      </p:pic>
      <p:sp>
        <p:nvSpPr>
          <p:cNvPr id="9" name="Rectangle 8" title="Overlay Graphic">
            <a:extLst>
              <a:ext uri="{FF2B5EF4-FFF2-40B4-BE49-F238E27FC236}">
                <a16:creationId xmlns:a16="http://schemas.microsoft.com/office/drawing/2014/main" id="{670550D9-B72F-46D0-B3A1-179DADF002AC}"/>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ZA" dirty="0"/>
              <a:t>page </a:t>
            </a:r>
            <a:fld id="{19B51A1E-902D-48AF-9020-955120F399B6}" type="slidenum">
              <a:rPr lang="en-ZA" smtClean="0"/>
              <a:pPr/>
              <a:t>4</a:t>
            </a:fld>
            <a:endParaRPr lang="en-ZA" dirty="0"/>
          </a:p>
        </p:txBody>
      </p:sp>
      <p:sp>
        <p:nvSpPr>
          <p:cNvPr id="6" name="Content Placeholder 5">
            <a:extLst>
              <a:ext uri="{FF2B5EF4-FFF2-40B4-BE49-F238E27FC236}">
                <a16:creationId xmlns:a16="http://schemas.microsoft.com/office/drawing/2014/main" id="{03161DAB-3A3E-48FC-9143-482C63BB1C02}"/>
              </a:ext>
            </a:extLst>
          </p:cNvPr>
          <p:cNvSpPr>
            <a:spLocks noGrp="1"/>
          </p:cNvSpPr>
          <p:nvPr>
            <p:ph idx="13"/>
          </p:nvPr>
        </p:nvSpPr>
        <p:spPr>
          <a:xfrm>
            <a:off x="487460" y="2858957"/>
            <a:ext cx="4444800" cy="3629836"/>
          </a:xfrm>
        </p:spPr>
        <p:txBody>
          <a:bodyPr/>
          <a:lstStyle/>
          <a:p>
            <a:r>
              <a:rPr lang="en-US" dirty="0"/>
              <a:t>Complete blindness means that you can’t see at all and are in total darkness.</a:t>
            </a:r>
            <a:r>
              <a:rPr lang="en-ZA" dirty="0"/>
              <a:t>(John 3:19-20)</a:t>
            </a:r>
          </a:p>
          <a:p>
            <a:r>
              <a:rPr lang="en-ZA" dirty="0"/>
              <a:t>We must be mindful of who we follow. (Matt. 15:14)</a:t>
            </a:r>
          </a:p>
          <a:p>
            <a:r>
              <a:rPr lang="en-US" dirty="0"/>
              <a:t>Facts about Blindness:</a:t>
            </a:r>
          </a:p>
          <a:p>
            <a:pPr lvl="1"/>
            <a:r>
              <a:rPr lang="en-US" dirty="0"/>
              <a:t>Rates of blindness will double by 2020. (1 Tim. 4:1-2)</a:t>
            </a:r>
          </a:p>
          <a:p>
            <a:pPr lvl="1"/>
            <a:r>
              <a:rPr lang="en-US" dirty="0"/>
              <a:t>Half of all blindness is preventable. (2 Pet. 3:9)</a:t>
            </a:r>
          </a:p>
          <a:p>
            <a:pPr lvl="1"/>
            <a:r>
              <a:rPr lang="en-US" dirty="0"/>
              <a:t>1 in 4 school children has a serious vision problem.  (Prov. 22:6)</a:t>
            </a:r>
          </a:p>
          <a:p>
            <a:pPr lvl="1"/>
            <a:r>
              <a:rPr lang="en-US" dirty="0"/>
              <a:t>Diabetics are 25x more likely to become blind. (2 Tim 4:3)</a:t>
            </a:r>
          </a:p>
          <a:p>
            <a:pPr lvl="1"/>
            <a:r>
              <a:rPr lang="en-ZA" dirty="0"/>
              <a:t>Smoking causes blindness. (Lev. 10:1-2)</a:t>
            </a:r>
          </a:p>
        </p:txBody>
      </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bwMode="black">
          <a:xfrm>
            <a:off x="5573044" y="3404268"/>
            <a:ext cx="5085650" cy="720000"/>
          </a:xfrm>
        </p:spPr>
        <p:txBody>
          <a:bodyPr/>
          <a:lstStyle/>
          <a:p>
            <a:r>
              <a:rPr lang="en-ZA" dirty="0"/>
              <a:t>The Diagnosis: Blindness</a:t>
            </a:r>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bwMode="black">
          <a:xfrm>
            <a:off x="5573044" y="4124268"/>
            <a:ext cx="5085650" cy="1800000"/>
          </a:xfrm>
        </p:spPr>
        <p:txBody>
          <a:bodyPr/>
          <a:lstStyle/>
          <a:p>
            <a:pPr algn="just"/>
            <a:r>
              <a:rPr lang="en-US" sz="1600" i="1" dirty="0">
                <a:solidFill>
                  <a:schemeClr val="accent6">
                    <a:lumMod val="60000"/>
                    <a:lumOff val="40000"/>
                  </a:schemeClr>
                </a:solidFill>
              </a:rPr>
              <a:t>Luke 4:18-19  The Spirit of the Lord is upon me, because he hath anointed me to preach the gospel to the poor; he hath sent me to heal the brokenhearted, to preach deliverance to the captives, and </a:t>
            </a:r>
            <a:r>
              <a:rPr lang="en-US" sz="1600" b="1" i="1" dirty="0">
                <a:solidFill>
                  <a:schemeClr val="accent6">
                    <a:lumMod val="60000"/>
                    <a:lumOff val="40000"/>
                  </a:schemeClr>
                </a:solidFill>
              </a:rPr>
              <a:t>recovering of sight to the blind,</a:t>
            </a:r>
            <a:r>
              <a:rPr lang="en-US" sz="1600" i="1" dirty="0">
                <a:solidFill>
                  <a:schemeClr val="accent6">
                    <a:lumMod val="60000"/>
                    <a:lumOff val="40000"/>
                  </a:schemeClr>
                </a:solidFill>
              </a:rPr>
              <a:t> to set at liberty them that are bruised, To preach the acceptable year of the Lord.</a:t>
            </a:r>
            <a:endParaRPr lang="en-ZA" sz="1600" i="1" dirty="0">
              <a:solidFill>
                <a:schemeClr val="accent6">
                  <a:lumMod val="60000"/>
                  <a:lumOff val="40000"/>
                </a:schemeClr>
              </a:solidFill>
            </a:endParaRPr>
          </a:p>
        </p:txBody>
      </p:sp>
      <p:sp>
        <p:nvSpPr>
          <p:cNvPr id="2" name="Arrow: Right 1">
            <a:extLst>
              <a:ext uri="{FF2B5EF4-FFF2-40B4-BE49-F238E27FC236}">
                <a16:creationId xmlns:a16="http://schemas.microsoft.com/office/drawing/2014/main" id="{1766109A-A379-40DE-91A8-332BBFC3566E}"/>
              </a:ext>
            </a:extLst>
          </p:cNvPr>
          <p:cNvSpPr/>
          <p:nvPr/>
        </p:nvSpPr>
        <p:spPr>
          <a:xfrm>
            <a:off x="142043" y="1305397"/>
            <a:ext cx="7719694" cy="72000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Legally Blind: Vision that is worse than 20/200 with glasses or contact lenses.</a:t>
            </a:r>
          </a:p>
        </p:txBody>
      </p:sp>
      <p:sp>
        <p:nvSpPr>
          <p:cNvPr id="7" name="Arrow: Right 6">
            <a:extLst>
              <a:ext uri="{FF2B5EF4-FFF2-40B4-BE49-F238E27FC236}">
                <a16:creationId xmlns:a16="http://schemas.microsoft.com/office/drawing/2014/main" id="{3D5BE7A8-B505-434E-ACB6-53BCC07A9605}"/>
              </a:ext>
            </a:extLst>
          </p:cNvPr>
          <p:cNvSpPr/>
          <p:nvPr/>
        </p:nvSpPr>
        <p:spPr>
          <a:xfrm>
            <a:off x="142042" y="2095820"/>
            <a:ext cx="7719695" cy="763137"/>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Complete Blindness: Cannot see anything and does not see light. </a:t>
            </a:r>
          </a:p>
        </p:txBody>
      </p:sp>
      <p:sp>
        <p:nvSpPr>
          <p:cNvPr id="8" name="Arrow: Right 7">
            <a:extLst>
              <a:ext uri="{FF2B5EF4-FFF2-40B4-BE49-F238E27FC236}">
                <a16:creationId xmlns:a16="http://schemas.microsoft.com/office/drawing/2014/main" id="{44E0814D-E317-4E6B-9284-28C15A94C991}"/>
              </a:ext>
            </a:extLst>
          </p:cNvPr>
          <p:cNvSpPr/>
          <p:nvPr/>
        </p:nvSpPr>
        <p:spPr>
          <a:xfrm>
            <a:off x="142043" y="437761"/>
            <a:ext cx="7719694" cy="72000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Partial Blindness: Has very limited vision.</a:t>
            </a:r>
          </a:p>
        </p:txBody>
      </p:sp>
      <p:pic>
        <p:nvPicPr>
          <p:cNvPr id="11" name="Picture 10">
            <a:extLst>
              <a:ext uri="{FF2B5EF4-FFF2-40B4-BE49-F238E27FC236}">
                <a16:creationId xmlns:a16="http://schemas.microsoft.com/office/drawing/2014/main" id="{8A8F995A-5A63-417D-97BD-C051C6AA2100}"/>
              </a:ext>
            </a:extLst>
          </p:cNvPr>
          <p:cNvPicPr>
            <a:picLocks noChangeAspect="1"/>
          </p:cNvPicPr>
          <p:nvPr/>
        </p:nvPicPr>
        <p:blipFill>
          <a:blip r:embed="rId3"/>
          <a:stretch>
            <a:fillRect/>
          </a:stretch>
        </p:blipFill>
        <p:spPr>
          <a:xfrm>
            <a:off x="11104578" y="5241946"/>
            <a:ext cx="1087422" cy="1076504"/>
          </a:xfrm>
          <a:prstGeom prst="rect">
            <a:avLst/>
          </a:prstGeom>
        </p:spPr>
      </p:pic>
    </p:spTree>
    <p:extLst>
      <p:ext uri="{BB962C8B-B14F-4D97-AF65-F5344CB8AC3E}">
        <p14:creationId xmlns:p14="http://schemas.microsoft.com/office/powerpoint/2010/main" val="2122728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66330" y="2064578"/>
            <a:ext cx="4847351" cy="4567450"/>
          </a:xfrm>
        </p:spPr>
        <p:txBody>
          <a:bodyPr/>
          <a:lstStyle/>
          <a:p>
            <a:r>
              <a:rPr lang="en-ZA" dirty="0"/>
              <a:t>Restoring sight is the restoration of God’s image (John 9:1-12)</a:t>
            </a:r>
          </a:p>
          <a:p>
            <a:r>
              <a:rPr lang="en-ZA" dirty="0"/>
              <a:t>Sight has to be restored spiritually. Seeing men “as trees” is spiritual sight. (Mark 8:22-25)</a:t>
            </a:r>
          </a:p>
          <a:p>
            <a:r>
              <a:rPr lang="en-ZA" dirty="0"/>
              <a:t>Receiving sight requires confession and engagement (Mark 10:46-52)</a:t>
            </a:r>
          </a:p>
          <a:p>
            <a:r>
              <a:rPr lang="en-ZA" dirty="0"/>
              <a:t>Physical sight can be diametrically opposed to spiritual sight. (2 Cor. 5:7)</a:t>
            </a:r>
          </a:p>
          <a:p>
            <a:pPr lvl="1"/>
            <a:r>
              <a:rPr lang="en-ZA" dirty="0"/>
              <a:t>Paul went a season without physical sight to develop the faith and humility required for his calling (Acts 9:17-20)</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3" y="802621"/>
            <a:ext cx="5085650" cy="720000"/>
          </a:xfrm>
        </p:spPr>
        <p:txBody>
          <a:bodyPr/>
          <a:lstStyle/>
          <a:p>
            <a:r>
              <a:rPr lang="en-ZA" dirty="0"/>
              <a:t>Healing the Blind</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7" y="1629000"/>
            <a:ext cx="5413641" cy="1800000"/>
          </a:xfrm>
        </p:spPr>
        <p:txBody>
          <a:bodyPr/>
          <a:lstStyle/>
          <a:p>
            <a:pPr algn="just"/>
            <a:r>
              <a:rPr lang="en-US" sz="1600" b="1" i="1" dirty="0">
                <a:solidFill>
                  <a:schemeClr val="accent6">
                    <a:lumMod val="40000"/>
                    <a:lumOff val="60000"/>
                  </a:schemeClr>
                </a:solidFill>
              </a:rPr>
              <a:t>Mark 8:22-26 </a:t>
            </a:r>
            <a:r>
              <a:rPr lang="en-US" sz="1600" i="1" dirty="0">
                <a:solidFill>
                  <a:schemeClr val="accent6">
                    <a:lumMod val="40000"/>
                    <a:lumOff val="60000"/>
                  </a:schemeClr>
                </a:solidFill>
              </a:rPr>
              <a:t>And he cometh to Bethsaida; and they bring a blind man unto him, and besought him to touch him. 23 And he took the blind man by the hand, and led him out of the town; and when he had spit on his eyes, and put his hands upon him, he asked him if he saw ought. 24 And he looked up, and said, I see men as trees, walking. 25 After that he put his hands again upon his eyes, and made him look up: and he was restored, and saw every man clearly. 26 And he sent him away to his house, saying, Neither go into the town, nor tell it to any in the town.</a:t>
            </a:r>
            <a:endParaRPr lang="en-ZA" sz="1600" i="1" dirty="0">
              <a:solidFill>
                <a:schemeClr val="accent6">
                  <a:lumMod val="40000"/>
                  <a:lumOff val="60000"/>
                </a:schemeClr>
              </a:solidFill>
            </a:endParaRP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b="1" i="1" smtClean="0"/>
              <a:pPr/>
              <a:t>5</a:t>
            </a:fld>
            <a:endParaRPr lang="en-ZA" b="1" i="1" dirty="0"/>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221375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196A-A76D-47F1-A8FB-7438D050CE4B}"/>
              </a:ext>
            </a:extLst>
          </p:cNvPr>
          <p:cNvSpPr>
            <a:spLocks noGrp="1"/>
          </p:cNvSpPr>
          <p:nvPr>
            <p:ph type="title"/>
          </p:nvPr>
        </p:nvSpPr>
        <p:spPr/>
        <p:txBody>
          <a:bodyPr/>
          <a:lstStyle/>
          <a:p>
            <a:r>
              <a:rPr lang="en-ZA" dirty="0"/>
              <a:t>Three Takeaways</a:t>
            </a:r>
          </a:p>
        </p:txBody>
      </p:sp>
      <p:sp>
        <p:nvSpPr>
          <p:cNvPr id="4" name="Text Placeholder 3">
            <a:extLst>
              <a:ext uri="{FF2B5EF4-FFF2-40B4-BE49-F238E27FC236}">
                <a16:creationId xmlns:a16="http://schemas.microsoft.com/office/drawing/2014/main" id="{4BBB1AB1-BCAC-49C5-AF28-BBDC686990F9}"/>
              </a:ext>
            </a:extLst>
          </p:cNvPr>
          <p:cNvSpPr>
            <a:spLocks noGrp="1"/>
          </p:cNvSpPr>
          <p:nvPr>
            <p:ph type="body" sz="quarter" idx="13"/>
          </p:nvPr>
        </p:nvSpPr>
        <p:spPr/>
        <p:txBody>
          <a:bodyPr/>
          <a:lstStyle/>
          <a:p>
            <a:r>
              <a:rPr lang="en-ZA" dirty="0"/>
              <a:t>Spiritual Vision (The Operation Series)</a:t>
            </a:r>
          </a:p>
        </p:txBody>
      </p:sp>
      <p:sp>
        <p:nvSpPr>
          <p:cNvPr id="8" name="Content Placeholder 7">
            <a:extLst>
              <a:ext uri="{FF2B5EF4-FFF2-40B4-BE49-F238E27FC236}">
                <a16:creationId xmlns:a16="http://schemas.microsoft.com/office/drawing/2014/main" id="{AD5B11C5-EB75-4884-ADDC-73EA04FE9FCE}"/>
              </a:ext>
            </a:extLst>
          </p:cNvPr>
          <p:cNvSpPr>
            <a:spLocks noGrp="1"/>
          </p:cNvSpPr>
          <p:nvPr>
            <p:ph idx="1"/>
          </p:nvPr>
        </p:nvSpPr>
        <p:spPr/>
        <p:txBody>
          <a:bodyPr/>
          <a:lstStyle/>
          <a:p>
            <a:r>
              <a:rPr lang="en-ZA" dirty="0"/>
              <a:t>Your Mind’s Eye</a:t>
            </a:r>
          </a:p>
        </p:txBody>
      </p:sp>
      <p:sp>
        <p:nvSpPr>
          <p:cNvPr id="5" name="Content Placeholder 4">
            <a:extLst>
              <a:ext uri="{FF2B5EF4-FFF2-40B4-BE49-F238E27FC236}">
                <a16:creationId xmlns:a16="http://schemas.microsoft.com/office/drawing/2014/main" id="{A444DFB7-7E28-41B4-9BF9-BE436E0FC9E8}"/>
              </a:ext>
            </a:extLst>
          </p:cNvPr>
          <p:cNvSpPr>
            <a:spLocks noGrp="1"/>
          </p:cNvSpPr>
          <p:nvPr>
            <p:ph idx="14"/>
          </p:nvPr>
        </p:nvSpPr>
        <p:spPr/>
        <p:txBody>
          <a:bodyPr/>
          <a:lstStyle/>
          <a:p>
            <a:pPr marL="0" indent="0" algn="just">
              <a:buNone/>
            </a:pPr>
            <a:r>
              <a:rPr lang="en-ZA" dirty="0"/>
              <a:t>The eye is responsible for detecting patterns of light. These lights are then transmitted to the brain. Spiritually, we have to be able to recognize the light of Christ and have a mind to receive it. We are reminded in scripture to renew our mind and put on the Mind of Christ because without his perception, we see things upside down.</a:t>
            </a:r>
          </a:p>
          <a:p>
            <a:endParaRPr lang="en-ZA" dirty="0"/>
          </a:p>
          <a:p>
            <a:endParaRPr lang="en-ZA" dirty="0"/>
          </a:p>
        </p:txBody>
      </p:sp>
      <p:sp>
        <p:nvSpPr>
          <p:cNvPr id="9" name="Content Placeholder 8">
            <a:extLst>
              <a:ext uri="{FF2B5EF4-FFF2-40B4-BE49-F238E27FC236}">
                <a16:creationId xmlns:a16="http://schemas.microsoft.com/office/drawing/2014/main" id="{C1931C4D-A892-4FF3-8E0D-09189255CCF9}"/>
              </a:ext>
            </a:extLst>
          </p:cNvPr>
          <p:cNvSpPr>
            <a:spLocks noGrp="1"/>
          </p:cNvSpPr>
          <p:nvPr>
            <p:ph idx="17"/>
          </p:nvPr>
        </p:nvSpPr>
        <p:spPr/>
        <p:txBody>
          <a:bodyPr/>
          <a:lstStyle/>
          <a:p>
            <a:r>
              <a:rPr lang="en-ZA" dirty="0"/>
              <a:t>Blindness</a:t>
            </a:r>
          </a:p>
        </p:txBody>
      </p:sp>
      <p:sp>
        <p:nvSpPr>
          <p:cNvPr id="6" name="Content Placeholder 5">
            <a:extLst>
              <a:ext uri="{FF2B5EF4-FFF2-40B4-BE49-F238E27FC236}">
                <a16:creationId xmlns:a16="http://schemas.microsoft.com/office/drawing/2014/main" id="{8F1F20C0-022B-4E7D-BF64-E9B2AFE01D1E}"/>
              </a:ext>
            </a:extLst>
          </p:cNvPr>
          <p:cNvSpPr>
            <a:spLocks noGrp="1"/>
          </p:cNvSpPr>
          <p:nvPr>
            <p:ph idx="15"/>
          </p:nvPr>
        </p:nvSpPr>
        <p:spPr/>
        <p:txBody>
          <a:bodyPr/>
          <a:lstStyle/>
          <a:p>
            <a:pPr marL="0" indent="0" algn="just">
              <a:buNone/>
            </a:pPr>
            <a:r>
              <a:rPr lang="en-ZA" dirty="0"/>
              <a:t>Complete blindness is the inability to see anything, not even light. This results in an existence of total darkness. It is estimated that blindness will double by the year 2020. This is in alignment with scripture that warns us that many shall depart from the faith and that the love of many shall wax cold. We must let the light of Christ rule in us.</a:t>
            </a:r>
          </a:p>
        </p:txBody>
      </p:sp>
      <p:sp>
        <p:nvSpPr>
          <p:cNvPr id="10" name="Content Placeholder 9">
            <a:extLst>
              <a:ext uri="{FF2B5EF4-FFF2-40B4-BE49-F238E27FC236}">
                <a16:creationId xmlns:a16="http://schemas.microsoft.com/office/drawing/2014/main" id="{09A5516D-8C31-4428-AF93-D3D26BBCBCDF}"/>
              </a:ext>
            </a:extLst>
          </p:cNvPr>
          <p:cNvSpPr>
            <a:spLocks noGrp="1"/>
          </p:cNvSpPr>
          <p:nvPr>
            <p:ph idx="18"/>
          </p:nvPr>
        </p:nvSpPr>
        <p:spPr/>
        <p:txBody>
          <a:bodyPr/>
          <a:lstStyle/>
          <a:p>
            <a:r>
              <a:rPr lang="en-ZA" dirty="0"/>
              <a:t>Healing the Blind</a:t>
            </a:r>
          </a:p>
        </p:txBody>
      </p:sp>
      <p:sp>
        <p:nvSpPr>
          <p:cNvPr id="7" name="Content Placeholder 6">
            <a:extLst>
              <a:ext uri="{FF2B5EF4-FFF2-40B4-BE49-F238E27FC236}">
                <a16:creationId xmlns:a16="http://schemas.microsoft.com/office/drawing/2014/main" id="{9356C085-A0B2-4CAD-B8CD-22F8E31F72C7}"/>
              </a:ext>
            </a:extLst>
          </p:cNvPr>
          <p:cNvSpPr>
            <a:spLocks noGrp="1"/>
          </p:cNvSpPr>
          <p:nvPr>
            <p:ph idx="16"/>
          </p:nvPr>
        </p:nvSpPr>
        <p:spPr/>
        <p:txBody>
          <a:bodyPr/>
          <a:lstStyle/>
          <a:p>
            <a:pPr marL="0" indent="0" algn="just">
              <a:buNone/>
            </a:pPr>
            <a:r>
              <a:rPr lang="en-ZA" dirty="0"/>
              <a:t>Healing the blind was a primary part of Jesus’ ministry. Healing the blind is restoring man into his proper image. It takes faith to be able to receive a healing, and fortunately, faith comes by hearing and not by sight. Spiritual vision is paramount and can go against what we see in the natural, so we must walk by faith and not by sight.</a:t>
            </a:r>
          </a:p>
          <a:p>
            <a:endParaRPr lang="en-ZA" dirty="0"/>
          </a:p>
        </p:txBody>
      </p:sp>
      <p:sp>
        <p:nvSpPr>
          <p:cNvPr id="3" name="Slide Number Placeholder 2">
            <a:extLst>
              <a:ext uri="{FF2B5EF4-FFF2-40B4-BE49-F238E27FC236}">
                <a16:creationId xmlns:a16="http://schemas.microsoft.com/office/drawing/2014/main" id="{91156343-8474-456D-AFB4-0D3E683B5C8F}"/>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a:pPr/>
              <a:t>6</a:t>
            </a:fld>
            <a:endParaRPr lang="en-ZA" b="1" i="1" dirty="0"/>
          </a:p>
        </p:txBody>
      </p:sp>
    </p:spTree>
    <p:extLst>
      <p:ext uri="{BB962C8B-B14F-4D97-AF65-F5344CB8AC3E}">
        <p14:creationId xmlns:p14="http://schemas.microsoft.com/office/powerpoint/2010/main" val="1601389975"/>
      </p:ext>
    </p:extLst>
  </p:cSld>
  <p:clrMapOvr>
    <a:masterClrMapping/>
  </p:clrMapOvr>
</p:sld>
</file>

<file path=ppt/theme/theme1.xml><?xml version="1.0" encoding="utf-8"?>
<a:theme xmlns:a="http://schemas.openxmlformats.org/drawingml/2006/main" name="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ealthcare Pitch Deck_SB - v8.potx" id="{09150694-2D10-47FB-9499-835637889593}" vid="{C9B4AEDE-1B81-453E-91DD-2B942C10F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Healthcare pitch deck</Template>
  <TotalTime>0</TotalTime>
  <Words>899</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Corbel</vt:lpstr>
      <vt:lpstr>Times New Roman</vt:lpstr>
      <vt:lpstr>Office Theme</vt:lpstr>
      <vt:lpstr>The Spiritual Eye Exam</vt:lpstr>
      <vt:lpstr>How the Eye Works</vt:lpstr>
      <vt:lpstr>Discussion Question</vt:lpstr>
      <vt:lpstr>The Diagnosis: Blindness</vt:lpstr>
      <vt:lpstr>Healing the Blind</vt:lpstr>
      <vt:lpstr>Three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2019-01-03T17:26:30Z</dcterms:created>
  <dcterms:modified xsi:type="dcterms:W3CDTF">2019-01-24T22:16:24Z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2018-08-01T18:30:10.3119981Z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