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6" r:id="rId5"/>
    <p:sldId id="266" r:id="rId6"/>
    <p:sldId id="267" r:id="rId7"/>
    <p:sldId id="263" r:id="rId8"/>
    <p:sldId id="27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7463"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8/15/2019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8/15/2019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424351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133580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“Grace”</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Wordplay Series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8431501" cy="1469965"/>
          </a:xfrm>
        </p:spPr>
        <p:txBody>
          <a:bodyPr anchor="ctr">
            <a:normAutofit/>
          </a:bodyPr>
          <a:lstStyle/>
          <a:p>
            <a:r>
              <a:rPr lang="en-US" dirty="0">
                <a:latin typeface="Franklin Gothic Book" panose="020B0503020102020204" pitchFamily="34" charset="0"/>
                <a:cs typeface="Segoe UI" panose="020B0502040204020203" pitchFamily="34" charset="0"/>
              </a:rPr>
              <a:t>If It Wasn’t for God’s Grace, Where Would We Be?</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Segoe UI" panose="020B0502040204020203" pitchFamily="34" charset="0"/>
                <a:cs typeface="Segoe UI" panose="020B0502040204020203" pitchFamily="34" charset="0"/>
              </a:rPr>
              <a:t>Discussion Question</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1740023" y="81353"/>
            <a:ext cx="6560598" cy="1469965"/>
          </a:xfrm>
        </p:spPr>
        <p:txBody>
          <a:bodyPr anchor="ctr">
            <a:normAutofit/>
          </a:bodyPr>
          <a:lstStyle/>
          <a:p>
            <a:r>
              <a:rPr lang="en-US" dirty="0">
                <a:latin typeface="Franklin Gothic Book" panose="020B0503020102020204" pitchFamily="34" charset="0"/>
                <a:cs typeface="Segoe UI" panose="020B0502040204020203" pitchFamily="34" charset="0"/>
              </a:rPr>
              <a:t>The Breakdown: Grace</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1740024" y="1669002"/>
            <a:ext cx="9613776" cy="4372661"/>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“Grace” appears 170 in 159 verses in the KJV bible</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Hebrew: </a:t>
            </a:r>
          </a:p>
          <a:p>
            <a:pPr lvl="1"/>
            <a:r>
              <a:rPr lang="en-US" sz="1600" dirty="0">
                <a:latin typeface="Segoe UI" panose="020B0502040204020203" pitchFamily="34" charset="0"/>
                <a:cs typeface="Segoe UI" panose="020B0502040204020203" pitchFamily="34" charset="0"/>
              </a:rPr>
              <a:t>Chen – favor, mercy, kindness,</a:t>
            </a:r>
          </a:p>
          <a:p>
            <a:pPr lvl="1"/>
            <a:r>
              <a:rPr lang="en-US" sz="1600" dirty="0">
                <a:latin typeface="Segoe UI" panose="020B0502040204020203" pitchFamily="34" charset="0"/>
                <a:cs typeface="Segoe UI" panose="020B0502040204020203" pitchFamily="34" charset="0"/>
              </a:rPr>
              <a:t>“providing protection”</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Greek: Charis – grace or </a:t>
            </a:r>
            <a:r>
              <a:rPr lang="en-US" sz="2000" dirty="0" err="1">
                <a:latin typeface="Segoe UI" panose="020B0502040204020203" pitchFamily="34" charset="0"/>
                <a:cs typeface="Segoe UI" panose="020B0502040204020203" pitchFamily="34" charset="0"/>
              </a:rPr>
              <a:t>kindsness</a:t>
            </a:r>
            <a:endParaRPr lang="en-US" sz="2000" dirty="0">
              <a:latin typeface="Segoe UI" panose="020B0502040204020203" pitchFamily="34" charset="0"/>
              <a:cs typeface="Segoe UI" panose="020B0502040204020203" pitchFamily="34" charset="0"/>
            </a:endParaRPr>
          </a:p>
          <a:p>
            <a:pPr lvl="1"/>
            <a:r>
              <a:rPr lang="en-US" sz="1600" dirty="0">
                <a:latin typeface="Segoe UI" panose="020B0502040204020203" pitchFamily="34" charset="0"/>
                <a:cs typeface="Segoe UI" panose="020B0502040204020203" pitchFamily="34" charset="0"/>
              </a:rPr>
              <a:t>grace, as a gift or blessing brought to man by Jesus Christ, </a:t>
            </a:r>
          </a:p>
          <a:p>
            <a:pPr lvl="1"/>
            <a:r>
              <a:rPr lang="en-US" sz="1600" dirty="0">
                <a:latin typeface="Segoe UI" panose="020B0502040204020203" pitchFamily="34" charset="0"/>
                <a:cs typeface="Segoe UI" panose="020B0502040204020203" pitchFamily="34" charset="0"/>
              </a:rPr>
              <a:t>favor,</a:t>
            </a:r>
          </a:p>
          <a:p>
            <a:pPr lvl="1"/>
            <a:r>
              <a:rPr lang="en-US" sz="1600" dirty="0">
                <a:latin typeface="Segoe UI" panose="020B0502040204020203" pitchFamily="34" charset="0"/>
                <a:cs typeface="Segoe UI" panose="020B0502040204020203" pitchFamily="34" charset="0"/>
              </a:rPr>
              <a:t>gratitude, thanks, </a:t>
            </a:r>
          </a:p>
          <a:p>
            <a:pPr lvl="1"/>
            <a:r>
              <a:rPr lang="en-US" sz="1600" dirty="0">
                <a:latin typeface="Segoe UI" panose="020B0502040204020203" pitchFamily="34" charset="0"/>
                <a:cs typeface="Segoe UI" panose="020B0502040204020203" pitchFamily="34" charset="0"/>
              </a:rPr>
              <a:t>a favor, kindness.</a:t>
            </a:r>
          </a:p>
          <a:p>
            <a:pPr lvl="1"/>
            <a:endParaRPr lang="en-US" sz="16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“God’s Unmerited Favor” “Time to get it right”</a:t>
            </a:r>
            <a:r>
              <a:rPr lang="en-US" sz="2000" b="1" dirty="0">
                <a:latin typeface="Segoe UI" panose="020B0502040204020203" pitchFamily="34" charset="0"/>
                <a:cs typeface="Segoe UI" panose="020B0502040204020203" pitchFamily="34" charset="0"/>
              </a:rPr>
              <a:t> “G</a:t>
            </a:r>
            <a:r>
              <a:rPr lang="en-US" sz="2000" dirty="0">
                <a:latin typeface="Segoe UI" panose="020B0502040204020203" pitchFamily="34" charset="0"/>
                <a:cs typeface="Segoe UI" panose="020B0502040204020203" pitchFamily="34" charset="0"/>
              </a:rPr>
              <a:t>od’s </a:t>
            </a:r>
            <a:r>
              <a:rPr lang="en-US" sz="2000" b="1" dirty="0">
                <a:latin typeface="Segoe UI" panose="020B0502040204020203" pitchFamily="34" charset="0"/>
                <a:cs typeface="Segoe UI" panose="020B0502040204020203" pitchFamily="34" charset="0"/>
              </a:rPr>
              <a:t>R</a:t>
            </a:r>
            <a:r>
              <a:rPr lang="en-US" sz="2000" dirty="0">
                <a:latin typeface="Segoe UI" panose="020B0502040204020203" pitchFamily="34" charset="0"/>
                <a:cs typeface="Segoe UI" panose="020B0502040204020203" pitchFamily="34" charset="0"/>
              </a:rPr>
              <a:t>iches </a:t>
            </a:r>
            <a:r>
              <a:rPr lang="en-US" sz="2000" b="1" dirty="0">
                <a:latin typeface="Segoe UI" panose="020B0502040204020203" pitchFamily="34" charset="0"/>
                <a:cs typeface="Segoe UI" panose="020B0502040204020203" pitchFamily="34" charset="0"/>
              </a:rPr>
              <a:t>a</a:t>
            </a:r>
            <a:r>
              <a:rPr lang="en-US" sz="2000" dirty="0">
                <a:latin typeface="Segoe UI" panose="020B0502040204020203" pitchFamily="34" charset="0"/>
                <a:cs typeface="Segoe UI" panose="020B0502040204020203" pitchFamily="34" charset="0"/>
              </a:rPr>
              <a:t>t </a:t>
            </a:r>
            <a:r>
              <a:rPr lang="en-US" sz="2000" b="1" dirty="0">
                <a:latin typeface="Segoe UI" panose="020B0502040204020203" pitchFamily="34" charset="0"/>
                <a:cs typeface="Segoe UI" panose="020B0502040204020203" pitchFamily="34" charset="0"/>
              </a:rPr>
              <a:t>C</a:t>
            </a:r>
            <a:r>
              <a:rPr lang="en-US" sz="2000" dirty="0">
                <a:latin typeface="Segoe UI" panose="020B0502040204020203" pitchFamily="34" charset="0"/>
                <a:cs typeface="Segoe UI" panose="020B0502040204020203" pitchFamily="34" charset="0"/>
              </a:rPr>
              <a:t>hrists </a:t>
            </a:r>
            <a:r>
              <a:rPr lang="en-US" sz="2000" b="1" dirty="0">
                <a:latin typeface="Segoe UI" panose="020B0502040204020203" pitchFamily="34" charset="0"/>
                <a:cs typeface="Segoe UI" panose="020B0502040204020203" pitchFamily="34" charset="0"/>
              </a:rPr>
              <a:t>E</a:t>
            </a:r>
            <a:r>
              <a:rPr lang="en-US" sz="2000" dirty="0">
                <a:latin typeface="Segoe UI" panose="020B0502040204020203" pitchFamily="34" charset="0"/>
                <a:cs typeface="Segoe UI" panose="020B0502040204020203" pitchFamily="34" charset="0"/>
              </a:rPr>
              <a:t>xpense”</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242" y="2707005"/>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165" y="1839898"/>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201445" y="369933"/>
            <a:ext cx="7279541" cy="1469965"/>
          </a:xfrm>
        </p:spPr>
        <p:txBody>
          <a:bodyPr anchor="ctr">
            <a:normAutofit/>
          </a:bodyPr>
          <a:lstStyle/>
          <a:p>
            <a:r>
              <a:rPr lang="en-US" dirty="0">
                <a:latin typeface="Franklin Gothic Book" panose="020B0503020102020204" pitchFamily="34" charset="0"/>
                <a:cs typeface="Segoe UI" panose="020B0502040204020203" pitchFamily="34" charset="0"/>
              </a:rPr>
              <a:t>Grace Is Something You Find</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1201446" y="1607226"/>
            <a:ext cx="9789110" cy="4962516"/>
          </a:xfrm>
        </p:spPr>
        <p:txBody>
          <a:bodyPr vert="horz" lIns="91440" tIns="45720" rIns="91440" bIns="45720" rtlCol="0" anchor="t">
            <a:normAutofit/>
          </a:bodyPr>
          <a:lstStyle/>
          <a:p>
            <a:r>
              <a:rPr lang="en-US" sz="1800" dirty="0">
                <a:latin typeface="Segoe UI" panose="020B0502040204020203" pitchFamily="34" charset="0"/>
                <a:cs typeface="Segoe UI" panose="020B0502040204020203" pitchFamily="34" charset="0"/>
              </a:rPr>
              <a:t>Gen 6:8 (Noah); Gen. 19:19 (Lot); Heb 4:16 (Christ) </a:t>
            </a:r>
            <a:endParaRPr lang="en-US" sz="1400" dirty="0">
              <a:latin typeface="Segoe UI" panose="020B0502040204020203" pitchFamily="34" charset="0"/>
              <a:cs typeface="Segoe UI" panose="020B0502040204020203" pitchFamily="34" charset="0"/>
            </a:endParaRPr>
          </a:p>
          <a:p>
            <a:pPr marL="0" indent="0" algn="just">
              <a:buNone/>
            </a:pPr>
            <a:endParaRPr lang="en-US" sz="1800" dirty="0">
              <a:latin typeface="Segoe UI" panose="020B0502040204020203" pitchFamily="34" charset="0"/>
              <a:cs typeface="Segoe UI" panose="020B0502040204020203" pitchFamily="34" charset="0"/>
            </a:endParaRPr>
          </a:p>
          <a:p>
            <a:pPr marL="0" indent="0" algn="just">
              <a:buNone/>
            </a:pPr>
            <a:r>
              <a:rPr lang="en-US" sz="1800" dirty="0">
                <a:latin typeface="Segoe UI" panose="020B0502040204020203" pitchFamily="34" charset="0"/>
                <a:cs typeface="Segoe UI" panose="020B0502040204020203" pitchFamily="34" charset="0"/>
              </a:rPr>
              <a:t>Genesis 33:1-10 And Jacob lifted up his eyes, and looked, and, behold, Esau came, </a:t>
            </a:r>
            <a:r>
              <a:rPr lang="en-US" sz="1800" dirty="0">
                <a:solidFill>
                  <a:srgbClr val="0070C0"/>
                </a:solidFill>
                <a:latin typeface="Segoe UI" panose="020B0502040204020203" pitchFamily="34" charset="0"/>
                <a:cs typeface="Segoe UI" panose="020B0502040204020203" pitchFamily="34" charset="0"/>
              </a:rPr>
              <a:t>and with him four hundred men.</a:t>
            </a:r>
            <a:r>
              <a:rPr lang="en-US" sz="1800" dirty="0">
                <a:latin typeface="Segoe UI" panose="020B0502040204020203" pitchFamily="34" charset="0"/>
                <a:cs typeface="Segoe UI" panose="020B0502040204020203" pitchFamily="34" charset="0"/>
              </a:rPr>
              <a:t> And he divided the children unto Leah, and unto Rachel, and unto the two handmaids. And he put the handmaids and their children foremost, and Leah and her children after, and Rachel and Joseph hindermost. And he passed over before them, and </a:t>
            </a:r>
            <a:r>
              <a:rPr lang="en-US" sz="1800" dirty="0">
                <a:solidFill>
                  <a:srgbClr val="0070C0"/>
                </a:solidFill>
                <a:latin typeface="Segoe UI" panose="020B0502040204020203" pitchFamily="34" charset="0"/>
                <a:cs typeface="Segoe UI" panose="020B0502040204020203" pitchFamily="34" charset="0"/>
              </a:rPr>
              <a:t>bowed himself to the ground seven times,</a:t>
            </a:r>
            <a:r>
              <a:rPr lang="en-US" sz="1800" dirty="0">
                <a:latin typeface="Segoe UI" panose="020B0502040204020203" pitchFamily="34" charset="0"/>
                <a:cs typeface="Segoe UI" panose="020B0502040204020203" pitchFamily="34" charset="0"/>
              </a:rPr>
              <a:t> until he came near to his brother. 4 And Esau ran to meet him, </a:t>
            </a:r>
            <a:r>
              <a:rPr lang="en-US" sz="1800" dirty="0">
                <a:solidFill>
                  <a:srgbClr val="0070C0"/>
                </a:solidFill>
                <a:latin typeface="Segoe UI" panose="020B0502040204020203" pitchFamily="34" charset="0"/>
                <a:cs typeface="Segoe UI" panose="020B0502040204020203" pitchFamily="34" charset="0"/>
              </a:rPr>
              <a:t>and embraced him, and fell on his neck, and kissed him: and they wept.</a:t>
            </a:r>
            <a:r>
              <a:rPr lang="en-US" sz="1800" dirty="0">
                <a:latin typeface="Segoe UI" panose="020B0502040204020203" pitchFamily="34" charset="0"/>
                <a:cs typeface="Segoe UI" panose="020B0502040204020203" pitchFamily="34" charset="0"/>
              </a:rPr>
              <a:t> 5 And he lifted up his eyes, and saw the women and the children; and said, Who are those with thee? And he said, The children </a:t>
            </a:r>
            <a:r>
              <a:rPr lang="en-US" sz="1800" dirty="0">
                <a:solidFill>
                  <a:srgbClr val="0070C0"/>
                </a:solidFill>
                <a:latin typeface="Segoe UI" panose="020B0502040204020203" pitchFamily="34" charset="0"/>
                <a:cs typeface="Segoe UI" panose="020B0502040204020203" pitchFamily="34" charset="0"/>
              </a:rPr>
              <a:t>which God hath graciously given thy servant. </a:t>
            </a:r>
            <a:r>
              <a:rPr lang="en-US" sz="1800" dirty="0">
                <a:latin typeface="Segoe UI" panose="020B0502040204020203" pitchFamily="34" charset="0"/>
                <a:cs typeface="Segoe UI" panose="020B0502040204020203" pitchFamily="34" charset="0"/>
              </a:rPr>
              <a:t>6 Then the handmaidens came near, they and their children, and they bowed themselves. 7 And Leah also with her children came near, and bowed themselves: and after came Joseph near and Rachel, and they bowed themselves. 8 And he said, What meanest thou by all this drove which I met? And he said, </a:t>
            </a:r>
            <a:r>
              <a:rPr lang="en-US" sz="1800" dirty="0">
                <a:solidFill>
                  <a:srgbClr val="0070C0"/>
                </a:solidFill>
                <a:latin typeface="Segoe UI" panose="020B0502040204020203" pitchFamily="34" charset="0"/>
                <a:cs typeface="Segoe UI" panose="020B0502040204020203" pitchFamily="34" charset="0"/>
              </a:rPr>
              <a:t>These are to find grace in the sight of my lord.</a:t>
            </a:r>
            <a:r>
              <a:rPr lang="en-US" sz="1800" dirty="0">
                <a:latin typeface="Segoe UI" panose="020B0502040204020203" pitchFamily="34" charset="0"/>
                <a:cs typeface="Segoe UI" panose="020B0502040204020203" pitchFamily="34" charset="0"/>
              </a:rPr>
              <a:t> 9 And Esau said, I have enough, my brother; keep that thou hast unto thyself. 10 And Jacob said, Nay, I pray thee, if now I have found grace in thy sight, then receive my present at my hand: for therefore I have seen thy face, as though I had seen the face of God, and thou </a:t>
            </a:r>
            <a:r>
              <a:rPr lang="en-US" sz="1800" dirty="0" err="1">
                <a:latin typeface="Segoe UI" panose="020B0502040204020203" pitchFamily="34" charset="0"/>
                <a:cs typeface="Segoe UI" panose="020B0502040204020203" pitchFamily="34" charset="0"/>
              </a:rPr>
              <a:t>wast</a:t>
            </a:r>
            <a:r>
              <a:rPr lang="en-US" sz="1800" dirty="0">
                <a:latin typeface="Segoe UI" panose="020B0502040204020203" pitchFamily="34" charset="0"/>
                <a:cs typeface="Segoe UI" panose="020B0502040204020203" pitchFamily="34" charset="0"/>
              </a:rPr>
              <a:t> pleased with me.</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242" y="1607226"/>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340675" y="185822"/>
            <a:ext cx="9126098" cy="1469965"/>
          </a:xfrm>
        </p:spPr>
        <p:txBody>
          <a:bodyPr anchor="ctr">
            <a:normAutofit/>
          </a:bodyPr>
          <a:lstStyle/>
          <a:p>
            <a:r>
              <a:rPr lang="en-US" dirty="0">
                <a:latin typeface="Franklin Gothic Book" panose="020B0503020102020204" pitchFamily="34" charset="0"/>
                <a:cs typeface="Segoe UI" panose="020B0502040204020203" pitchFamily="34" charset="0"/>
              </a:rPr>
              <a:t>Grace Is Extended through Preaching &amp; Rejected through Mockery</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1422522" y="1607226"/>
            <a:ext cx="9976406" cy="4962516"/>
          </a:xfrm>
        </p:spPr>
        <p:txBody>
          <a:bodyPr vert="horz" lIns="91440" tIns="45720" rIns="91440" bIns="45720" rtlCol="0" anchor="t">
            <a:normAutofit fontScale="92500" lnSpcReduction="20000"/>
          </a:bodyPr>
          <a:lstStyle/>
          <a:p>
            <a:pPr marL="0" indent="0">
              <a:buNone/>
            </a:pPr>
            <a:r>
              <a:rPr lang="en-US" sz="1800" b="1" u="sng" dirty="0">
                <a:latin typeface="Segoe UI" panose="020B0502040204020203" pitchFamily="34" charset="0"/>
                <a:cs typeface="Segoe UI" panose="020B0502040204020203" pitchFamily="34" charset="0"/>
              </a:rPr>
              <a:t>Noah:</a:t>
            </a:r>
            <a:r>
              <a:rPr lang="en-US" sz="1800" b="1" dirty="0">
                <a:latin typeface="Segoe UI" panose="020B0502040204020203" pitchFamily="34" charset="0"/>
                <a:cs typeface="Segoe UI" panose="020B0502040204020203" pitchFamily="34" charset="0"/>
              </a:rPr>
              <a:t> </a:t>
            </a:r>
          </a:p>
          <a:p>
            <a:pPr marL="0" indent="0">
              <a:buNone/>
            </a:pPr>
            <a:r>
              <a:rPr lang="en-US" sz="1800" b="1" dirty="0">
                <a:latin typeface="Segoe UI" panose="020B0502040204020203" pitchFamily="34" charset="0"/>
                <a:cs typeface="Segoe UI" panose="020B0502040204020203" pitchFamily="34" charset="0"/>
              </a:rPr>
              <a:t>2 Pet. 2:5</a:t>
            </a:r>
            <a:r>
              <a:rPr lang="en-US" sz="1800" dirty="0">
                <a:latin typeface="Segoe UI" panose="020B0502040204020203" pitchFamily="34" charset="0"/>
                <a:cs typeface="Segoe UI" panose="020B0502040204020203" pitchFamily="34" charset="0"/>
              </a:rPr>
              <a:t> And spared not the old world, but saved Noah the eighth person, </a:t>
            </a:r>
            <a:r>
              <a:rPr lang="en-US" sz="1800" dirty="0">
                <a:solidFill>
                  <a:srgbClr val="0070C0"/>
                </a:solidFill>
                <a:latin typeface="Segoe UI" panose="020B0502040204020203" pitchFamily="34" charset="0"/>
                <a:cs typeface="Segoe UI" panose="020B0502040204020203" pitchFamily="34" charset="0"/>
              </a:rPr>
              <a:t>a preacher of righteousness,</a:t>
            </a:r>
            <a:r>
              <a:rPr lang="en-US" sz="1800" dirty="0">
                <a:latin typeface="Segoe UI" panose="020B0502040204020203" pitchFamily="34" charset="0"/>
                <a:cs typeface="Segoe UI" panose="020B0502040204020203" pitchFamily="34" charset="0"/>
              </a:rPr>
              <a:t> bringing in the flood upon the world of the ungodly;</a:t>
            </a:r>
          </a:p>
          <a:p>
            <a:pPr marL="0" indent="0">
              <a:buNone/>
            </a:pPr>
            <a:r>
              <a:rPr lang="en-US" sz="1800" b="1" dirty="0">
                <a:latin typeface="Segoe UI" panose="020B0502040204020203" pitchFamily="34" charset="0"/>
                <a:cs typeface="Segoe UI" panose="020B0502040204020203" pitchFamily="34" charset="0"/>
              </a:rPr>
              <a:t>Matt. 24:37-39</a:t>
            </a:r>
            <a:r>
              <a:rPr lang="en-US" sz="1800" dirty="0">
                <a:latin typeface="Segoe UI" panose="020B0502040204020203" pitchFamily="34" charset="0"/>
                <a:cs typeface="Segoe UI" panose="020B0502040204020203" pitchFamily="34" charset="0"/>
              </a:rPr>
              <a:t> </a:t>
            </a:r>
            <a:r>
              <a:rPr lang="en-US" sz="1800" dirty="0">
                <a:solidFill>
                  <a:srgbClr val="FF0000"/>
                </a:solidFill>
                <a:latin typeface="Segoe UI" panose="020B0502040204020203" pitchFamily="34" charset="0"/>
                <a:cs typeface="Segoe UI" panose="020B0502040204020203" pitchFamily="34" charset="0"/>
              </a:rPr>
              <a:t>But as the days of Noah were, so shall also the coming of the Son of man be.</a:t>
            </a:r>
            <a:r>
              <a:rPr lang="en-US" sz="1800" dirty="0">
                <a:latin typeface="Segoe UI" panose="020B0502040204020203" pitchFamily="34" charset="0"/>
                <a:cs typeface="Segoe UI" panose="020B0502040204020203" pitchFamily="34" charset="0"/>
              </a:rPr>
              <a:t> 38 </a:t>
            </a:r>
            <a:r>
              <a:rPr lang="en-US" sz="1800" dirty="0">
                <a:solidFill>
                  <a:srgbClr val="FF0000"/>
                </a:solidFill>
                <a:latin typeface="Segoe UI" panose="020B0502040204020203" pitchFamily="34" charset="0"/>
                <a:cs typeface="Segoe UI" panose="020B0502040204020203" pitchFamily="34" charset="0"/>
              </a:rPr>
              <a:t>For as in the days that were before the flood they were eating and drinking, marrying and giving in marriage, until the day that Noe entered into the ark,</a:t>
            </a:r>
            <a:r>
              <a:rPr lang="en-US" sz="1800" dirty="0">
                <a:latin typeface="Segoe UI" panose="020B0502040204020203" pitchFamily="34" charset="0"/>
                <a:cs typeface="Segoe UI" panose="020B0502040204020203" pitchFamily="34" charset="0"/>
              </a:rPr>
              <a:t> 39</a:t>
            </a:r>
            <a:r>
              <a:rPr lang="en-US" sz="1800" dirty="0">
                <a:solidFill>
                  <a:srgbClr val="FF0000"/>
                </a:solidFill>
                <a:latin typeface="Segoe UI" panose="020B0502040204020203" pitchFamily="34" charset="0"/>
                <a:cs typeface="Segoe UI" panose="020B0502040204020203" pitchFamily="34" charset="0"/>
              </a:rPr>
              <a:t> And knew not until the flood came, and took them all away; so shall also the coming of the Son of man be.</a:t>
            </a:r>
          </a:p>
          <a:p>
            <a:pPr marL="0" indent="0">
              <a:buNone/>
            </a:pPr>
            <a:r>
              <a:rPr lang="en-US" sz="1800" b="1" u="sng" dirty="0">
                <a:latin typeface="Segoe UI" panose="020B0502040204020203" pitchFamily="34" charset="0"/>
                <a:cs typeface="Segoe UI" panose="020B0502040204020203" pitchFamily="34" charset="0"/>
              </a:rPr>
              <a:t>Lot: </a:t>
            </a:r>
          </a:p>
          <a:p>
            <a:pPr marL="0" indent="0">
              <a:buNone/>
            </a:pPr>
            <a:r>
              <a:rPr lang="en-US" sz="1800" b="1" dirty="0">
                <a:latin typeface="Segoe UI" panose="020B0502040204020203" pitchFamily="34" charset="0"/>
                <a:cs typeface="Segoe UI" panose="020B0502040204020203" pitchFamily="34" charset="0"/>
              </a:rPr>
              <a:t>Gen. 19:12-14</a:t>
            </a:r>
            <a:r>
              <a:rPr lang="en-US" sz="1800" dirty="0">
                <a:latin typeface="Segoe UI" panose="020B0502040204020203" pitchFamily="34" charset="0"/>
                <a:cs typeface="Segoe UI" panose="020B0502040204020203" pitchFamily="34" charset="0"/>
              </a:rPr>
              <a:t> And the men said unto Lot, Hast thou here any besides? son in law, and thy sons, and thy daughters, and whatsoever thou hast in the city, </a:t>
            </a:r>
            <a:r>
              <a:rPr lang="en-US" sz="1800" dirty="0">
                <a:solidFill>
                  <a:srgbClr val="0070C0"/>
                </a:solidFill>
                <a:latin typeface="Segoe UI" panose="020B0502040204020203" pitchFamily="34" charset="0"/>
                <a:cs typeface="Segoe UI" panose="020B0502040204020203" pitchFamily="34" charset="0"/>
              </a:rPr>
              <a:t>bring them out of this place:</a:t>
            </a:r>
            <a:r>
              <a:rPr lang="en-US" sz="1800" dirty="0">
                <a:latin typeface="Segoe UI" panose="020B0502040204020203" pitchFamily="34" charset="0"/>
                <a:cs typeface="Segoe UI" panose="020B0502040204020203" pitchFamily="34" charset="0"/>
              </a:rPr>
              <a:t> 13 For we will destroy this place, because the cry of them is waxen great before the face of the Lord; and the Lord hath sent us to destroy it. 14 And Lot went out, and </a:t>
            </a:r>
            <a:r>
              <a:rPr lang="en-US" sz="1800" dirty="0" err="1">
                <a:solidFill>
                  <a:srgbClr val="0070C0"/>
                </a:solidFill>
                <a:latin typeface="Segoe UI" panose="020B0502040204020203" pitchFamily="34" charset="0"/>
                <a:cs typeface="Segoe UI" panose="020B0502040204020203" pitchFamily="34" charset="0"/>
              </a:rPr>
              <a:t>spake</a:t>
            </a:r>
            <a:r>
              <a:rPr lang="en-US" sz="1800" dirty="0">
                <a:solidFill>
                  <a:srgbClr val="0070C0"/>
                </a:solidFill>
                <a:latin typeface="Segoe UI" panose="020B0502040204020203" pitchFamily="34" charset="0"/>
                <a:cs typeface="Segoe UI" panose="020B0502040204020203" pitchFamily="34" charset="0"/>
              </a:rPr>
              <a:t> unto his sons in law,</a:t>
            </a:r>
            <a:r>
              <a:rPr lang="en-US" sz="1800" dirty="0">
                <a:latin typeface="Segoe UI" panose="020B0502040204020203" pitchFamily="34" charset="0"/>
                <a:cs typeface="Segoe UI" panose="020B0502040204020203" pitchFamily="34" charset="0"/>
              </a:rPr>
              <a:t> which married his daughters, and said, Up, get you out of this place; </a:t>
            </a:r>
            <a:r>
              <a:rPr lang="en-US" sz="1800" dirty="0">
                <a:solidFill>
                  <a:srgbClr val="0070C0"/>
                </a:solidFill>
                <a:latin typeface="Segoe UI" panose="020B0502040204020203" pitchFamily="34" charset="0"/>
                <a:cs typeface="Segoe UI" panose="020B0502040204020203" pitchFamily="34" charset="0"/>
              </a:rPr>
              <a:t>for the Lord will destroy this city. But he seemed as one that mocked unto his sons in law.</a:t>
            </a:r>
          </a:p>
          <a:p>
            <a:pPr marL="0" indent="0">
              <a:buNone/>
            </a:pPr>
            <a:r>
              <a:rPr lang="en-US" sz="1800" b="1" u="sng" dirty="0">
                <a:latin typeface="Segoe UI" panose="020B0502040204020203" pitchFamily="34" charset="0"/>
                <a:cs typeface="Segoe UI" panose="020B0502040204020203" pitchFamily="34" charset="0"/>
              </a:rPr>
              <a:t>Christ:</a:t>
            </a:r>
          </a:p>
          <a:p>
            <a:pPr marL="0" indent="0">
              <a:buNone/>
            </a:pPr>
            <a:r>
              <a:rPr lang="en-US" sz="1800" b="1" dirty="0">
                <a:latin typeface="Segoe UI" panose="020B0502040204020203" pitchFamily="34" charset="0"/>
                <a:cs typeface="Segoe UI" panose="020B0502040204020203" pitchFamily="34" charset="0"/>
              </a:rPr>
              <a:t>1 Cor. 1:21-24</a:t>
            </a:r>
            <a:r>
              <a:rPr lang="en-US" sz="1800" dirty="0">
                <a:latin typeface="Segoe UI" panose="020B0502040204020203" pitchFamily="34" charset="0"/>
                <a:cs typeface="Segoe UI" panose="020B0502040204020203" pitchFamily="34" charset="0"/>
              </a:rPr>
              <a:t> For after that in the wisdom of God the world by wisdom knew not God, it pleased God by the foolishness of preaching to save them that believe. 22For the Jews require a sign, and the Greeks seek after wisdom: 23But we preach Christ crucified, unto the Jews a </a:t>
            </a:r>
            <a:r>
              <a:rPr lang="en-US" sz="1800" dirty="0" err="1">
                <a:latin typeface="Segoe UI" panose="020B0502040204020203" pitchFamily="34" charset="0"/>
                <a:cs typeface="Segoe UI" panose="020B0502040204020203" pitchFamily="34" charset="0"/>
              </a:rPr>
              <a:t>stumblingblock</a:t>
            </a:r>
            <a:r>
              <a:rPr lang="en-US" sz="1800" dirty="0">
                <a:latin typeface="Segoe UI" panose="020B0502040204020203" pitchFamily="34" charset="0"/>
                <a:cs typeface="Segoe UI" panose="020B0502040204020203" pitchFamily="34" charset="0"/>
              </a:rPr>
              <a:t>, and unto the Greeks foolishness; 24But unto them which are called, both Jews and Greeks, Christ the power of God, and the wisdom of God.</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35577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432297" y="309564"/>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Types of Grace</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432297" y="1609716"/>
            <a:ext cx="9726933" cy="4764451"/>
          </a:xfrm>
        </p:spPr>
        <p:txBody>
          <a:bodyPr vert="horz" lIns="91440" tIns="45720" rIns="91440" bIns="45720" rtlCol="0" anchor="t">
            <a:normAutofit fontScale="85000" lnSpcReduction="20000"/>
          </a:bodyPr>
          <a:lstStyle/>
          <a:p>
            <a:pPr marL="0" indent="0">
              <a:buNone/>
            </a:pPr>
            <a:r>
              <a:rPr lang="en-US" sz="2000" b="1" u="sng" dirty="0">
                <a:latin typeface="Franklin Gothic Book" panose="020B0503020102020204" pitchFamily="34" charset="0"/>
              </a:rPr>
              <a:t>Common Grace:</a:t>
            </a:r>
            <a:r>
              <a:rPr lang="en-US" sz="2000" dirty="0">
                <a:latin typeface="Franklin Gothic Book" panose="020B0503020102020204" pitchFamily="34" charset="0"/>
              </a:rPr>
              <a:t> </a:t>
            </a:r>
            <a:r>
              <a:rPr lang="en-US" sz="2000" b="1" dirty="0">
                <a:latin typeface="Franklin Gothic Book" panose="020B0503020102020204" pitchFamily="34" charset="0"/>
              </a:rPr>
              <a:t>Tit. 2:11</a:t>
            </a:r>
            <a:r>
              <a:rPr lang="en-US" sz="2000" dirty="0">
                <a:latin typeface="Franklin Gothic Book" panose="020B0503020102020204" pitchFamily="34" charset="0"/>
              </a:rPr>
              <a:t> For the grace of God that bringeth salvation hath appeared </a:t>
            </a:r>
            <a:r>
              <a:rPr lang="en-US" sz="2000" dirty="0">
                <a:solidFill>
                  <a:srgbClr val="0070C0"/>
                </a:solidFill>
                <a:latin typeface="Franklin Gothic Book" panose="020B0503020102020204" pitchFamily="34" charset="0"/>
              </a:rPr>
              <a:t>to all men,</a:t>
            </a:r>
          </a:p>
          <a:p>
            <a:pPr marL="0" indent="0">
              <a:buNone/>
            </a:pPr>
            <a:endParaRPr lang="en-US" sz="2000" dirty="0">
              <a:solidFill>
                <a:srgbClr val="0070C0"/>
              </a:solidFill>
              <a:latin typeface="Franklin Gothic Book" panose="020B0503020102020204" pitchFamily="34" charset="0"/>
            </a:endParaRPr>
          </a:p>
          <a:p>
            <a:pPr marL="0" indent="0">
              <a:buNone/>
            </a:pPr>
            <a:r>
              <a:rPr lang="en-US" sz="2000" b="1" u="sng" dirty="0">
                <a:latin typeface="Franklin Gothic Book" panose="020B0503020102020204" pitchFamily="34" charset="0"/>
              </a:rPr>
              <a:t>Saving Grace:</a:t>
            </a:r>
            <a:r>
              <a:rPr lang="en-US" sz="2000" b="1" dirty="0">
                <a:latin typeface="Franklin Gothic Book" panose="020B0503020102020204" pitchFamily="34" charset="0"/>
              </a:rPr>
              <a:t> Eph. 2:5-8</a:t>
            </a:r>
            <a:r>
              <a:rPr lang="en-US" sz="2000" dirty="0">
                <a:latin typeface="Franklin Gothic Book" panose="020B0503020102020204" pitchFamily="34" charset="0"/>
              </a:rPr>
              <a:t> Even when we were dead in sins, hath quickened us together with Christ, (by grace ye are saved;) And hath raised us up together, and made us sit together in heavenly places in Christ Jesus: That in the ages to come he might shew the exceeding riches of his grace in his kindness toward us through Christ Jesus. For by grace are ye saved through faith; and that not of yourselves: it is the gift of God:</a:t>
            </a:r>
          </a:p>
          <a:p>
            <a:pPr marL="0" indent="0">
              <a:buNone/>
            </a:pPr>
            <a:endParaRPr lang="en-US" sz="2000" b="1" u="sng" dirty="0">
              <a:latin typeface="Franklin Gothic Book" panose="020B0503020102020204" pitchFamily="34" charset="0"/>
            </a:endParaRPr>
          </a:p>
          <a:p>
            <a:pPr marL="0" indent="0">
              <a:buNone/>
            </a:pPr>
            <a:r>
              <a:rPr lang="en-US" sz="2000" b="1" u="sng" dirty="0">
                <a:latin typeface="Franklin Gothic Book" panose="020B0503020102020204" pitchFamily="34" charset="0"/>
              </a:rPr>
              <a:t>Sanctifying Grace:</a:t>
            </a:r>
            <a:r>
              <a:rPr lang="en-US" sz="2000" b="1" dirty="0">
                <a:latin typeface="Franklin Gothic Book" panose="020B0503020102020204" pitchFamily="34" charset="0"/>
              </a:rPr>
              <a:t> Tit. 2:12-13</a:t>
            </a:r>
            <a:r>
              <a:rPr lang="en-US" sz="2000" dirty="0">
                <a:latin typeface="Franklin Gothic Book" panose="020B0503020102020204" pitchFamily="34" charset="0"/>
              </a:rPr>
              <a:t> Teaching us that, denying ungodliness and worldly lusts, we should live soberly, righteously, and godly, in this present world;  Looking for that blessed hope, and the glorious appearing of the great God and our </a:t>
            </a:r>
            <a:r>
              <a:rPr lang="en-US" sz="2000" dirty="0" err="1">
                <a:latin typeface="Franklin Gothic Book" panose="020B0503020102020204" pitchFamily="34" charset="0"/>
              </a:rPr>
              <a:t>Saviour</a:t>
            </a:r>
            <a:r>
              <a:rPr lang="en-US" sz="2000" dirty="0">
                <a:latin typeface="Franklin Gothic Book" panose="020B0503020102020204" pitchFamily="34" charset="0"/>
              </a:rPr>
              <a:t> Jesus Christ;</a:t>
            </a:r>
          </a:p>
          <a:p>
            <a:pPr marL="0" indent="0">
              <a:buNone/>
            </a:pPr>
            <a:endParaRPr lang="en-US" sz="2000" b="1" u="sng" dirty="0">
              <a:latin typeface="Franklin Gothic Book" panose="020B0503020102020204" pitchFamily="34" charset="0"/>
            </a:endParaRPr>
          </a:p>
          <a:p>
            <a:pPr marL="0" indent="0">
              <a:buNone/>
            </a:pPr>
            <a:r>
              <a:rPr lang="en-US" sz="2000" b="1" u="sng" dirty="0">
                <a:latin typeface="Franklin Gothic Book" panose="020B0503020102020204" pitchFamily="34" charset="0"/>
              </a:rPr>
              <a:t>Serving Grace:</a:t>
            </a:r>
            <a:r>
              <a:rPr lang="en-US" sz="2000" b="1" dirty="0">
                <a:latin typeface="Franklin Gothic Book" panose="020B0503020102020204" pitchFamily="34" charset="0"/>
              </a:rPr>
              <a:t> 1 Pet. 4:10</a:t>
            </a:r>
            <a:r>
              <a:rPr lang="en-US" sz="2000" dirty="0">
                <a:latin typeface="Franklin Gothic Book" panose="020B0503020102020204" pitchFamily="34" charset="0"/>
              </a:rPr>
              <a:t> As every man hath received the gift, even so minister the same one to another, as good stewards of the manifold grace of God.</a:t>
            </a:r>
          </a:p>
          <a:p>
            <a:pPr marL="0" indent="0">
              <a:buNone/>
            </a:pPr>
            <a:endParaRPr lang="en-US" sz="2000" b="1" u="sng" dirty="0">
              <a:latin typeface="Franklin Gothic Book" panose="020B0503020102020204" pitchFamily="34" charset="0"/>
            </a:endParaRPr>
          </a:p>
          <a:p>
            <a:pPr marL="0" indent="0">
              <a:buNone/>
            </a:pPr>
            <a:r>
              <a:rPr lang="en-US" sz="2000" b="1" u="sng" dirty="0">
                <a:latin typeface="Franklin Gothic Book" panose="020B0503020102020204" pitchFamily="34" charset="0"/>
              </a:rPr>
              <a:t>Sustaining Grace:</a:t>
            </a:r>
            <a:r>
              <a:rPr lang="en-US" sz="2000" b="1" dirty="0">
                <a:latin typeface="Franklin Gothic Book" panose="020B0503020102020204" pitchFamily="34" charset="0"/>
              </a:rPr>
              <a:t> 2 Cor: 12:8-9 </a:t>
            </a:r>
            <a:r>
              <a:rPr lang="en-US" sz="2000" dirty="0">
                <a:latin typeface="Franklin Gothic Book" panose="020B0503020102020204" pitchFamily="34" charset="0"/>
              </a:rPr>
              <a:t>For this thing I besought the Lord thrice, that it might depart from me. 9 And he said unto me, My grace is sufficient for thee: for my strength is made perfect in weakness. Most gladly therefore will I rather glory in my infirmities, that the power of Christ may rest upon me.</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017" y="1779529"/>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2205</Words>
  <Application>Microsoft Office PowerPoint</Application>
  <PresentationFormat>Widescreen</PresentationFormat>
  <Paragraphs>92</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Franklin Gothic Book</vt:lpstr>
      <vt:lpstr>Segoe UI</vt:lpstr>
      <vt:lpstr>Office Theme</vt:lpstr>
      <vt:lpstr>“Grace”</vt:lpstr>
      <vt:lpstr>If It Wasn’t for God’s Grace, Where Would We Be?</vt:lpstr>
      <vt:lpstr>The Breakdown: Grace</vt:lpstr>
      <vt:lpstr>Grace Is Something You Find</vt:lpstr>
      <vt:lpstr>Grace Is Extended through Preaching &amp; Rejected through Mockery</vt:lpstr>
      <vt:lpstr>Types of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2019-07-18T21:20:33Z</dcterms:created>
  <dcterms:modified xsi:type="dcterms:W3CDTF">2019-08-15T21:42:58Z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