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71" r:id="rId3"/>
    <p:sldId id="275" r:id="rId4"/>
    <p:sldId id="278" r:id="rId5"/>
    <p:sldId id="279" r:id="rId6"/>
    <p:sldId id="274" r:id="rId7"/>
    <p:sldId id="277" r:id="rId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94" autoAdjust="0"/>
  </p:normalViewPr>
  <p:slideViewPr>
    <p:cSldViewPr>
      <p:cViewPr varScale="1">
        <p:scale>
          <a:sx n="86" d="100"/>
          <a:sy n="86" d="100"/>
        </p:scale>
        <p:origin x="562" y="72"/>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2/20/2019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2/20/2019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descr="Map of World"/>
          <p:cNvSpPr>
            <a:spLocks noEditPoints="1"/>
          </p:cNvSpPr>
          <p:nvPr/>
        </p:nvSpPr>
        <p:spPr bwMode="gray">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2/20/2019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2/20/2019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2/20/2019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2/20/2019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2/20/2019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2/20/2019</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2/20/2019</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2/20/2019</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2/20/2019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2/20/2019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2/20/2019</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Tearing Down Strongholds</a:t>
            </a:r>
          </a:p>
        </p:txBody>
      </p:sp>
      <p:sp>
        <p:nvSpPr>
          <p:cNvPr id="3" name="Subtitle 2"/>
          <p:cNvSpPr>
            <a:spLocks noGrp="1"/>
          </p:cNvSpPr>
          <p:nvPr>
            <p:ph type="subTitle" idx="1"/>
          </p:nvPr>
        </p:nvSpPr>
        <p:spPr/>
        <p:txBody>
          <a:bodyPr/>
          <a:lstStyle/>
          <a:p>
            <a:r>
              <a:rPr lang="en-US" dirty="0"/>
              <a:t>Spiritual Warfare Series</a:t>
            </a:r>
          </a:p>
        </p:txBody>
      </p:sp>
      <p:pic>
        <p:nvPicPr>
          <p:cNvPr id="5" name="Picture 4">
            <a:extLst>
              <a:ext uri="{FF2B5EF4-FFF2-40B4-BE49-F238E27FC236}">
                <a16:creationId xmlns:a16="http://schemas.microsoft.com/office/drawing/2014/main" id="{0AAC608E-EC14-4C18-835D-741695A691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6673" y="1041648"/>
            <a:ext cx="5455478" cy="2895600"/>
          </a:xfrm>
          <a:prstGeom prst="rect">
            <a:avLst/>
          </a:prstGeom>
        </p:spPr>
      </p:pic>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Compassing the Wall</a:t>
            </a:r>
          </a:p>
        </p:txBody>
      </p:sp>
      <p:sp>
        <p:nvSpPr>
          <p:cNvPr id="3" name="Content Placeholder 2"/>
          <p:cNvSpPr>
            <a:spLocks noGrp="1"/>
          </p:cNvSpPr>
          <p:nvPr>
            <p:ph idx="1"/>
          </p:nvPr>
        </p:nvSpPr>
        <p:spPr>
          <a:xfrm>
            <a:off x="1217614" y="1828800"/>
            <a:ext cx="4952998" cy="4754562"/>
          </a:xfrm>
        </p:spPr>
        <p:txBody>
          <a:bodyPr>
            <a:normAutofit lnSpcReduction="10000"/>
          </a:bodyPr>
          <a:lstStyle/>
          <a:p>
            <a:r>
              <a:rPr lang="en-US" dirty="0"/>
              <a:t>Now Jericho was straitly shut up… (Josh. 6:1)</a:t>
            </a:r>
          </a:p>
          <a:p>
            <a:pPr lvl="1"/>
            <a:r>
              <a:rPr lang="en-US" dirty="0"/>
              <a:t>Crossing over represents salvation. Jericho’s wall represents strongholds.</a:t>
            </a:r>
          </a:p>
          <a:p>
            <a:pPr lvl="1"/>
            <a:r>
              <a:rPr lang="en-US" dirty="0"/>
              <a:t>The enemy will work to keep the strongman secure, especially when God is moving in your life.</a:t>
            </a:r>
          </a:p>
          <a:p>
            <a:pPr lvl="1"/>
            <a:r>
              <a:rPr lang="en-US" dirty="0"/>
              <a:t>Jericho’s wall was thought to be 11 ft high 14 ft wide at a 35 degree angle.</a:t>
            </a:r>
          </a:p>
          <a:p>
            <a:pPr lvl="1"/>
            <a:r>
              <a:rPr lang="en-US" dirty="0"/>
              <a:t>Normally, these cities were only defeated by assault or surrounding them until starvation, which took months and resulted in heavy loss.</a:t>
            </a:r>
          </a:p>
        </p:txBody>
      </p:sp>
    </p:spTree>
    <p:extLst>
      <p:ext uri="{BB962C8B-B14F-4D97-AF65-F5344CB8AC3E}">
        <p14:creationId xmlns:p14="http://schemas.microsoft.com/office/powerpoint/2010/main" val="293697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construction</a:t>
            </a:r>
          </a:p>
        </p:txBody>
      </p:sp>
      <p:sp>
        <p:nvSpPr>
          <p:cNvPr id="3" name="Content Placeholder 2"/>
          <p:cNvSpPr>
            <a:spLocks noGrp="1"/>
          </p:cNvSpPr>
          <p:nvPr>
            <p:ph idx="1"/>
          </p:nvPr>
        </p:nvSpPr>
        <p:spPr>
          <a:xfrm>
            <a:off x="1217614" y="1828800"/>
            <a:ext cx="9753600" cy="4754562"/>
          </a:xfrm>
        </p:spPr>
        <p:txBody>
          <a:bodyPr>
            <a:normAutofit/>
          </a:bodyPr>
          <a:lstStyle/>
          <a:p>
            <a:r>
              <a:rPr lang="en-US" dirty="0"/>
              <a:t>Strongholds / walls are constructed through lies and build up in the mind. (2 Cor. 10:3-6)</a:t>
            </a:r>
          </a:p>
          <a:p>
            <a:pPr lvl="1"/>
            <a:r>
              <a:rPr lang="en-US" b="1" dirty="0"/>
              <a:t>Imaginations</a:t>
            </a:r>
            <a:r>
              <a:rPr lang="en-US" dirty="0"/>
              <a:t>, high things against the </a:t>
            </a:r>
            <a:r>
              <a:rPr lang="en-US" b="1" dirty="0"/>
              <a:t>knowledge</a:t>
            </a:r>
            <a:r>
              <a:rPr lang="en-US" dirty="0"/>
              <a:t> of God, bringing every </a:t>
            </a:r>
            <a:r>
              <a:rPr lang="en-US" b="1" dirty="0"/>
              <a:t>thought</a:t>
            </a:r>
            <a:r>
              <a:rPr lang="en-US" dirty="0"/>
              <a:t> into captivity are all areas of the mind.</a:t>
            </a:r>
          </a:p>
          <a:p>
            <a:pPr lvl="1"/>
            <a:r>
              <a:rPr lang="en-US" dirty="0"/>
              <a:t>Words are used to shape and mold. What are you forming?</a:t>
            </a:r>
          </a:p>
          <a:p>
            <a:r>
              <a:rPr lang="en-US" dirty="0"/>
              <a:t>Thoughts and lies always have an origin. The longer they fester, the more they can be solidified and built upon.</a:t>
            </a:r>
          </a:p>
          <a:p>
            <a:pPr lvl="1"/>
            <a:r>
              <a:rPr lang="en-US" dirty="0"/>
              <a:t>Our toughest strongholds are lies that have existed for years and fortified.</a:t>
            </a:r>
          </a:p>
          <a:p>
            <a:r>
              <a:rPr lang="en-US" dirty="0"/>
              <a:t>Lies must be aborted upon conception. (Js. 1:14-15)</a:t>
            </a:r>
          </a:p>
          <a:p>
            <a:r>
              <a:rPr lang="en-US" dirty="0"/>
              <a:t>Many of the fiery darts that are thrown at us are lies, which are thwarted by faith. (Eph. 6:16)</a:t>
            </a:r>
          </a:p>
          <a:p>
            <a:pPr lvl="1"/>
            <a:endParaRPr lang="en-US" dirty="0"/>
          </a:p>
          <a:p>
            <a:pPr lvl="1"/>
            <a:endParaRPr lang="en-US" dirty="0"/>
          </a:p>
        </p:txBody>
      </p:sp>
    </p:spTree>
    <p:extLst>
      <p:ext uri="{BB962C8B-B14F-4D97-AF65-F5344CB8AC3E}">
        <p14:creationId xmlns:p14="http://schemas.microsoft.com/office/powerpoint/2010/main" val="332918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destruction</a:t>
            </a:r>
          </a:p>
        </p:txBody>
      </p:sp>
      <p:sp>
        <p:nvSpPr>
          <p:cNvPr id="3" name="Content Placeholder 2"/>
          <p:cNvSpPr>
            <a:spLocks noGrp="1"/>
          </p:cNvSpPr>
          <p:nvPr>
            <p:ph idx="1"/>
          </p:nvPr>
        </p:nvSpPr>
        <p:spPr>
          <a:xfrm>
            <a:off x="1217614" y="1828800"/>
            <a:ext cx="9753600" cy="4754562"/>
          </a:xfrm>
        </p:spPr>
        <p:txBody>
          <a:bodyPr>
            <a:normAutofit/>
          </a:bodyPr>
          <a:lstStyle/>
          <a:p>
            <a:r>
              <a:rPr lang="en-US" dirty="0"/>
              <a:t>Joshua was instructed to march around Jericho 7 times with priests carrying the ark (presence of God). (Josh. 6:6- </a:t>
            </a:r>
          </a:p>
          <a:p>
            <a:pPr lvl="1"/>
            <a:r>
              <a:rPr lang="en-US" dirty="0"/>
              <a:t>We must saturate our minds with the presence of God to have a mind conducive for victory.</a:t>
            </a:r>
          </a:p>
          <a:p>
            <a:pPr lvl="1"/>
            <a:r>
              <a:rPr lang="en-US" dirty="0"/>
              <a:t>This includes praise, worship, reading the word, prayer, and fasting. </a:t>
            </a:r>
          </a:p>
          <a:p>
            <a:r>
              <a:rPr lang="en-US" dirty="0"/>
              <a:t>The people were commanded to be silent during the marches around Jericho until Joshua told them to shout. (Josh. 6:10)</a:t>
            </a:r>
          </a:p>
          <a:p>
            <a:pPr lvl="1"/>
            <a:r>
              <a:rPr lang="en-US" dirty="0"/>
              <a:t>We must know when to be silent and let God fight our battles. (Prov. 3:5-6)</a:t>
            </a:r>
          </a:p>
          <a:p>
            <a:r>
              <a:rPr lang="en-US" dirty="0"/>
              <a:t>The shout is the word of God being used against our circumstances.</a:t>
            </a:r>
          </a:p>
          <a:p>
            <a:endParaRPr lang="en-US" dirty="0"/>
          </a:p>
          <a:p>
            <a:pPr lvl="1"/>
            <a:endParaRPr lang="en-US" dirty="0"/>
          </a:p>
          <a:p>
            <a:pPr lvl="1"/>
            <a:endParaRPr lang="en-US" dirty="0"/>
          </a:p>
        </p:txBody>
      </p:sp>
    </p:spTree>
    <p:extLst>
      <p:ext uri="{BB962C8B-B14F-4D97-AF65-F5344CB8AC3E}">
        <p14:creationId xmlns:p14="http://schemas.microsoft.com/office/powerpoint/2010/main" val="3757242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Victory</a:t>
            </a:r>
          </a:p>
        </p:txBody>
      </p:sp>
      <p:sp>
        <p:nvSpPr>
          <p:cNvPr id="3" name="Content Placeholder 2"/>
          <p:cNvSpPr>
            <a:spLocks noGrp="1"/>
          </p:cNvSpPr>
          <p:nvPr>
            <p:ph idx="1"/>
          </p:nvPr>
        </p:nvSpPr>
        <p:spPr>
          <a:xfrm>
            <a:off x="1217614" y="1828800"/>
            <a:ext cx="9753600" cy="4754562"/>
          </a:xfrm>
        </p:spPr>
        <p:txBody>
          <a:bodyPr>
            <a:normAutofit lnSpcReduction="10000"/>
          </a:bodyPr>
          <a:lstStyle/>
          <a:p>
            <a:r>
              <a:rPr lang="en-US" dirty="0"/>
              <a:t>We cannot try to hold onto any remnants of our “Jericho.” (Josh. 6:17-19)</a:t>
            </a:r>
          </a:p>
          <a:p>
            <a:pPr lvl="1"/>
            <a:r>
              <a:rPr lang="en-US" dirty="0" err="1"/>
              <a:t>Achan</a:t>
            </a:r>
            <a:r>
              <a:rPr lang="en-US" dirty="0"/>
              <a:t> stole some gold and silver and was responsible for the children of Israel losing against Ai (Josh. 7:1)</a:t>
            </a:r>
          </a:p>
          <a:p>
            <a:r>
              <a:rPr lang="en-US" dirty="0"/>
              <a:t>Deliverance must be maintained, by not letting anyone rebuild the city. </a:t>
            </a:r>
          </a:p>
          <a:p>
            <a:pPr lvl="1"/>
            <a:r>
              <a:rPr lang="en-US" dirty="0"/>
              <a:t>We cannot believe lies once we have been freed by truth. (Josh. 6:26)</a:t>
            </a:r>
          </a:p>
          <a:p>
            <a:pPr lvl="1"/>
            <a:r>
              <a:rPr lang="en-US" dirty="0"/>
              <a:t>The enemies strategy is to rebuild the city after it’s torn down. He already has the blueprints and it is familiar to our flesh. (Eph. 4:22-25/Rom. 7:21-25)</a:t>
            </a:r>
          </a:p>
          <a:p>
            <a:r>
              <a:rPr lang="en-US" dirty="0"/>
              <a:t>We must maintain an atmosphere of the presence of the LORD in order to maintain victory. This is why He told Joshua to meditate on His law day and night.</a:t>
            </a:r>
          </a:p>
          <a:p>
            <a:pPr lvl="1"/>
            <a:r>
              <a:rPr lang="en-US" dirty="0"/>
              <a:t>Unholy influences are another quick way to sabotage victory.</a:t>
            </a:r>
          </a:p>
          <a:p>
            <a:pPr lvl="1"/>
            <a:endParaRPr lang="en-US" dirty="0"/>
          </a:p>
          <a:p>
            <a:pPr lvl="1"/>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81687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Discussion Question</a:t>
            </a:r>
          </a:p>
        </p:txBody>
      </p:sp>
      <p:sp>
        <p:nvSpPr>
          <p:cNvPr id="6" name="Content Placeholder 5"/>
          <p:cNvSpPr>
            <a:spLocks noGrp="1"/>
          </p:cNvSpPr>
          <p:nvPr>
            <p:ph idx="1"/>
          </p:nvPr>
        </p:nvSpPr>
        <p:spPr/>
        <p:txBody>
          <a:bodyPr>
            <a:normAutofit/>
          </a:bodyPr>
          <a:lstStyle/>
          <a:p>
            <a:pPr marL="45720" indent="0">
              <a:buNone/>
            </a:pPr>
            <a:r>
              <a:rPr lang="en-US" sz="4800" dirty="0"/>
              <a:t>What are the barriers to tearing down mental strongholds and how do we defeat them?</a:t>
            </a:r>
          </a:p>
        </p:txBody>
      </p:sp>
    </p:spTree>
    <p:extLst>
      <p:ext uri="{BB962C8B-B14F-4D97-AF65-F5344CB8AC3E}">
        <p14:creationId xmlns:p14="http://schemas.microsoft.com/office/powerpoint/2010/main" val="4105790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BE92C-63A1-46F7-B887-C528724223CF}"/>
              </a:ext>
            </a:extLst>
          </p:cNvPr>
          <p:cNvSpPr>
            <a:spLocks noGrp="1"/>
          </p:cNvSpPr>
          <p:nvPr>
            <p:ph type="title"/>
          </p:nvPr>
        </p:nvSpPr>
        <p:spPr/>
        <p:txBody>
          <a:bodyPr/>
          <a:lstStyle/>
          <a:p>
            <a:r>
              <a:rPr lang="en-US" dirty="0"/>
              <a:t>3 Takeaways</a:t>
            </a:r>
          </a:p>
        </p:txBody>
      </p:sp>
      <p:sp>
        <p:nvSpPr>
          <p:cNvPr id="3" name="Content Placeholder 2">
            <a:extLst>
              <a:ext uri="{FF2B5EF4-FFF2-40B4-BE49-F238E27FC236}">
                <a16:creationId xmlns:a16="http://schemas.microsoft.com/office/drawing/2014/main" id="{63156CB6-1655-4282-B73F-9ED542B3A9A8}"/>
              </a:ext>
            </a:extLst>
          </p:cNvPr>
          <p:cNvSpPr>
            <a:spLocks noGrp="1"/>
          </p:cNvSpPr>
          <p:nvPr>
            <p:ph sz="half" idx="1"/>
          </p:nvPr>
        </p:nvSpPr>
        <p:spPr>
          <a:xfrm>
            <a:off x="607828" y="1828800"/>
            <a:ext cx="3200583" cy="4343400"/>
          </a:xfrm>
          <a:ln>
            <a:solidFill>
              <a:schemeClr val="tx2"/>
            </a:solidFill>
          </a:ln>
        </p:spPr>
        <p:txBody>
          <a:bodyPr>
            <a:normAutofit/>
          </a:bodyPr>
          <a:lstStyle/>
          <a:p>
            <a:pPr marL="45720" indent="0" algn="ctr">
              <a:buNone/>
            </a:pPr>
            <a:r>
              <a:rPr lang="en-US" dirty="0"/>
              <a:t>Strongholds / and walls are build up in our minds. The longer they are with us, the more fortified they become. The battle is in our minds against imaginations and thoughts. We must fight with faith.</a:t>
            </a:r>
          </a:p>
        </p:txBody>
      </p:sp>
      <p:sp>
        <p:nvSpPr>
          <p:cNvPr id="4" name="Content Placeholder 3">
            <a:extLst>
              <a:ext uri="{FF2B5EF4-FFF2-40B4-BE49-F238E27FC236}">
                <a16:creationId xmlns:a16="http://schemas.microsoft.com/office/drawing/2014/main" id="{40629324-1DDA-4C04-9E39-D5807983EFDC}"/>
              </a:ext>
            </a:extLst>
          </p:cNvPr>
          <p:cNvSpPr>
            <a:spLocks noGrp="1"/>
          </p:cNvSpPr>
          <p:nvPr>
            <p:ph sz="half" idx="2"/>
          </p:nvPr>
        </p:nvSpPr>
        <p:spPr>
          <a:xfrm>
            <a:off x="4497096" y="1828800"/>
            <a:ext cx="3200583" cy="4343400"/>
          </a:xfrm>
          <a:ln>
            <a:solidFill>
              <a:schemeClr val="tx2"/>
            </a:solidFill>
          </a:ln>
        </p:spPr>
        <p:txBody>
          <a:bodyPr>
            <a:normAutofit/>
          </a:bodyPr>
          <a:lstStyle/>
          <a:p>
            <a:pPr marL="45720" indent="0" algn="ctr">
              <a:buNone/>
            </a:pPr>
            <a:r>
              <a:rPr lang="en-US" dirty="0"/>
              <a:t>In order to gain victory, we must have an atmosphere that is conducive for victory. This means filling our minds with the presence of God, so that when His word goes forth, it can tear down walls.</a:t>
            </a:r>
          </a:p>
        </p:txBody>
      </p:sp>
      <p:sp>
        <p:nvSpPr>
          <p:cNvPr id="9" name="Content Placeholder 2">
            <a:extLst>
              <a:ext uri="{FF2B5EF4-FFF2-40B4-BE49-F238E27FC236}">
                <a16:creationId xmlns:a16="http://schemas.microsoft.com/office/drawing/2014/main" id="{049398FC-42A4-46F5-B9B0-E3E478855F19}"/>
              </a:ext>
            </a:extLst>
          </p:cNvPr>
          <p:cNvSpPr txBox="1">
            <a:spLocks/>
          </p:cNvSpPr>
          <p:nvPr/>
        </p:nvSpPr>
        <p:spPr>
          <a:xfrm>
            <a:off x="8380415" y="1828800"/>
            <a:ext cx="3200583" cy="4343400"/>
          </a:xfrm>
          <a:prstGeom prst="rect">
            <a:avLst/>
          </a:prstGeom>
          <a:ln>
            <a:solidFill>
              <a:schemeClr val="tx2"/>
            </a:solidFill>
          </a:ln>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buFont typeface="Arial" pitchFamily="34" charset="0"/>
              <a:buNone/>
            </a:pPr>
            <a:r>
              <a:rPr lang="en-US" dirty="0"/>
              <a:t>We must maintain deliverance after a victory. The enemy and our flesh know the blueprints to what has worked on us before, so we must utterly destroy everything and cast down any thoughts that try to rebuild lies into our minds.</a:t>
            </a:r>
          </a:p>
        </p:txBody>
      </p:sp>
    </p:spTree>
    <p:extLst>
      <p:ext uri="{BB962C8B-B14F-4D97-AF65-F5344CB8AC3E}">
        <p14:creationId xmlns:p14="http://schemas.microsoft.com/office/powerpoint/2010/main" val="121488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World  presentation (widescreen).potx" id="{6FD2C32E-565A-4F51-8C38-826F1B24AA7D}" vid="{06379D18-BA11-4F05-84DF-EB681B68D4FA}"/>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World  presentation (widescreen)</Template>
  <TotalTime>707</TotalTime>
  <Words>631</Words>
  <Application>Microsoft Office PowerPoint</Application>
  <PresentationFormat>Custom</PresentationFormat>
  <Paragraphs>41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Century Gothic</vt:lpstr>
      <vt:lpstr>World Presentation 16x9</vt:lpstr>
      <vt:lpstr>Tearing Down Strongholds</vt:lpstr>
      <vt:lpstr>Compassing the Wall</vt:lpstr>
      <vt:lpstr>The construction</vt:lpstr>
      <vt:lpstr>The destruction</vt:lpstr>
      <vt:lpstr>Maintaining Victory</vt:lpstr>
      <vt:lpstr>Discussion Question</vt:lpstr>
      <vt:lpstr>3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Fight Before the Fight</dc:title>
  <dc:creator>USER</dc:creator>
  <cp:lastModifiedBy>USER</cp:lastModifiedBy>
  <cp:revision>27</cp:revision>
  <dcterms:created xsi:type="dcterms:W3CDTF">2019-02-14T16:08:24Z</dcterms:created>
  <dcterms:modified xsi:type="dcterms:W3CDTF">2019-02-20T23:11:51Z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