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2"/>
  </p:notesMasterIdLst>
  <p:handoutMasterIdLst>
    <p:handoutMasterId r:id="rId13"/>
  </p:handoutMasterIdLst>
  <p:sldIdLst>
    <p:sldId id="256" r:id="rId5"/>
    <p:sldId id="269" r:id="rId6"/>
    <p:sldId id="264" r:id="rId7"/>
    <p:sldId id="262" r:id="rId8"/>
    <p:sldId id="271" r:id="rId9"/>
    <p:sldId id="266"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6/13/2019</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6/13/2019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anchor="ctr">
            <a:normAutofit fontScale="90000"/>
          </a:bodyPr>
          <a:lstStyle/>
          <a:p>
            <a:pPr algn="ctr"/>
            <a:r>
              <a:rPr lang="en-US" dirty="0"/>
              <a:t>Withstanding The Standards</a:t>
            </a:r>
          </a:p>
        </p:txBody>
      </p:sp>
      <p:sp>
        <p:nvSpPr>
          <p:cNvPr id="3"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8"/>
            <a:ext cx="6857999" cy="953029"/>
          </a:xfrm>
        </p:spPr>
        <p:txBody>
          <a:bodyPr>
            <a:normAutofit/>
          </a:bodyPr>
          <a:lstStyle/>
          <a:p>
            <a:pPr algn="ctr"/>
            <a:r>
              <a:rPr lang="en-US" dirty="0"/>
              <a:t>Walking In Your Purpose</a:t>
            </a: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6C21-A3A4-4AE7-B34A-F406DA3282BF}"/>
              </a:ext>
            </a:extLst>
          </p:cNvPr>
          <p:cNvSpPr>
            <a:spLocks noGrp="1"/>
          </p:cNvSpPr>
          <p:nvPr>
            <p:ph type="title"/>
          </p:nvPr>
        </p:nvSpPr>
        <p:spPr/>
        <p:txBody>
          <a:bodyPr/>
          <a:lstStyle/>
          <a:p>
            <a:r>
              <a:rPr lang="en-US" dirty="0"/>
              <a:t>What is it about us as humans that leads us to compare ourselves to one another?</a:t>
            </a:r>
          </a:p>
        </p:txBody>
      </p:sp>
      <p:sp>
        <p:nvSpPr>
          <p:cNvPr id="3" name="Text Placeholder 2">
            <a:extLst>
              <a:ext uri="{FF2B5EF4-FFF2-40B4-BE49-F238E27FC236}">
                <a16:creationId xmlns:a16="http://schemas.microsoft.com/office/drawing/2014/main" id="{A31D90EE-DDD3-4C5F-9F2F-2FC37F2E891B}"/>
              </a:ext>
            </a:extLst>
          </p:cNvPr>
          <p:cNvSpPr>
            <a:spLocks noGrp="1"/>
          </p:cNvSpPr>
          <p:nvPr>
            <p:ph type="body" idx="1"/>
          </p:nvPr>
        </p:nvSpPr>
        <p:spPr/>
        <p:txBody>
          <a:bodyPr/>
          <a:lstStyle/>
          <a:p>
            <a:r>
              <a:rPr lang="en-US" dirty="0"/>
              <a:t>Discussion Question</a:t>
            </a:r>
          </a:p>
        </p:txBody>
      </p:sp>
    </p:spTree>
    <p:extLst>
      <p:ext uri="{BB962C8B-B14F-4D97-AF65-F5344CB8AC3E}">
        <p14:creationId xmlns:p14="http://schemas.microsoft.com/office/powerpoint/2010/main" val="21110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442-CDEB-45EE-B372-70DFE11F1EFB}"/>
              </a:ext>
            </a:extLst>
          </p:cNvPr>
          <p:cNvSpPr>
            <a:spLocks noGrp="1"/>
          </p:cNvSpPr>
          <p:nvPr>
            <p:ph type="title"/>
          </p:nvPr>
        </p:nvSpPr>
        <p:spPr>
          <a:xfrm>
            <a:off x="1141413" y="0"/>
            <a:ext cx="9905998" cy="1478570"/>
          </a:xfrm>
        </p:spPr>
        <p:txBody>
          <a:bodyPr/>
          <a:lstStyle/>
          <a:p>
            <a:r>
              <a:rPr lang="en-US" dirty="0"/>
              <a:t>Who Sets the Standard?</a:t>
            </a:r>
          </a:p>
        </p:txBody>
      </p:sp>
      <p:sp>
        <p:nvSpPr>
          <p:cNvPr id="3" name="Content Placeholder 2">
            <a:extLst>
              <a:ext uri="{FF2B5EF4-FFF2-40B4-BE49-F238E27FC236}">
                <a16:creationId xmlns:a16="http://schemas.microsoft.com/office/drawing/2014/main" id="{20A9519E-241A-4DD5-B6F0-8B09B6F4E0A2}"/>
              </a:ext>
            </a:extLst>
          </p:cNvPr>
          <p:cNvSpPr>
            <a:spLocks noGrp="1"/>
          </p:cNvSpPr>
          <p:nvPr>
            <p:ph idx="1"/>
          </p:nvPr>
        </p:nvSpPr>
        <p:spPr>
          <a:xfrm>
            <a:off x="1141412" y="1185262"/>
            <a:ext cx="9905999" cy="5201180"/>
          </a:xfrm>
        </p:spPr>
        <p:txBody>
          <a:bodyPr>
            <a:noAutofit/>
          </a:bodyPr>
          <a:lstStyle/>
          <a:p>
            <a:pPr algn="just"/>
            <a:r>
              <a:rPr lang="en-US" sz="2200" dirty="0"/>
              <a:t>Standard – n. an idea or thing used as a </a:t>
            </a:r>
            <a:r>
              <a:rPr lang="en-US" sz="2200" dirty="0">
                <a:solidFill>
                  <a:schemeClr val="accent1"/>
                </a:solidFill>
              </a:rPr>
              <a:t>measure,</a:t>
            </a:r>
            <a:r>
              <a:rPr lang="en-US" sz="2200" dirty="0"/>
              <a:t> </a:t>
            </a:r>
            <a:r>
              <a:rPr lang="en-US" sz="2200" dirty="0">
                <a:solidFill>
                  <a:schemeClr val="accent1"/>
                </a:solidFill>
              </a:rPr>
              <a:t>norm,</a:t>
            </a:r>
            <a:r>
              <a:rPr lang="en-US" sz="2200" dirty="0"/>
              <a:t> or </a:t>
            </a:r>
            <a:r>
              <a:rPr lang="en-US" sz="2200" dirty="0">
                <a:solidFill>
                  <a:schemeClr val="accent1"/>
                </a:solidFill>
              </a:rPr>
              <a:t>model</a:t>
            </a:r>
            <a:r>
              <a:rPr lang="en-US" sz="2200" dirty="0"/>
              <a:t> in </a:t>
            </a:r>
            <a:r>
              <a:rPr lang="en-US" sz="2200" dirty="0">
                <a:solidFill>
                  <a:schemeClr val="accent1"/>
                </a:solidFill>
              </a:rPr>
              <a:t>comparative evaluations.</a:t>
            </a:r>
            <a:r>
              <a:rPr lang="en-US" sz="2200" dirty="0"/>
              <a:t> (Merriam-Webster) something established by </a:t>
            </a:r>
            <a:r>
              <a:rPr lang="en-US" sz="2200" dirty="0">
                <a:solidFill>
                  <a:schemeClr val="accent1"/>
                </a:solidFill>
              </a:rPr>
              <a:t>authority,</a:t>
            </a:r>
            <a:r>
              <a:rPr lang="en-US" sz="2200" dirty="0"/>
              <a:t> </a:t>
            </a:r>
            <a:r>
              <a:rPr lang="en-US" sz="2200" dirty="0">
                <a:solidFill>
                  <a:schemeClr val="accent1"/>
                </a:solidFill>
              </a:rPr>
              <a:t>custom,</a:t>
            </a:r>
            <a:r>
              <a:rPr lang="en-US" sz="2200" dirty="0"/>
              <a:t> or </a:t>
            </a:r>
            <a:r>
              <a:rPr lang="en-US" sz="2200" dirty="0">
                <a:solidFill>
                  <a:schemeClr val="accent1"/>
                </a:solidFill>
              </a:rPr>
              <a:t>general consent</a:t>
            </a:r>
            <a:r>
              <a:rPr lang="en-US" sz="2200" dirty="0"/>
              <a:t> as a model or example : CRITERION</a:t>
            </a:r>
          </a:p>
          <a:p>
            <a:pPr algn="just"/>
            <a:r>
              <a:rPr lang="en-US" sz="2200" dirty="0"/>
              <a:t>Standards are measurements that bring about </a:t>
            </a:r>
            <a:r>
              <a:rPr lang="en-US" sz="2200" dirty="0">
                <a:solidFill>
                  <a:schemeClr val="accent1"/>
                </a:solidFill>
              </a:rPr>
              <a:t>limitations.</a:t>
            </a:r>
          </a:p>
          <a:p>
            <a:pPr algn="just"/>
            <a:r>
              <a:rPr lang="en-US" sz="2200" dirty="0"/>
              <a:t>Standards can be placed on us by other people or by ourselves.</a:t>
            </a:r>
          </a:p>
          <a:p>
            <a:pPr algn="just"/>
            <a:r>
              <a:rPr lang="en-US" sz="2200" dirty="0"/>
              <a:t>Standards are based upon criteria and </a:t>
            </a:r>
            <a:r>
              <a:rPr lang="en-US" sz="2200" dirty="0">
                <a:solidFill>
                  <a:schemeClr val="accent1"/>
                </a:solidFill>
              </a:rPr>
              <a:t>validated</a:t>
            </a:r>
            <a:r>
              <a:rPr lang="en-US" sz="2200" dirty="0"/>
              <a:t> by a </a:t>
            </a:r>
            <a:r>
              <a:rPr lang="en-US" sz="2200" dirty="0">
                <a:solidFill>
                  <a:schemeClr val="accent1"/>
                </a:solidFill>
              </a:rPr>
              <a:t>resume’ (past experience)</a:t>
            </a:r>
            <a:r>
              <a:rPr lang="en-US" sz="2200" dirty="0"/>
              <a:t>. A resume can be good or bad and can </a:t>
            </a:r>
            <a:r>
              <a:rPr lang="en-US" sz="2200" dirty="0">
                <a:solidFill>
                  <a:schemeClr val="accent1"/>
                </a:solidFill>
              </a:rPr>
              <a:t>qualify or disqualify</a:t>
            </a:r>
            <a:r>
              <a:rPr lang="en-US" sz="2200" dirty="0"/>
              <a:t> you.</a:t>
            </a:r>
          </a:p>
          <a:p>
            <a:pPr algn="just"/>
            <a:r>
              <a:rPr lang="en-US" sz="2200" dirty="0"/>
              <a:t>Standards give glory to man and his accomplishments and not God.</a:t>
            </a:r>
          </a:p>
          <a:p>
            <a:pPr algn="just"/>
            <a:r>
              <a:rPr lang="en-US" sz="2200" dirty="0"/>
              <a:t>The only standard that we should abide by are God and His word.</a:t>
            </a:r>
            <a:endParaRPr lang="en-US" sz="2000" dirty="0">
              <a:solidFill>
                <a:schemeClr val="accent1"/>
              </a:solidFill>
            </a:endParaRPr>
          </a:p>
        </p:txBody>
      </p:sp>
    </p:spTree>
    <p:extLst>
      <p:ext uri="{BB962C8B-B14F-4D97-AF65-F5344CB8AC3E}">
        <p14:creationId xmlns:p14="http://schemas.microsoft.com/office/powerpoint/2010/main" val="231033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442-CDEB-45EE-B372-70DFE11F1EFB}"/>
              </a:ext>
            </a:extLst>
          </p:cNvPr>
          <p:cNvSpPr>
            <a:spLocks noGrp="1"/>
          </p:cNvSpPr>
          <p:nvPr>
            <p:ph type="title"/>
          </p:nvPr>
        </p:nvSpPr>
        <p:spPr>
          <a:xfrm>
            <a:off x="1141413" y="0"/>
            <a:ext cx="9905998" cy="1478570"/>
          </a:xfrm>
        </p:spPr>
        <p:txBody>
          <a:bodyPr/>
          <a:lstStyle/>
          <a:p>
            <a:r>
              <a:rPr lang="en-US" dirty="0"/>
              <a:t>Qualifying the Called</a:t>
            </a:r>
          </a:p>
        </p:txBody>
      </p:sp>
      <p:sp>
        <p:nvSpPr>
          <p:cNvPr id="3" name="Content Placeholder 2">
            <a:extLst>
              <a:ext uri="{FF2B5EF4-FFF2-40B4-BE49-F238E27FC236}">
                <a16:creationId xmlns:a16="http://schemas.microsoft.com/office/drawing/2014/main" id="{20A9519E-241A-4DD5-B6F0-8B09B6F4E0A2}"/>
              </a:ext>
            </a:extLst>
          </p:cNvPr>
          <p:cNvSpPr>
            <a:spLocks noGrp="1"/>
          </p:cNvSpPr>
          <p:nvPr>
            <p:ph idx="1"/>
          </p:nvPr>
        </p:nvSpPr>
        <p:spPr>
          <a:xfrm>
            <a:off x="1141412" y="1007708"/>
            <a:ext cx="9905999" cy="5415669"/>
          </a:xfrm>
        </p:spPr>
        <p:txBody>
          <a:bodyPr>
            <a:noAutofit/>
          </a:bodyPr>
          <a:lstStyle/>
          <a:p>
            <a:pPr marL="0" indent="0" algn="just">
              <a:buNone/>
            </a:pPr>
            <a:r>
              <a:rPr lang="en-US" sz="2200" dirty="0">
                <a:solidFill>
                  <a:schemeClr val="accent1"/>
                </a:solidFill>
              </a:rPr>
              <a:t>David: </a:t>
            </a:r>
            <a:r>
              <a:rPr lang="en-US" sz="2200" i="1" dirty="0"/>
              <a:t>“But the Lord said unto Samuel, Look not on his countenance, or on the height of his stature; because I have refused him: for the Lord </a:t>
            </a:r>
            <a:r>
              <a:rPr lang="en-US" sz="2200" i="1" dirty="0" err="1"/>
              <a:t>seeth</a:t>
            </a:r>
            <a:r>
              <a:rPr lang="en-US" sz="2200" i="1" dirty="0"/>
              <a:t> not as man </a:t>
            </a:r>
            <a:r>
              <a:rPr lang="en-US" sz="2200" i="1" dirty="0" err="1"/>
              <a:t>seeth</a:t>
            </a:r>
            <a:r>
              <a:rPr lang="en-US" sz="2200" i="1" dirty="0"/>
              <a:t>; for man </a:t>
            </a:r>
            <a:r>
              <a:rPr lang="en-US" sz="2200" i="1" dirty="0" err="1"/>
              <a:t>looketh</a:t>
            </a:r>
            <a:r>
              <a:rPr lang="en-US" sz="2200" i="1" dirty="0"/>
              <a:t> on the outward appearance, but the Lord </a:t>
            </a:r>
            <a:r>
              <a:rPr lang="en-US" sz="2200" i="1" dirty="0" err="1"/>
              <a:t>looketh</a:t>
            </a:r>
            <a:r>
              <a:rPr lang="en-US" sz="2200" i="1" dirty="0"/>
              <a:t> on the heart.”</a:t>
            </a:r>
            <a:r>
              <a:rPr lang="en-US" sz="2200" dirty="0"/>
              <a:t> 1 Sam. 16:7</a:t>
            </a:r>
          </a:p>
          <a:p>
            <a:pPr marL="0" indent="0" algn="just">
              <a:buNone/>
            </a:pPr>
            <a:r>
              <a:rPr lang="en-US" sz="2200" dirty="0">
                <a:solidFill>
                  <a:schemeClr val="accent1"/>
                </a:solidFill>
              </a:rPr>
              <a:t>Paul: </a:t>
            </a:r>
            <a:r>
              <a:rPr lang="en-US" sz="2200" i="1" dirty="0"/>
              <a:t>“Then Ananias answered, Lord, I have heard by many of this man, how much evil he hath done to thy saints at Jerusalem: And here he hath authority from the chief priests to bind all that call on thy name. But the Lord said unto him, Go thy way: for he is a chosen vessel unto me, to bear my name before the Gentiles, and kings, and the children of Israel: For I will shew him how great things he must suffer for my name's sake.”</a:t>
            </a:r>
            <a:r>
              <a:rPr lang="en-US" sz="2200" dirty="0"/>
              <a:t> Acts 9:13-16</a:t>
            </a:r>
          </a:p>
          <a:p>
            <a:pPr marL="0" indent="0" algn="just">
              <a:buNone/>
            </a:pPr>
            <a:r>
              <a:rPr lang="en-US" sz="2200" dirty="0">
                <a:solidFill>
                  <a:schemeClr val="accent1"/>
                </a:solidFill>
              </a:rPr>
              <a:t>Moses: </a:t>
            </a:r>
            <a:r>
              <a:rPr lang="en-US" sz="2200" i="1" dirty="0"/>
              <a:t>“And Moses answered and said, But, behold, they will not believe me, nor hearken unto my voice: for they will say, The Lord hath not appeared unto thee…And Moses said unto the Lord, O my Lord, I am not eloquent, neither heretofore, nor since thou hast spoken unto thy servant: but I am slow of speech, and of a slow tongue.”</a:t>
            </a:r>
            <a:r>
              <a:rPr lang="en-US" sz="2200" dirty="0"/>
              <a:t> Exodus 4:1,10</a:t>
            </a:r>
          </a:p>
          <a:p>
            <a:pPr marL="0" indent="0" algn="just">
              <a:buNone/>
            </a:pPr>
            <a:endParaRPr lang="en-US" sz="2200" dirty="0"/>
          </a:p>
        </p:txBody>
      </p:sp>
    </p:spTree>
    <p:extLst>
      <p:ext uri="{BB962C8B-B14F-4D97-AF65-F5344CB8AC3E}">
        <p14:creationId xmlns:p14="http://schemas.microsoft.com/office/powerpoint/2010/main" val="282365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442-CDEB-45EE-B372-70DFE11F1EFB}"/>
              </a:ext>
            </a:extLst>
          </p:cNvPr>
          <p:cNvSpPr>
            <a:spLocks noGrp="1"/>
          </p:cNvSpPr>
          <p:nvPr>
            <p:ph type="title"/>
          </p:nvPr>
        </p:nvSpPr>
        <p:spPr>
          <a:xfrm>
            <a:off x="1141413" y="0"/>
            <a:ext cx="9905998" cy="1478570"/>
          </a:xfrm>
        </p:spPr>
        <p:txBody>
          <a:bodyPr/>
          <a:lstStyle/>
          <a:p>
            <a:r>
              <a:rPr lang="en-US" dirty="0"/>
              <a:t>Qualifying the Called</a:t>
            </a:r>
          </a:p>
        </p:txBody>
      </p:sp>
      <p:sp>
        <p:nvSpPr>
          <p:cNvPr id="3" name="Content Placeholder 2">
            <a:extLst>
              <a:ext uri="{FF2B5EF4-FFF2-40B4-BE49-F238E27FC236}">
                <a16:creationId xmlns:a16="http://schemas.microsoft.com/office/drawing/2014/main" id="{20A9519E-241A-4DD5-B6F0-8B09B6F4E0A2}"/>
              </a:ext>
            </a:extLst>
          </p:cNvPr>
          <p:cNvSpPr>
            <a:spLocks noGrp="1"/>
          </p:cNvSpPr>
          <p:nvPr>
            <p:ph idx="1"/>
          </p:nvPr>
        </p:nvSpPr>
        <p:spPr>
          <a:xfrm>
            <a:off x="1141412" y="1007708"/>
            <a:ext cx="9905999" cy="5415669"/>
          </a:xfrm>
        </p:spPr>
        <p:txBody>
          <a:bodyPr>
            <a:noAutofit/>
          </a:bodyPr>
          <a:lstStyle/>
          <a:p>
            <a:pPr marL="0" indent="0" algn="just">
              <a:buNone/>
            </a:pPr>
            <a:r>
              <a:rPr lang="en-US" sz="2200" dirty="0">
                <a:solidFill>
                  <a:schemeClr val="accent1"/>
                </a:solidFill>
              </a:rPr>
              <a:t>Jeremiah: </a:t>
            </a:r>
            <a:r>
              <a:rPr lang="en-US" sz="2200" i="1" dirty="0"/>
              <a:t>“Then said I, Ah, Lord God! behold, I cannot speak: for I am a child. But the Lord said unto me, Say not, I am a child: for thou shalt go to all that I shall send thee, and whatsoever I command thee thou shalt speak.”</a:t>
            </a:r>
            <a:r>
              <a:rPr lang="en-US" sz="2200" dirty="0"/>
              <a:t> Jer. 1:6-7</a:t>
            </a:r>
          </a:p>
          <a:p>
            <a:pPr marL="0" indent="0" algn="just">
              <a:buNone/>
            </a:pPr>
            <a:r>
              <a:rPr lang="en-US" sz="2200" dirty="0">
                <a:solidFill>
                  <a:schemeClr val="accent1"/>
                </a:solidFill>
              </a:rPr>
              <a:t>Peter and John: </a:t>
            </a:r>
            <a:r>
              <a:rPr lang="en-US" sz="2200" i="1" dirty="0"/>
              <a:t>“Now when they saw the boldness of Peter and John, and perceived that they were unlearned and ignorant men, they </a:t>
            </a:r>
            <a:r>
              <a:rPr lang="en-US" sz="2200" i="1" dirty="0" err="1"/>
              <a:t>marvelled</a:t>
            </a:r>
            <a:r>
              <a:rPr lang="en-US" sz="2200" i="1" dirty="0"/>
              <a:t>; and they took knowledge of them, that they had been with Jesus.” </a:t>
            </a:r>
            <a:r>
              <a:rPr lang="en-US" sz="2200" dirty="0"/>
              <a:t>Acts 4:13</a:t>
            </a:r>
          </a:p>
          <a:p>
            <a:pPr marL="0" indent="0" algn="just">
              <a:buNone/>
            </a:pPr>
            <a:r>
              <a:rPr lang="en-US" sz="2200" dirty="0">
                <a:solidFill>
                  <a:schemeClr val="accent1"/>
                </a:solidFill>
              </a:rPr>
              <a:t>Daniel: </a:t>
            </a:r>
            <a:r>
              <a:rPr lang="en-US" sz="2200" i="1" dirty="0"/>
              <a:t>“Then the king made Daniel a great man, and gave him many great gifts, and made him ruler over the whole province of Babylon, and chief of the governors over all the wise men of Babylon.”</a:t>
            </a:r>
            <a:r>
              <a:rPr lang="en-US" sz="2200" dirty="0"/>
              <a:t> Dan. 2:48</a:t>
            </a:r>
          </a:p>
          <a:p>
            <a:pPr marL="0" indent="0" algn="just">
              <a:buNone/>
            </a:pPr>
            <a:r>
              <a:rPr lang="en-US" sz="2200" dirty="0">
                <a:solidFill>
                  <a:schemeClr val="accent1"/>
                </a:solidFill>
              </a:rPr>
              <a:t>Gideon:</a:t>
            </a:r>
            <a:r>
              <a:rPr lang="en-US" sz="2200" dirty="0"/>
              <a:t> “And he said unto him, Oh my Lord, wherewith shall I save Israel? behold, my family is poor in Manasseh, and I am the least in my father's house. And the Lord said unto him, Surely I will be with thee, and thou shalt smite the Midianites as one man.” </a:t>
            </a:r>
            <a:r>
              <a:rPr lang="en-US" sz="2200" dirty="0" err="1"/>
              <a:t>Jgs</a:t>
            </a:r>
            <a:r>
              <a:rPr lang="en-US" sz="2200" dirty="0"/>
              <a:t>. 6:15-16</a:t>
            </a:r>
          </a:p>
          <a:p>
            <a:pPr marL="0" indent="0" algn="just">
              <a:buNone/>
            </a:pPr>
            <a:endParaRPr lang="en-US" sz="2200" dirty="0"/>
          </a:p>
        </p:txBody>
      </p:sp>
    </p:spTree>
    <p:extLst>
      <p:ext uri="{BB962C8B-B14F-4D97-AF65-F5344CB8AC3E}">
        <p14:creationId xmlns:p14="http://schemas.microsoft.com/office/powerpoint/2010/main" val="120074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0873-D269-4352-BFFD-1741DD9C2F14}"/>
              </a:ext>
            </a:extLst>
          </p:cNvPr>
          <p:cNvSpPr>
            <a:spLocks noGrp="1"/>
          </p:cNvSpPr>
          <p:nvPr>
            <p:ph type="title"/>
          </p:nvPr>
        </p:nvSpPr>
        <p:spPr/>
        <p:txBody>
          <a:bodyPr/>
          <a:lstStyle/>
          <a:p>
            <a:r>
              <a:rPr lang="en-US" dirty="0"/>
              <a:t>How to Supersede Standards</a:t>
            </a:r>
          </a:p>
        </p:txBody>
      </p:sp>
      <p:sp>
        <p:nvSpPr>
          <p:cNvPr id="4" name="Text Placeholder 3">
            <a:extLst>
              <a:ext uri="{FF2B5EF4-FFF2-40B4-BE49-F238E27FC236}">
                <a16:creationId xmlns:a16="http://schemas.microsoft.com/office/drawing/2014/main" id="{CDAA5E67-8052-40D1-A14D-54B0A4679AB9}"/>
              </a:ext>
            </a:extLst>
          </p:cNvPr>
          <p:cNvSpPr>
            <a:spLocks noGrp="1"/>
          </p:cNvSpPr>
          <p:nvPr>
            <p:ph type="body" sz="half" idx="2"/>
          </p:nvPr>
        </p:nvSpPr>
        <p:spPr>
          <a:xfrm>
            <a:off x="1141410" y="2249485"/>
            <a:ext cx="6467301" cy="3805085"/>
          </a:xfrm>
        </p:spPr>
        <p:txBody>
          <a:bodyPr>
            <a:normAutofit fontScale="92500" lnSpcReduction="10000"/>
          </a:bodyPr>
          <a:lstStyle/>
          <a:p>
            <a:pPr marL="285750" indent="-285750">
              <a:buFont typeface="Arial" panose="020B0604020202020204" pitchFamily="34" charset="0"/>
              <a:buChar char="•"/>
            </a:pPr>
            <a:r>
              <a:rPr lang="en-US" dirty="0"/>
              <a:t>Go God-direct.</a:t>
            </a:r>
          </a:p>
          <a:p>
            <a:pPr marL="742950" lvl="1" indent="-285750">
              <a:buFont typeface="Arial" panose="020B0604020202020204" pitchFamily="34" charset="0"/>
              <a:buChar char="•"/>
            </a:pPr>
            <a:r>
              <a:rPr lang="en-US" dirty="0"/>
              <a:t>Jeremiah had God literally put words in his mouth. (Jer. 1:9)</a:t>
            </a:r>
          </a:p>
          <a:p>
            <a:pPr marL="742950" lvl="1" indent="-285750">
              <a:buFont typeface="Arial" panose="020B0604020202020204" pitchFamily="34" charset="0"/>
              <a:buChar char="•"/>
            </a:pPr>
            <a:r>
              <a:rPr lang="en-US" dirty="0"/>
              <a:t>Ezekiel literally at the word of God. (Ez. 3: 1-3)</a:t>
            </a:r>
          </a:p>
          <a:p>
            <a:pPr marL="285750" indent="-285750">
              <a:buFont typeface="Arial" panose="020B0604020202020204" pitchFamily="34" charset="0"/>
              <a:buChar char="•"/>
            </a:pPr>
            <a:r>
              <a:rPr lang="en-US" dirty="0"/>
              <a:t>Redefine “success.” Success is simply obeying God. (Ez. 2:5, 7)</a:t>
            </a:r>
          </a:p>
          <a:p>
            <a:pPr marL="285750" indent="-285750">
              <a:buFont typeface="Arial" panose="020B0604020202020204" pitchFamily="34" charset="0"/>
              <a:buChar char="•"/>
            </a:pPr>
            <a:r>
              <a:rPr lang="en-US" dirty="0"/>
              <a:t>Ignore the approval of man. Focus on God alone.</a:t>
            </a:r>
          </a:p>
          <a:p>
            <a:pPr marL="285750" indent="-285750">
              <a:buFont typeface="Arial" panose="020B0604020202020204" pitchFamily="34" charset="0"/>
              <a:buChar char="•"/>
            </a:pPr>
            <a:r>
              <a:rPr lang="en-US" dirty="0"/>
              <a:t>Do not compare yourself to others. Much of what God does is unrivaled and unprecedented. (Isa. 43:19)</a:t>
            </a:r>
          </a:p>
          <a:p>
            <a:pPr marL="285750" indent="-285750">
              <a:buFont typeface="Arial" panose="020B0604020202020204" pitchFamily="34" charset="0"/>
              <a:buChar char="•"/>
            </a:pPr>
            <a:r>
              <a:rPr lang="en-US" dirty="0"/>
              <a:t>Be abstract, pliable/malleable. (Eph. 3:20; 2 Tim. 2:21) </a:t>
            </a:r>
          </a:p>
          <a:p>
            <a:pPr marL="285750" indent="-285750">
              <a:buFont typeface="Arial" panose="020B0604020202020204" pitchFamily="34" charset="0"/>
              <a:buChar char="•"/>
            </a:pPr>
            <a:r>
              <a:rPr lang="en-US" dirty="0"/>
              <a:t>See your value. (1 Cor. 12:14-27)</a:t>
            </a:r>
          </a:p>
          <a:p>
            <a:pPr marL="285750" indent="-285750">
              <a:buFont typeface="Arial" panose="020B0604020202020204" pitchFamily="34" charset="0"/>
              <a:buChar char="•"/>
            </a:pPr>
            <a:r>
              <a:rPr lang="en-US" dirty="0"/>
              <a:t>Remove self and selfish ambition. (1 Pet 4:11)</a:t>
            </a:r>
          </a:p>
          <a:p>
            <a:pPr marL="285750" indent="-285750">
              <a:buFont typeface="Arial" panose="020B0604020202020204" pitchFamily="34" charset="0"/>
              <a:buChar char="•"/>
            </a:pPr>
            <a:r>
              <a:rPr lang="en-US" dirty="0"/>
              <a:t>Know the voice of the LORD.</a:t>
            </a:r>
          </a:p>
        </p:txBody>
      </p:sp>
      <p:pic>
        <p:nvPicPr>
          <p:cNvPr id="6" name="Picture Placeholder 5">
            <a:extLst>
              <a:ext uri="{FF2B5EF4-FFF2-40B4-BE49-F238E27FC236}">
                <a16:creationId xmlns:a16="http://schemas.microsoft.com/office/drawing/2014/main" id="{8E49B121-1186-4764-84F3-A0281E0A1286}"/>
              </a:ext>
            </a:extLst>
          </p:cNvPr>
          <p:cNvPicPr>
            <a:picLocks noGrp="1" noChangeAspect="1"/>
          </p:cNvPicPr>
          <p:nvPr>
            <p:ph type="pic" idx="1"/>
          </p:nvPr>
        </p:nvPicPr>
        <p:blipFill rotWithShape="1">
          <a:blip r:embed="rId2"/>
          <a:srcRect l="37343" r="3595"/>
          <a:stretch/>
        </p:blipFill>
        <p:spPr>
          <a:xfrm>
            <a:off x="7380721" y="609601"/>
            <a:ext cx="3666690" cy="5181599"/>
          </a:xfrm>
          <a:prstGeom prst="rect">
            <a:avLst/>
          </a:prstGeom>
        </p:spPr>
      </p:pic>
    </p:spTree>
    <p:extLst>
      <p:ext uri="{BB962C8B-B14F-4D97-AF65-F5344CB8AC3E}">
        <p14:creationId xmlns:p14="http://schemas.microsoft.com/office/powerpoint/2010/main" val="12015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C8C8-A9DB-4F72-B85F-8776CDFF3140}"/>
              </a:ext>
            </a:extLst>
          </p:cNvPr>
          <p:cNvSpPr>
            <a:spLocks noGrp="1"/>
          </p:cNvSpPr>
          <p:nvPr>
            <p:ph type="title"/>
          </p:nvPr>
        </p:nvSpPr>
        <p:spPr/>
        <p:txBody>
          <a:bodyPr/>
          <a:lstStyle/>
          <a:p>
            <a:r>
              <a:rPr lang="en-US" dirty="0"/>
              <a:t>3 Takeaways</a:t>
            </a:r>
          </a:p>
        </p:txBody>
      </p:sp>
      <p:sp>
        <p:nvSpPr>
          <p:cNvPr id="3" name="Text Placeholder 2">
            <a:extLst>
              <a:ext uri="{FF2B5EF4-FFF2-40B4-BE49-F238E27FC236}">
                <a16:creationId xmlns:a16="http://schemas.microsoft.com/office/drawing/2014/main" id="{F83865C2-486A-4AA8-AB48-2CB0AEFF7E2D}"/>
              </a:ext>
            </a:extLst>
          </p:cNvPr>
          <p:cNvSpPr>
            <a:spLocks noGrp="1"/>
          </p:cNvSpPr>
          <p:nvPr>
            <p:ph type="body" idx="1"/>
          </p:nvPr>
        </p:nvSpPr>
        <p:spPr/>
        <p:txBody>
          <a:bodyPr/>
          <a:lstStyle/>
          <a:p>
            <a:r>
              <a:rPr lang="en-US" dirty="0"/>
              <a:t>Superseding Standards</a:t>
            </a:r>
          </a:p>
        </p:txBody>
      </p:sp>
      <p:sp>
        <p:nvSpPr>
          <p:cNvPr id="4" name="Text Placeholder 3">
            <a:extLst>
              <a:ext uri="{FF2B5EF4-FFF2-40B4-BE49-F238E27FC236}">
                <a16:creationId xmlns:a16="http://schemas.microsoft.com/office/drawing/2014/main" id="{3211AEDB-B966-4DE9-9BB3-367CBB958D49}"/>
              </a:ext>
            </a:extLst>
          </p:cNvPr>
          <p:cNvSpPr>
            <a:spLocks noGrp="1"/>
          </p:cNvSpPr>
          <p:nvPr>
            <p:ph type="body" sz="half" idx="15"/>
          </p:nvPr>
        </p:nvSpPr>
        <p:spPr/>
        <p:txBody>
          <a:bodyPr>
            <a:normAutofit/>
          </a:bodyPr>
          <a:lstStyle/>
          <a:p>
            <a:pPr algn="just"/>
            <a:r>
              <a:rPr lang="en-US" sz="1600" dirty="0"/>
              <a:t>One of the things that prevents us from realizing and walking in our purpose is adopting standards. Standards are limitations that define if and how a person can be used. They become the arbiter of determining who’s qualified and who isn’t. They take the place of God. </a:t>
            </a:r>
          </a:p>
        </p:txBody>
      </p:sp>
      <p:sp>
        <p:nvSpPr>
          <p:cNvPr id="5" name="Text Placeholder 4">
            <a:extLst>
              <a:ext uri="{FF2B5EF4-FFF2-40B4-BE49-F238E27FC236}">
                <a16:creationId xmlns:a16="http://schemas.microsoft.com/office/drawing/2014/main" id="{FF33617E-97BF-4F5B-A74A-E5ECFAF8591A}"/>
              </a:ext>
            </a:extLst>
          </p:cNvPr>
          <p:cNvSpPr>
            <a:spLocks noGrp="1"/>
          </p:cNvSpPr>
          <p:nvPr>
            <p:ph type="body" sz="quarter" idx="3"/>
          </p:nvPr>
        </p:nvSpPr>
        <p:spPr/>
        <p:txBody>
          <a:bodyPr/>
          <a:lstStyle/>
          <a:p>
            <a:r>
              <a:rPr lang="en-US" dirty="0"/>
              <a:t>Quenching Man-Man Qualifications</a:t>
            </a:r>
          </a:p>
        </p:txBody>
      </p:sp>
      <p:sp>
        <p:nvSpPr>
          <p:cNvPr id="6" name="Text Placeholder 5">
            <a:extLst>
              <a:ext uri="{FF2B5EF4-FFF2-40B4-BE49-F238E27FC236}">
                <a16:creationId xmlns:a16="http://schemas.microsoft.com/office/drawing/2014/main" id="{12F294EC-903C-42B9-A771-B36AC4A643A1}"/>
              </a:ext>
            </a:extLst>
          </p:cNvPr>
          <p:cNvSpPr>
            <a:spLocks noGrp="1"/>
          </p:cNvSpPr>
          <p:nvPr>
            <p:ph type="body" sz="half" idx="16"/>
          </p:nvPr>
        </p:nvSpPr>
        <p:spPr/>
        <p:txBody>
          <a:bodyPr>
            <a:normAutofit/>
          </a:bodyPr>
          <a:lstStyle/>
          <a:p>
            <a:pPr algn="just"/>
            <a:r>
              <a:rPr lang="en-US" sz="1600" dirty="0"/>
              <a:t>The Bible has given us many examples of God intentionally choosing people that man overlooks. God gets all of the glory out of those who are afterthoughts in the eyes of man. God uses the weak things of the world to confound the mighty.</a:t>
            </a:r>
          </a:p>
        </p:txBody>
      </p:sp>
      <p:sp>
        <p:nvSpPr>
          <p:cNvPr id="7" name="Text Placeholder 6">
            <a:extLst>
              <a:ext uri="{FF2B5EF4-FFF2-40B4-BE49-F238E27FC236}">
                <a16:creationId xmlns:a16="http://schemas.microsoft.com/office/drawing/2014/main" id="{A51FD869-3741-40F4-B0F0-AD7319635D2D}"/>
              </a:ext>
            </a:extLst>
          </p:cNvPr>
          <p:cNvSpPr>
            <a:spLocks noGrp="1"/>
          </p:cNvSpPr>
          <p:nvPr>
            <p:ph type="body" sz="quarter" idx="13"/>
          </p:nvPr>
        </p:nvSpPr>
        <p:spPr/>
        <p:txBody>
          <a:bodyPr/>
          <a:lstStyle/>
          <a:p>
            <a:r>
              <a:rPr lang="en-US" dirty="0"/>
              <a:t>Becoming a Usable Vessel</a:t>
            </a:r>
          </a:p>
        </p:txBody>
      </p:sp>
      <p:sp>
        <p:nvSpPr>
          <p:cNvPr id="8" name="Text Placeholder 7">
            <a:extLst>
              <a:ext uri="{FF2B5EF4-FFF2-40B4-BE49-F238E27FC236}">
                <a16:creationId xmlns:a16="http://schemas.microsoft.com/office/drawing/2014/main" id="{D328AAF9-014B-432B-8723-E258E0F1BD77}"/>
              </a:ext>
            </a:extLst>
          </p:cNvPr>
          <p:cNvSpPr>
            <a:spLocks noGrp="1"/>
          </p:cNvSpPr>
          <p:nvPr>
            <p:ph type="body" sz="half" idx="17"/>
          </p:nvPr>
        </p:nvSpPr>
        <p:spPr/>
        <p:txBody>
          <a:bodyPr>
            <a:normAutofit/>
          </a:bodyPr>
          <a:lstStyle/>
          <a:p>
            <a:pPr algn="just"/>
            <a:r>
              <a:rPr lang="en-US" sz="1600" dirty="0"/>
              <a:t>In order to be used by God, we have to forsake any preconceived notions about ourselves. God typically does things that are unprecedented. Therefore, we have to have an abstract approach to the faith. We have to avail ourselves to be used in any situation. </a:t>
            </a:r>
          </a:p>
        </p:txBody>
      </p:sp>
    </p:spTree>
    <p:extLst>
      <p:ext uri="{BB962C8B-B14F-4D97-AF65-F5344CB8AC3E}">
        <p14:creationId xmlns:p14="http://schemas.microsoft.com/office/powerpoint/2010/main" val="839625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M22898775_Modern Circuit design_SL_V1.potx" id="{D7AD0F58-4DF1-4655-B454-893348AD7998}" vid="{1E267F19-E5ED-48D3-B7A8-11832F35D4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938410-2173-430A-9B92-20257D39BD88}">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16c05727-aa75-4e4a-9b5f-8a80a1165891"/>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0B6055E-F2DC-412A-8B07-D3793807DA86}">
  <ds:schemaRefs>
    <ds:schemaRef ds:uri="http://schemas.microsoft.com/sharepoint/v3/contenttype/forms"/>
  </ds:schemaRefs>
</ds:datastoreItem>
</file>

<file path=customXml/itemProps3.xml><?xml version="1.0" encoding="utf-8"?>
<ds:datastoreItem xmlns:ds="http://schemas.openxmlformats.org/officeDocument/2006/customXml" ds:itemID="{E1BF91BB-6045-4869-8145-5C20AAEE9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Circuit design</Template>
  <TotalTime>0</TotalTime>
  <Words>909</Words>
  <Application>Microsoft Office PowerPoint</Application>
  <PresentationFormat>Widescreen</PresentationFormat>
  <Paragraphs>39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Tw Cen MT</vt:lpstr>
      <vt:lpstr>Circuit</vt:lpstr>
      <vt:lpstr>Withstanding The Standards</vt:lpstr>
      <vt:lpstr>What is it about us as humans that leads us to compare ourselves to one another?</vt:lpstr>
      <vt:lpstr>Who Sets the Standard?</vt:lpstr>
      <vt:lpstr>Qualifying the Called</vt:lpstr>
      <vt:lpstr>Qualifying the Called</vt:lpstr>
      <vt:lpstr>How to Supersede Standards</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2019-06-06T14:13:03Z</dcterms:created>
  <dcterms:modified xsi:type="dcterms:W3CDTF">2019-06-13T22:50:11Z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